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66" r:id="rId3"/>
    <p:sldId id="264" r:id="rId4"/>
    <p:sldId id="259" r:id="rId5"/>
    <p:sldId id="267" r:id="rId6"/>
    <p:sldId id="263" r:id="rId7"/>
    <p:sldId id="261" r:id="rId8"/>
    <p:sldId id="265" r:id="rId9"/>
    <p:sldId id="270" r:id="rId10"/>
    <p:sldId id="269" r:id="rId11"/>
    <p:sldId id="271" r:id="rId12"/>
    <p:sldId id="268" r:id="rId13"/>
    <p:sldId id="272" r:id="rId14"/>
    <p:sldId id="273" r:id="rId15"/>
    <p:sldId id="275" r:id="rId16"/>
    <p:sldId id="276" r:id="rId17"/>
    <p:sldId id="277" r:id="rId18"/>
    <p:sldId id="279" r:id="rId1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-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A4D23F-BE85-4E65-94B5-CF4CDC4CC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A1DF43-7F28-4C91-BB9B-064E5D9DA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631E8D-4FFF-4BEE-86D7-637F7F99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FD990-6BDA-4303-9137-E401F2F3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115802-79E3-4E8C-8EAF-542EC2C9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8423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E77DA-E772-43A8-B768-74B0A625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65EA91-764C-4F8E-9DF1-51BE44920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615725-0EB3-4894-834B-F8EEE6AB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71C77-06AC-4C3C-8F20-7D54296D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FA599A-E37F-4B88-942C-C5C4D58B7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7570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1931CB-08D1-4A94-9A71-3F4C85858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8D2C53-4749-4A61-8C97-DDC520B2E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3F49DB-87DA-4940-A2BE-95B7CD42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7D657-E638-4736-A2B2-A7E26E1D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439C2-93E0-40D1-975B-5A1D6883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593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89BC3-7461-4363-8B48-8483F5D6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E0FB4-FC63-436D-8215-A5976A9ED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2C0673-647F-4537-984B-6B32C0F0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5FAF03-DE29-4D9E-ADA2-2BC84CBF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63A227-4115-4962-A073-5D2462AF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750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929B9-05CE-4940-90D7-F29FCB6B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BC82BD-EB06-47F9-8F44-3ACF04CE0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8038CB-B554-40CD-AB25-0E3B863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39F455-F856-4C77-95F9-C2EF46CF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CAB33C-5CB1-4E9B-816E-D86B3F64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342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29CF6-6F01-410B-B48B-BE0BBDF7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A0086F-3071-4E15-B3AB-6F96A8ADC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6598C6-94BA-49BE-9EB0-7FDBB49EA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4E2CC6-7888-4CA7-8838-34902909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CA6BCA-8EBE-4409-9F71-66EBC8AB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E2EB07-CA99-40DD-BE16-856495919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40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FB846-AD97-4A39-B22F-143AC76C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1C1E6A-BEB7-495D-893D-F4586EBF8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A2130E-6426-4279-B8FE-CA91F3D3D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A5EE47-75F7-41D3-A346-39F6FAC6E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5DE2092-A32A-419C-93C6-8005FF8B6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033852-2B04-477E-A5D5-EBCAA8602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E7E675-17D3-4DE3-867A-797E3BA0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8D24FE-A3B9-451E-B284-323B5428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0763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120B4D-2F34-44CB-AAF0-DA4AC2C0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5978FD-DB1E-41A7-9342-9DCE0667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051237-6ED6-4923-A7F3-8E19273A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C48316-6D6C-4555-8338-D43A5EE2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5630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A6C731-4B55-4D17-9ED2-96A09F29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E78A7E6-0947-4CE3-B284-6838F53D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69B27F-0A7C-46FF-848D-ADE5B23D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766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F6716-92A8-47B5-B309-86DE645E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A7C906-8780-4111-807E-05AAE3A3E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B571AA-A4AC-4554-B7EC-AA44F2EBA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B5F083-F3C8-4506-A429-0583175ED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439A58-4862-40F2-96E5-51887774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4FDEC9-75EB-405D-9FE1-EABBE4A3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4411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6E7FE-B2C3-4CC4-8311-90F6F1CB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C03DE2-D8D2-452E-A90F-6EB16199E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1FE0BA-FCAC-4272-AF47-42FED8DDC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C72583-6FBD-4589-94E3-23190882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B6D1E2-831B-4775-89F9-68FDB8E5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B1B46C-1CEC-49EA-9498-FD664876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7207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C92B5-6A30-451F-9943-829ADE143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BBA40D-E2ED-416D-8C59-B533FAD5F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30BECD-5F66-4A9F-A976-229DADF7A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115E9-4C4E-4653-BD1A-347DB694DD93}" type="datetimeFigureOut">
              <a:rPr lang="ru-KZ" smtClean="0"/>
              <a:t>09/19/2019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115321-17DE-40D7-BA74-87FC56DA4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33BDAE-53CC-48D9-B358-9BC80764E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778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2829" y="4705832"/>
            <a:ext cx="11362124" cy="36524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Анализ барьеров по интеллектуальной собственности, препятствующих доступу к </a:t>
            </a:r>
            <a:r>
              <a:rPr lang="ru-RU" b="1" dirty="0" err="1"/>
              <a:t>генерическим</a:t>
            </a:r>
            <a:r>
              <a:rPr lang="ru-RU" b="1" dirty="0"/>
              <a:t> препаратам в Республике Казахстан.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28848" y="6115408"/>
            <a:ext cx="4863152" cy="948519"/>
          </a:xfrm>
        </p:spPr>
        <p:txBody>
          <a:bodyPr/>
          <a:lstStyle/>
          <a:p>
            <a:r>
              <a:rPr lang="ru-RU" b="1" dirty="0"/>
              <a:t>Растокина Елена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98006C-1171-44B7-B9EA-4FB758FC8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1821" y="133034"/>
            <a:ext cx="2683132" cy="148313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FF9F7-51F1-4E34-AB2D-8C162F9FD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78" y="583276"/>
            <a:ext cx="3366625" cy="82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040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Принудительная Лицензия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" y="1825624"/>
            <a:ext cx="10775302" cy="4817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Выдается в случаях: 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Непрерывного неиспользования патентообладателем ЛС в течении 3х лет и отказе от заключения лицензионного договора на приемлемых коммерческих условиях в течение 90 календарных дней со дня запроса.</a:t>
            </a:r>
          </a:p>
          <a:p>
            <a:r>
              <a:rPr lang="ru-RU" dirty="0"/>
              <a:t>необходимости обеспечения национальной безопасности или охраны здоровья населения;</a:t>
            </a:r>
            <a:endParaRPr lang="ru-KZ" dirty="0"/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злоупотребления патентообладателем своими исключительными правами, содействия или не препятствования злоупотреблению такими исключительными правами другим лицом с его согласия.</a:t>
            </a:r>
            <a:endParaRPr lang="ru-RU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7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51" y="411629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Принудительная Лицензия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37" y="1922107"/>
            <a:ext cx="10923814" cy="4524264"/>
          </a:xfrm>
        </p:spPr>
        <p:txBody>
          <a:bodyPr>
            <a:normAutofit/>
          </a:bodyPr>
          <a:lstStyle/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/>
              <a:t>Любая ПНЛ должна быть выдана в первую очередь для обеспечения потребностей внутреннего рынка РК,  а также для целей экспорта на территорию, на которой отсутствуют или являются недостаточными производственные средства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Любое лицо в праве обратится в суд для с заявлением о предоставлении ему принудительной неисключительной лицензии</a:t>
            </a:r>
          </a:p>
          <a:p>
            <a:r>
              <a:rPr lang="ru-RU" dirty="0"/>
              <a:t>При предоставлении ПНЛ судом должны быть определены пределы использования объекта промышленной собственности, сроки, размер и порядок платежей. Размер платежей при этом должен быть установлен не ниже рыночной цены лицензии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57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63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Параллельный импорт ЛС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677" y="1973387"/>
            <a:ext cx="10515600" cy="4351338"/>
          </a:xfrm>
        </p:spPr>
        <p:txBody>
          <a:bodyPr/>
          <a:lstStyle/>
          <a:p>
            <a:r>
              <a:rPr lang="ru-RU" dirty="0"/>
              <a:t>Согласно региональному принципу исчерпания прав Республика Казахстан может поставить препарат на территорию Казахстана из страны, расположенной на территории ЕАЭС, используя цену, установленную в указанной стране, зафиксированную правообладателем на оригинальный препарат.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8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77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Эксклюзивность данных регистрационного досье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2" y="2982523"/>
            <a:ext cx="10825065" cy="4351338"/>
          </a:xfrm>
        </p:spPr>
        <p:txBody>
          <a:bodyPr/>
          <a:lstStyle/>
          <a:p>
            <a:r>
              <a:rPr lang="ru-RU" dirty="0"/>
              <a:t> НЦЭЛС не допускаются без согласия заявителя разглашение и использование в коммерческих целях предоставленной для государственной регистрации ЛС конфиденциальной информации, содержащейся в заявлении о государственной регистрации, материалах экспертизы ЛС, а также регистрационном досье ЛС, содержащего новые химические вещества, в течение 6 лет со дня государственной регистрации ЛС.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46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764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Эксклюзивность данных регистрационного досье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67" y="2090118"/>
            <a:ext cx="11035782" cy="44506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u="sng" dirty="0"/>
              <a:t>ЭД не распространяется на: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физические или юридические лица, которым была выдана ПНЛ.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использование, производство, импорт, экспорт или распространение ЛС в некоммерческих целях.</a:t>
            </a:r>
          </a:p>
          <a:p>
            <a:pPr marL="0" indent="0">
              <a:buNone/>
            </a:pPr>
            <a:r>
              <a:rPr lang="ru-RU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По решению суда допускаются без согласия заявителя разглашение и использование информации:</a:t>
            </a:r>
          </a:p>
          <a:p>
            <a:r>
              <a:rPr lang="ru-RU" dirty="0"/>
              <a:t>если поставки ЛС недостаточны для удовлетворения потребностей населения в течение двенадцати месяцев со дня регистрации в РК;</a:t>
            </a:r>
          </a:p>
          <a:p>
            <a:r>
              <a:rPr lang="ru-RU" dirty="0"/>
              <a:t>необходимости защиты здоровья населения при чрезвычайных ситуациях либо в целях обеспечения национальной безопасности;</a:t>
            </a:r>
            <a:endParaRPr lang="ru-KZ" dirty="0"/>
          </a:p>
          <a:p>
            <a:r>
              <a:rPr lang="ru-RU" dirty="0"/>
              <a:t>выявления действий, нарушающих требования законодательства РК в области защиты конкуренции.</a:t>
            </a: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34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652" y="3183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Патентная увязка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52" y="1643916"/>
            <a:ext cx="11254275" cy="4962157"/>
          </a:xfrm>
        </p:spPr>
        <p:txBody>
          <a:bodyPr>
            <a:normAutofit/>
          </a:bodyPr>
          <a:lstStyle/>
          <a:p>
            <a:r>
              <a:rPr lang="ru-RU" dirty="0"/>
              <a:t>Государственная регистрация воспроизведенного ЛС осуществляется с выдачей регистрационного удостоверения, без права реализации лекарственного средства до истечения срока действия охранного документа оригинального ЛС.</a:t>
            </a:r>
          </a:p>
          <a:p>
            <a:r>
              <a:rPr lang="ru-RU" dirty="0"/>
              <a:t>Существует возможность сначала приостановить действие регистрационного удостоверения, а затем оспорить в судебном порядке на основании нарушения его исключительных прав.</a:t>
            </a:r>
          </a:p>
          <a:p>
            <a:r>
              <a:rPr lang="ru-RU" dirty="0"/>
              <a:t>В случае поступления в «НАЦЭЛС» информации о нарушении исключительных прав охранного документа на  ЛС–  действие регистрационного удостоверения приостанавливается до получения результатов судебного разбирательства</a:t>
            </a:r>
            <a:endParaRPr lang="ru-KZ" dirty="0"/>
          </a:p>
          <a:p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16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764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Патентная увязка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67" y="2090118"/>
            <a:ext cx="11035782" cy="4450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случае отзыва регистрационного удостоверения НЦЭЛС в течение 5 календарных дней со дня поступления информации принимает решение:</a:t>
            </a:r>
            <a:br>
              <a:rPr lang="ru-RU" dirty="0"/>
            </a:br>
            <a:r>
              <a:rPr lang="ru-RU" dirty="0"/>
              <a:t>   1) о приостановлении медицинского применения ЛС путем приостановления действия РУ лекарственного средства.</a:t>
            </a:r>
            <a:endParaRPr lang="ru-KZ" dirty="0"/>
          </a:p>
          <a:p>
            <a:pPr marL="0" lvl="0" indent="0">
              <a:buNone/>
            </a:pPr>
            <a:r>
              <a:rPr lang="ru-RU" dirty="0"/>
              <a:t>   2) о запрете медицинского применения и изъятии из обращения или приостановлении медицинского применения партии ЛС.</a:t>
            </a: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76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764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Рекомендации: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67" y="2090118"/>
            <a:ext cx="11035782" cy="44506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Ограничить срок действия патента 20 годами без возможности продления.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Ввести понятие оспаривания патента «до» выдачи патента.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Ужесточить критерии патентоспособности для предотвращения вторичных патентов на ЛС.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Ввести понятие «государственного использования» - выдача принудительной лицензии на ЛС на основании распоряжения Национального Патентного Ведомства и Министерства Здравоохранения, в интересах общественного здравоохранения.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Ввести режим международного исчерпания прав для проведения процедур параллельного импорта.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Исключить понятие «Эксклюзивности данных» с целью стимулирования конкурентной среды и снижения цен на лекарственные средства, после истечения срока патента.</a:t>
            </a:r>
            <a:r>
              <a:rPr lang="ru-RU" b="1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 случае заявления от патентообладателя о нарушении прав ИС, в виде поставки </a:t>
            </a:r>
            <a:r>
              <a:rPr lang="ru-RU" dirty="0" err="1"/>
              <a:t>генерических</a:t>
            </a:r>
            <a:r>
              <a:rPr lang="ru-RU" dirty="0"/>
              <a:t> ЛС для обеспечения ГОБМП и ОСМС, при наличии действующего патента, упразднить процедуру изъятия поступившей партии товара. 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71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3600" y="2971801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/>
              <a:t>Спасибо за внимание!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57600" y="3962400"/>
            <a:ext cx="480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dirty="0"/>
              <a:t>Елена Растокина</a:t>
            </a:r>
          </a:p>
          <a:p>
            <a:pPr algn="ctr">
              <a:buNone/>
            </a:pPr>
            <a:r>
              <a:rPr lang="en-US" sz="3200" dirty="0"/>
              <a:t>yelena_r_86@mail.ru </a:t>
            </a:r>
            <a:endParaRPr lang="ru-RU" sz="320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F9DE476-2F1B-4E97-A413-1C92CCABC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9099" y="197991"/>
            <a:ext cx="1922315" cy="10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87EE53B-FCDF-4E89-9973-4E3215F8CA5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91" y="1668641"/>
            <a:ext cx="7022097" cy="4942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8896F7-B4C7-4838-99AD-720A6F9CC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2799" y="48031"/>
            <a:ext cx="1688738" cy="932769"/>
          </a:xfrm>
          <a:prstGeom prst="rect">
            <a:avLst/>
          </a:prstGeom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6DC34AB4-4ADB-45B1-8087-7F9901175AE5}"/>
              </a:ext>
            </a:extLst>
          </p:cNvPr>
          <p:cNvSpPr txBox="1">
            <a:spLocks/>
          </p:cNvSpPr>
          <p:nvPr/>
        </p:nvSpPr>
        <p:spPr>
          <a:xfrm>
            <a:off x="6813971" y="2332356"/>
            <a:ext cx="5123597" cy="4942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ОЧ ЛЖВ – 27 000 человек </a:t>
            </a:r>
          </a:p>
          <a:p>
            <a:r>
              <a:rPr lang="ru-RU" dirty="0"/>
              <a:t>на «Д» учете – 19384 человека</a:t>
            </a:r>
          </a:p>
          <a:p>
            <a:pPr marL="0" indent="0">
              <a:buNone/>
            </a:pPr>
            <a:r>
              <a:rPr lang="ru-RU" dirty="0"/>
              <a:t> (71,79% от оценочного числа) </a:t>
            </a:r>
          </a:p>
          <a:p>
            <a:r>
              <a:rPr lang="ru-RU" dirty="0"/>
              <a:t>Всего на терапии 14951 ЛЖВ (55,37% от ОЧ ЛЖВ)  </a:t>
            </a:r>
          </a:p>
          <a:p>
            <a:r>
              <a:rPr lang="ru-RU" dirty="0"/>
              <a:t>Людей с неопределяемой вирусной нагрузкой 9663 ЛЖВ (35,78% от  ОЧ ЛЖВ)</a:t>
            </a:r>
          </a:p>
          <a:p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09D4664-0CFB-4A26-BA31-0AF05864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31" y="674935"/>
            <a:ext cx="10999237" cy="1325563"/>
          </a:xfrm>
        </p:spPr>
        <p:txBody>
          <a:bodyPr>
            <a:normAutofit/>
          </a:bodyPr>
          <a:lstStyle/>
          <a:p>
            <a:r>
              <a:rPr lang="ru-RU" b="1" dirty="0"/>
              <a:t>Эпидемиологическая ситуация на 31.12.2018</a:t>
            </a:r>
          </a:p>
        </p:txBody>
      </p:sp>
    </p:spTree>
    <p:extLst>
      <p:ext uri="{BB962C8B-B14F-4D97-AF65-F5344CB8AC3E}">
        <p14:creationId xmlns:p14="http://schemas.microsoft.com/office/powerpoint/2010/main" val="376322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16696-CDF7-4014-8D9C-8468625C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175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Почему вопросы интеллектуальной собственности важны в вопросе лечения ВИЧ?</a:t>
            </a:r>
            <a:endParaRPr lang="ru-KZ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163A70-E68A-48F2-9C07-5EC4EC06E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3" y="392942"/>
            <a:ext cx="1932175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10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AC2FE-4C85-4962-9939-A13270C6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330" y="1372831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Сравнение цен на оригинальные и генерические препараты первой линии.</a:t>
            </a:r>
            <a:endParaRPr lang="ru-KZ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65D897-3A89-4B5C-B22C-5AF4B0533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KZ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1F050C0-6537-4623-BCED-D4E69F98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968623"/>
              </p:ext>
            </p:extLst>
          </p:nvPr>
        </p:nvGraphicFramePr>
        <p:xfrm>
          <a:off x="1047879" y="3181033"/>
          <a:ext cx="9051213" cy="299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252">
                  <a:extLst>
                    <a:ext uri="{9D8B030D-6E8A-4147-A177-3AD203B41FA5}">
                      <a16:colId xmlns:a16="http://schemas.microsoft.com/office/drawing/2014/main" val="2170653248"/>
                    </a:ext>
                  </a:extLst>
                </a:gridCol>
                <a:gridCol w="2710890">
                  <a:extLst>
                    <a:ext uri="{9D8B030D-6E8A-4147-A177-3AD203B41FA5}">
                      <a16:colId xmlns:a16="http://schemas.microsoft.com/office/drawing/2014/main" val="286288662"/>
                    </a:ext>
                  </a:extLst>
                </a:gridCol>
                <a:gridCol w="3017071">
                  <a:extLst>
                    <a:ext uri="{9D8B030D-6E8A-4147-A177-3AD203B41FA5}">
                      <a16:colId xmlns:a16="http://schemas.microsoft.com/office/drawing/2014/main" val="508884842"/>
                    </a:ext>
                  </a:extLst>
                </a:gridCol>
              </a:tblGrid>
              <a:tr h="33275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Наименование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Оригинал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/>
                        <a:t>Генерик</a:t>
                      </a:r>
                      <a:endParaRPr lang="ru-K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61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Зидовудин +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ламивудин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196,4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755,71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195617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Тенофовир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эмтрицитабин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583,55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43,18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53245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Эфавиренз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600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закупался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26,39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101767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Невирапин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200мг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143,50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11,04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1638222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Долутегравир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2065,07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644943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Тенофовир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эмтрицитабин+эфавиренз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закупался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69,02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2240092866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AD46213-0135-4FFD-B3D7-386B3C7EC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358" y="121511"/>
            <a:ext cx="1942531" cy="107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8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DBE66-EA17-45D7-A699-231BA4B56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159" y="156877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Процентное соотношение препаратов в схемах, вызвавших резистентность в динамике 2016-2018 года.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9C8F4FA-ABF6-4248-9D69-8C2F40181A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293123"/>
              </p:ext>
            </p:extLst>
          </p:nvPr>
        </p:nvGraphicFramePr>
        <p:xfrm>
          <a:off x="698241" y="3429000"/>
          <a:ext cx="10515600" cy="224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6355">
                  <a:extLst>
                    <a:ext uri="{9D8B030D-6E8A-4147-A177-3AD203B41FA5}">
                      <a16:colId xmlns:a16="http://schemas.microsoft.com/office/drawing/2014/main" val="3809675650"/>
                    </a:ext>
                  </a:extLst>
                </a:gridCol>
                <a:gridCol w="1931437">
                  <a:extLst>
                    <a:ext uri="{9D8B030D-6E8A-4147-A177-3AD203B41FA5}">
                      <a16:colId xmlns:a16="http://schemas.microsoft.com/office/drawing/2014/main" val="255597236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0089384"/>
                    </a:ext>
                  </a:extLst>
                </a:gridCol>
                <a:gridCol w="2181808">
                  <a:extLst>
                    <a:ext uri="{9D8B030D-6E8A-4147-A177-3AD203B41FA5}">
                      <a16:colId xmlns:a16="http://schemas.microsoft.com/office/drawing/2014/main" val="3762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препарата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687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err="1"/>
                        <a:t>Лопинавир</a:t>
                      </a:r>
                      <a:r>
                        <a:rPr lang="ru-RU" sz="2400" dirty="0"/>
                        <a:t>/</a:t>
                      </a:r>
                      <a:r>
                        <a:rPr lang="ru-RU" sz="2400" dirty="0" err="1"/>
                        <a:t>ритонавир</a:t>
                      </a:r>
                      <a:endParaRPr lang="ru-KZ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69,81</a:t>
                      </a:r>
                      <a:endParaRPr lang="ru-K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51,91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26,95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49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Зидовудин +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ламивудин</a:t>
                      </a:r>
                      <a:endParaRPr lang="ru-K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51,58</a:t>
                      </a:r>
                      <a:endParaRPr lang="ru-K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40,38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24,21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7401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Тенофовир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эмтрицитабин</a:t>
                      </a:r>
                      <a:endParaRPr lang="ru-K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32,08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45,18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K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775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Абакавир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Ламивудин</a:t>
                      </a:r>
                      <a:endParaRPr lang="ru-K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10,07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10,93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026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Долутегравир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1,92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25,39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217044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FEAF3C6-CBF9-495E-9507-CB8309D81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571" y="141345"/>
            <a:ext cx="1938696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1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AC2FE-4C85-4962-9939-A13270C6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1643063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Сравнение цен на оригинальные и генерические препараты второй линии.</a:t>
            </a:r>
            <a:endParaRPr lang="ru-KZ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65D897-3A89-4B5C-B22C-5AF4B0533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KZ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1F050C0-6537-4623-BCED-D4E69F98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702648"/>
              </p:ext>
            </p:extLst>
          </p:nvPr>
        </p:nvGraphicFramePr>
        <p:xfrm>
          <a:off x="1052805" y="3247054"/>
          <a:ext cx="10209245" cy="2747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9306">
                  <a:extLst>
                    <a:ext uri="{9D8B030D-6E8A-4147-A177-3AD203B41FA5}">
                      <a16:colId xmlns:a16="http://schemas.microsoft.com/office/drawing/2014/main" val="2170653248"/>
                    </a:ext>
                  </a:extLst>
                </a:gridCol>
                <a:gridCol w="2534845">
                  <a:extLst>
                    <a:ext uri="{9D8B030D-6E8A-4147-A177-3AD203B41FA5}">
                      <a16:colId xmlns:a16="http://schemas.microsoft.com/office/drawing/2014/main" val="286288662"/>
                    </a:ext>
                  </a:extLst>
                </a:gridCol>
                <a:gridCol w="2525094">
                  <a:extLst>
                    <a:ext uri="{9D8B030D-6E8A-4147-A177-3AD203B41FA5}">
                      <a16:colId xmlns:a16="http://schemas.microsoft.com/office/drawing/2014/main" val="508884842"/>
                    </a:ext>
                  </a:extLst>
                </a:gridCol>
              </a:tblGrid>
              <a:tr h="600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Наименование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Оригинал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/>
                        <a:t>Генерик</a:t>
                      </a:r>
                      <a:endParaRPr lang="ru-K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612762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Лопинавир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Ритонавир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 мг/50 мг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173,77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Генериков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K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195617712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Дарунавир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600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42,30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532450813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Абакавир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Ламивудин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1101,76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1638222503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Этравирин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 мг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1494,90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644943390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Долутегравир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2065,07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2240092866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EED720-6D4C-4601-B055-29F301A0C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6716" y="147513"/>
            <a:ext cx="1861660" cy="102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93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8BAFF-6DF5-4AC9-AA41-05541923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1164289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АРВ-препараты под патентной защитой</a:t>
            </a:r>
            <a:endParaRPr lang="ru-KZ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5C74457-4A0C-43CF-B636-6FEA187A8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439975"/>
              </p:ext>
            </p:extLst>
          </p:nvPr>
        </p:nvGraphicFramePr>
        <p:xfrm>
          <a:off x="685022" y="2317752"/>
          <a:ext cx="10713098" cy="4049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566">
                  <a:extLst>
                    <a:ext uri="{9D8B030D-6E8A-4147-A177-3AD203B41FA5}">
                      <a16:colId xmlns:a16="http://schemas.microsoft.com/office/drawing/2014/main" val="1724143908"/>
                    </a:ext>
                  </a:extLst>
                </a:gridCol>
                <a:gridCol w="1543984">
                  <a:extLst>
                    <a:ext uri="{9D8B030D-6E8A-4147-A177-3AD203B41FA5}">
                      <a16:colId xmlns:a16="http://schemas.microsoft.com/office/drawing/2014/main" val="1702966054"/>
                    </a:ext>
                  </a:extLst>
                </a:gridCol>
                <a:gridCol w="2061458">
                  <a:extLst>
                    <a:ext uri="{9D8B030D-6E8A-4147-A177-3AD203B41FA5}">
                      <a16:colId xmlns:a16="http://schemas.microsoft.com/office/drawing/2014/main" val="1385316847"/>
                    </a:ext>
                  </a:extLst>
                </a:gridCol>
                <a:gridCol w="1835257">
                  <a:extLst>
                    <a:ext uri="{9D8B030D-6E8A-4147-A177-3AD203B41FA5}">
                      <a16:colId xmlns:a16="http://schemas.microsoft.com/office/drawing/2014/main" val="2357389150"/>
                    </a:ext>
                  </a:extLst>
                </a:gridCol>
                <a:gridCol w="2812833">
                  <a:extLst>
                    <a:ext uri="{9D8B030D-6E8A-4147-A177-3AD203B41FA5}">
                      <a16:colId xmlns:a16="http://schemas.microsoft.com/office/drawing/2014/main" val="4030488923"/>
                    </a:ext>
                  </a:extLst>
                </a:gridCol>
              </a:tblGrid>
              <a:tr h="1006855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% бюджета в 2018 </a:t>
                      </a:r>
                      <a:endParaRPr lang="ru-KZ" dirty="0"/>
                    </a:p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Сумма в тенге (2018)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Сумма в долларах (2018)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Действие патента</a:t>
                      </a:r>
                      <a:endParaRPr kumimoji="0" lang="ru-KZ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306624"/>
                  </a:ext>
                </a:extLst>
              </a:tr>
              <a:tr h="704799">
                <a:tc>
                  <a:txBody>
                    <a:bodyPr/>
                    <a:lstStyle/>
                    <a:p>
                      <a:r>
                        <a:rPr lang="ru-RU" dirty="0" err="1"/>
                        <a:t>Абакавир</a:t>
                      </a:r>
                      <a:r>
                        <a:rPr lang="ru-RU" dirty="0"/>
                        <a:t> и соединения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10,72%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604 917 302,71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1 612 682,75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20/08/2018</a:t>
                      </a:r>
                      <a:r>
                        <a:rPr lang="ru-RU" dirty="0"/>
                        <a:t> 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27/08/2022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u-K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38457"/>
                  </a:ext>
                </a:extLst>
              </a:tr>
              <a:tr h="704799">
                <a:tc>
                  <a:txBody>
                    <a:bodyPr/>
                    <a:lstStyle/>
                    <a:p>
                      <a:r>
                        <a:rPr lang="ru-RU" dirty="0" err="1"/>
                        <a:t>Долутегравир</a:t>
                      </a:r>
                      <a:r>
                        <a:rPr lang="ru-RU" dirty="0"/>
                        <a:t> и соединения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18,68%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900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844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033,46</a:t>
                      </a:r>
                      <a:r>
                        <a:rPr lang="ru-RU" dirty="0"/>
                        <a:t>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2 401 610,33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04</a:t>
                      </a:r>
                      <a:r>
                        <a:rPr lang="en-US" dirty="0"/>
                        <a:t>/02/2030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895380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Дарунавир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13,99%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674 842 241,12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1 799 099,55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16/05/2023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76259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Лопинавир</a:t>
                      </a:r>
                      <a:r>
                        <a:rPr lang="ru-RU" dirty="0"/>
                        <a:t>/</a:t>
                      </a:r>
                      <a:r>
                        <a:rPr lang="ru-RU" dirty="0" err="1"/>
                        <a:t>ритонавир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10,25%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494 173 416,95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1 317 444,46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08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2024</a:t>
                      </a:r>
                      <a:r>
                        <a:rPr lang="en-US" dirty="0"/>
                        <a:t> (21/02/2026)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135411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Рилпивирин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 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02/09/2025 (02/09/2030)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93074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Этравирин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05,08%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244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865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121,65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652 799,58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17/09/2024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921289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29A2FD-7244-4E12-B485-B74F852FB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645" y="156583"/>
            <a:ext cx="1824653" cy="100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0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Патенты на ЛС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7" y="1432212"/>
            <a:ext cx="11019453" cy="5211183"/>
          </a:xfrm>
        </p:spPr>
        <p:txBody>
          <a:bodyPr>
            <a:normAutofit/>
          </a:bodyPr>
          <a:lstStyle/>
          <a:p>
            <a:r>
              <a:rPr lang="ru-RU" dirty="0"/>
              <a:t>ЛС предоставляется правовая охрана, если оно является новым, имеет изобретательский уровень и промышленно применимо (может быть использовано в здравоохранении). 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Патент выдается на 20 лет, с возможностью продления на 5 лет. (ТРИПС рекомендует 20 лет).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Патент в течение всего срока действия может быть оспорен и признан недействительным полностью или частично по иску против его выдачи.</a:t>
            </a:r>
            <a:endParaRPr lang="ru-RU" dirty="0">
              <a:solidFill>
                <a:prstClr val="black"/>
              </a:solidFill>
            </a:endParaRP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В  перечне «Не признаются изобретениями» нет таких пунктов, как новое применение уже известных лекарственных средств, новая форма ЛС, новые методы лечения.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04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34" y="664171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Не признаются изобретениями: </a:t>
            </a:r>
            <a:br>
              <a:rPr lang="ru-KZ" dirty="0"/>
            </a:b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" y="1825624"/>
            <a:ext cx="10775302" cy="4817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 открытия, научные теории и математические методы;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2) методы организации и управления хозяйством; </a:t>
            </a:r>
          </a:p>
          <a:p>
            <a:pPr marL="0" indent="0">
              <a:buNone/>
            </a:pPr>
            <a:r>
              <a:rPr lang="ru-RU" dirty="0"/>
              <a:t>3) условные обозначения, расписания, правила;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4) правила и методы выполнения умственных операций, проведения игр;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5) программы для вычислительных машин и алгоритмы как таковые;   6) проекты и схемы планировки сооружений, зданий, территорий;   7) предложения, касающиеся лишь внешнего вида изделий;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8) предложения, противоречащие общественному порядку, принципам гуманности и морали.</a:t>
            </a:r>
            <a:endParaRPr lang="ru-KZ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07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1027</Words>
  <Application>Microsoft Office PowerPoint</Application>
  <PresentationFormat>Widescreen</PresentationFormat>
  <Paragraphs>175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Анализ барьеров по интеллектуальной собственности, препятствующих доступу к генерическим препаратам в Республике Казахстан.</vt:lpstr>
      <vt:lpstr>Эпидемиологическая ситуация на 31.12.2018</vt:lpstr>
      <vt:lpstr> Почему вопросы интеллектуальной собственности важны в вопросе лечения ВИЧ?</vt:lpstr>
      <vt:lpstr>Сравнение цен на оригинальные и генерические препараты первой линии.</vt:lpstr>
      <vt:lpstr>Процентное соотношение препаратов в схемах, вызвавших резистентность в динамике 2016-2018 года.</vt:lpstr>
      <vt:lpstr>Сравнение цен на оригинальные и генерические препараты второй линии.</vt:lpstr>
      <vt:lpstr>АРВ-препараты под патентной защитой</vt:lpstr>
      <vt:lpstr>Патенты на ЛС</vt:lpstr>
      <vt:lpstr>Не признаются изобретениями:  </vt:lpstr>
      <vt:lpstr>Принудительная Лицензия</vt:lpstr>
      <vt:lpstr>Принудительная Лицензия</vt:lpstr>
      <vt:lpstr>Параллельный импорт ЛС</vt:lpstr>
      <vt:lpstr>Эксклюзивность данных регистрационного досье</vt:lpstr>
      <vt:lpstr>Эксклюзивность данных регистрационного досье</vt:lpstr>
      <vt:lpstr>Патентная увязка</vt:lpstr>
      <vt:lpstr>Патентная увязка</vt:lpstr>
      <vt:lpstr>Рекомендации: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барьеров по интеллектуальной собственности, препятствующих доступу к генерическим препаратам в Республике Казахстан.</dc:title>
  <dc:creator>Елена</dc:creator>
  <cp:lastModifiedBy>Ryssaldy Demeuova</cp:lastModifiedBy>
  <cp:revision>37</cp:revision>
  <dcterms:created xsi:type="dcterms:W3CDTF">2019-07-30T06:03:40Z</dcterms:created>
  <dcterms:modified xsi:type="dcterms:W3CDTF">2019-09-19T05:58:38Z</dcterms:modified>
</cp:coreProperties>
</file>