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68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1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26202B-421F-4163-BE64-A8ED4F343FB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2D341E-BEA9-442D-9523-368E46049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26202B-421F-4163-BE64-A8ED4F343FB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D341E-BEA9-442D-9523-368E46049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26202B-421F-4163-BE64-A8ED4F343FB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D341E-BEA9-442D-9523-368E46049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26202B-421F-4163-BE64-A8ED4F343FB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D341E-BEA9-442D-9523-368E460497B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26202B-421F-4163-BE64-A8ED4F343FB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D341E-BEA9-442D-9523-368E460497B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26202B-421F-4163-BE64-A8ED4F343FB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D341E-BEA9-442D-9523-368E460497B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26202B-421F-4163-BE64-A8ED4F343FB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D341E-BEA9-442D-9523-368E460497B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26202B-421F-4163-BE64-A8ED4F343FB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D341E-BEA9-442D-9523-368E460497B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26202B-421F-4163-BE64-A8ED4F343FB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D341E-BEA9-442D-9523-368E46049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A26202B-421F-4163-BE64-A8ED4F343FB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D341E-BEA9-442D-9523-368E460497B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26202B-421F-4163-BE64-A8ED4F343FB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2D341E-BEA9-442D-9523-368E460497B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A26202B-421F-4163-BE64-A8ED4F343FB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2D341E-BEA9-442D-9523-368E460497B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339372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Ситуация в сфере диагностики и лечения </a:t>
            </a:r>
            <a:r>
              <a:rPr lang="ru-RU" dirty="0"/>
              <a:t>ВИЧ-позитивных </a:t>
            </a:r>
            <a:r>
              <a:rPr lang="ru-RU" dirty="0" smtClean="0"/>
              <a:t>детей в Казахстане и оказания им  социальной поддержки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Заседание </a:t>
            </a:r>
            <a:r>
              <a:rPr lang="ru-RU" dirty="0" err="1" smtClean="0"/>
              <a:t>Странового</a:t>
            </a:r>
            <a:r>
              <a:rPr lang="ru-RU" dirty="0" smtClean="0"/>
              <a:t> Координационного Комитета</a:t>
            </a:r>
          </a:p>
          <a:p>
            <a:pPr algn="ctr"/>
            <a:r>
              <a:rPr lang="ru-RU" dirty="0" smtClean="0"/>
              <a:t>Астана. 28.04.2017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992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chemeClr val="accent2"/>
                </a:solidFill>
              </a:rPr>
              <a:t>Е</a:t>
            </a:r>
            <a:r>
              <a:rPr lang="ru-RU" sz="2800" b="1" dirty="0" smtClean="0">
                <a:solidFill>
                  <a:schemeClr val="accent2"/>
                </a:solidFill>
              </a:rPr>
              <a:t>сли изменение ВН от 200 до 1000 копий для взрослого человека может быть сигналом для смены схемы терапии, то для детей изменение на 50-400 копий может быть очень критичным и привести к скоротечным и тяжелым последствиям (вплоть до летального), в силу их возрастных особенностей! </a:t>
            </a:r>
          </a:p>
          <a:p>
            <a:pPr algn="just"/>
            <a:r>
              <a:rPr lang="ru-RU" sz="3200" b="1" dirty="0" smtClean="0">
                <a:solidFill>
                  <a:schemeClr val="accent2"/>
                </a:solidFill>
              </a:rPr>
              <a:t>Но Т-системы, рассчитанные на 1000 копий, не смогут определить эту разницу! </a:t>
            </a:r>
            <a:endParaRPr lang="ru-RU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03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Мы понимаем, что эти действия продиктованы стремлением Правительства экономить бюджетные средства за счет закупок устаревших Т-систем (на 400-500 копий) вместо современных Т-систем (на 30-50 копий) и, соответственно, экономии на АРВ-терапии за счет закупок более дешевых </a:t>
            </a:r>
            <a:r>
              <a:rPr lang="ru-RU" sz="3200" dirty="0" err="1" smtClean="0"/>
              <a:t>генериков</a:t>
            </a:r>
            <a:r>
              <a:rPr lang="ru-RU" sz="3200" dirty="0" smtClean="0"/>
              <a:t>, </a:t>
            </a:r>
            <a:r>
              <a:rPr lang="ru-RU" sz="3200" dirty="0" err="1" smtClean="0"/>
              <a:t>неприквалифицированных</a:t>
            </a:r>
            <a:r>
              <a:rPr lang="ru-RU" sz="3200" dirty="0" smtClean="0"/>
              <a:t> ВОЗ.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4851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solidFill>
                  <a:schemeClr val="accent2"/>
                </a:solidFill>
              </a:rPr>
              <a:t>Но, наши дети невинно пострадали по вине государства и обречены на пожизненное лечение… </a:t>
            </a:r>
          </a:p>
          <a:p>
            <a:pPr algn="just"/>
            <a:r>
              <a:rPr lang="ru-RU" sz="3600" dirty="0" smtClean="0">
                <a:solidFill>
                  <a:schemeClr val="accent2"/>
                </a:solidFill>
              </a:rPr>
              <a:t>Так неужели страна, претендующая на вхождение в число 30 наиболее развитых стран мира, не может обеспечить диагностику и лечение хотя бы своих маленьких граждан  на высоком мировом уровне?</a:t>
            </a:r>
            <a:endParaRPr lang="ru-RU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30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5689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/>
              <a:t>Ситуация в сфере оказания социальной помощи </a:t>
            </a:r>
          </a:p>
          <a:p>
            <a:pPr algn="ctr"/>
            <a:r>
              <a:rPr lang="ru-RU" sz="4400" dirty="0" smtClean="0"/>
              <a:t>детям с ВИЧ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88816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В Казахстане </a:t>
            </a:r>
            <a:r>
              <a:rPr lang="ru-RU" sz="3600" dirty="0"/>
              <a:t>по состоянию на </a:t>
            </a:r>
            <a:r>
              <a:rPr lang="ru-RU" sz="3600" dirty="0" smtClean="0"/>
              <a:t>2016г. на учете по заболеванию ВИЧ инфекция состоит 433 ребенка,  в </a:t>
            </a:r>
            <a:r>
              <a:rPr lang="ru-RU" sz="3600" dirty="0" smtClean="0"/>
              <a:t>ЮКО-224</a:t>
            </a:r>
            <a:r>
              <a:rPr lang="ru-RU" sz="3600" dirty="0" smtClean="0"/>
              <a:t>, из них 149 по «больничному заражению» 2005-2008 гг., </a:t>
            </a:r>
            <a:r>
              <a:rPr lang="ru-RU" sz="3600" dirty="0" smtClean="0"/>
              <a:t>остальные- </a:t>
            </a:r>
            <a:r>
              <a:rPr lang="ru-RU" sz="3600" dirty="0" smtClean="0"/>
              <a:t>это </a:t>
            </a:r>
            <a:r>
              <a:rPr lang="ru-RU" sz="3600" dirty="0" smtClean="0"/>
              <a:t>вертикальный путь </a:t>
            </a:r>
            <a:r>
              <a:rPr lang="ru-RU" sz="3600" dirty="0" smtClean="0"/>
              <a:t>от матери к ребенку, внутренние/внешние мигранты и неустановленный </a:t>
            </a:r>
            <a:r>
              <a:rPr lang="ru-RU" sz="3600" dirty="0" smtClean="0"/>
              <a:t>путь.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594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Решением врачей медико-социальной экспертизы (МСЭ) по ЮКО,  всем им присвоен статус «инвалид ребенок до 16 лет» - это позволило получать  из Республиканского бюджета ежемесячные денежные пособия, пенсия по инвалидности ребенка, родителям /опекунам пособие по уходу за ребенком инвалидом (в сумме - 59000 тенге в месяц). </a:t>
            </a:r>
            <a:r>
              <a:rPr lang="ru-RU" sz="2800" dirty="0"/>
              <a:t>Высокую значимость </a:t>
            </a:r>
            <a:r>
              <a:rPr lang="ru-RU" sz="2800" dirty="0" smtClean="0"/>
              <a:t>этим услугам придает тот </a:t>
            </a:r>
            <a:r>
              <a:rPr lang="ru-RU" sz="2800" dirty="0"/>
              <a:t>факт, что при АРВ-терапии  детям требуется усиленное питание.</a:t>
            </a:r>
          </a:p>
        </p:txBody>
      </p:sp>
    </p:spTree>
    <p:extLst>
      <p:ext uri="{BB962C8B-B14F-4D97-AF65-F5344CB8AC3E}">
        <p14:creationId xmlns:p14="http://schemas.microsoft.com/office/powerpoint/2010/main" val="349198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Благодаря принятым мерам, в том числе </a:t>
            </a:r>
            <a:r>
              <a:rPr lang="ru-RU" sz="3600" dirty="0" smtClean="0"/>
              <a:t>пособиям</a:t>
            </a:r>
            <a:r>
              <a:rPr lang="ru-RU" sz="3600" dirty="0" smtClean="0"/>
              <a:t>, в ЮКО за 10 лет  нет смертности от СПИДа и брошенных среди этих детей, наблюдается высокая приверженность к лечению на уровне 90%, что  сегодня  является ярким  примером для стран СНГ региона Восточная Европа и Центральная Азия (ВЕЦА).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6940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Однако, </a:t>
            </a:r>
            <a:r>
              <a:rPr lang="ru-RU" sz="3200" dirty="0" smtClean="0"/>
              <a:t>эти </a:t>
            </a:r>
            <a:r>
              <a:rPr lang="ru-RU" sz="3200" dirty="0" smtClean="0"/>
              <a:t>меры социальной защиты не доступны для детей с ВИЧ и их семей  в других регионах Казахстана.</a:t>
            </a:r>
          </a:p>
          <a:p>
            <a:pPr algn="just"/>
            <a:r>
              <a:rPr lang="ru-RU" sz="3200" dirty="0" smtClean="0"/>
              <a:t>Например, в  г. Алматы  службы МСЭ отказывают родителям в присвоении инвалидности детям с диагнозом ВИЧ, а в заключении пишут следующее «Документы изучены. Ребенок очно осмотрен.  На момент осмотра данных за инвалидность нет». </a:t>
            </a:r>
            <a:endParaRPr lang="ru-RU" sz="3200" dirty="0" smtClean="0"/>
          </a:p>
          <a:p>
            <a:pPr algn="just"/>
            <a:r>
              <a:rPr lang="ru-RU" sz="3200" dirty="0" smtClean="0"/>
              <a:t>Это является прямой дискриминацией по признаку места жительства!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3120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/>
              <a:t>Нам как членам СКК, родители задают </a:t>
            </a:r>
            <a:r>
              <a:rPr lang="ru-RU" sz="4000" dirty="0" smtClean="0"/>
              <a:t>резонные вопросы</a:t>
            </a:r>
            <a:r>
              <a:rPr lang="ru-RU" sz="4000" dirty="0"/>
              <a:t>: «Нам </a:t>
            </a:r>
            <a:r>
              <a:rPr lang="ru-RU" sz="4000" dirty="0" smtClean="0"/>
              <a:t>теперь </a:t>
            </a:r>
            <a:r>
              <a:rPr lang="ru-RU" sz="4000" dirty="0"/>
              <a:t>нужно довести детей до стадии СПИДа, </a:t>
            </a:r>
            <a:r>
              <a:rPr lang="ru-RU" sz="4000" dirty="0" smtClean="0"/>
              <a:t>чтобы получить </a:t>
            </a:r>
            <a:r>
              <a:rPr lang="ru-RU" sz="4000" dirty="0"/>
              <a:t>инвалидность? Или нам всем надо переезжать в Шымкент?».</a:t>
            </a:r>
          </a:p>
        </p:txBody>
      </p:sp>
    </p:spTree>
    <p:extLst>
      <p:ext uri="{BB962C8B-B14F-4D97-AF65-F5344CB8AC3E}">
        <p14:creationId xmlns:p14="http://schemas.microsoft.com/office/powerpoint/2010/main" val="79435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849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Мы, члены СКК, делегированные </a:t>
            </a:r>
            <a:r>
              <a:rPr lang="ru-RU" sz="2800" dirty="0" err="1" smtClean="0"/>
              <a:t>родителчми</a:t>
            </a:r>
            <a:r>
              <a:rPr lang="ru-RU" sz="2800" dirty="0" smtClean="0"/>
              <a:t> детей </a:t>
            </a:r>
            <a:r>
              <a:rPr lang="ru-RU" sz="2800" dirty="0" smtClean="0"/>
              <a:t>с ВИЧ и организациями, работающими с детьми считаем, что СКК должен не только решать вопросы взаимодействия  страны с Глобальным фондом, но и чутко реагировать на  злободневные вопросы представителей целевых групп, в частности родителей детей с ВИЧ и предпринимать действия, способствующие разрешению  этих проблем на высоком уровне.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3770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568951" cy="6336704"/>
          </a:xfrm>
        </p:spPr>
        <p:txBody>
          <a:bodyPr>
            <a:normAutofit/>
          </a:bodyPr>
          <a:lstStyle/>
          <a:p>
            <a:pPr algn="just"/>
            <a:endParaRPr lang="ru-RU" sz="4000" dirty="0" smtClean="0"/>
          </a:p>
          <a:p>
            <a:pPr marL="109728" indent="0" algn="just">
              <a:buNone/>
            </a:pPr>
            <a:r>
              <a:rPr lang="ru-RU" sz="4000" dirty="0" smtClean="0"/>
              <a:t>В  </a:t>
            </a:r>
            <a:r>
              <a:rPr lang="ru-RU" sz="4000" dirty="0"/>
              <a:t>республиканском центре развития здравоохранения </a:t>
            </a:r>
            <a:r>
              <a:rPr lang="ru-RU" sz="4000" dirty="0" smtClean="0"/>
              <a:t>разработана новая редакция </a:t>
            </a:r>
            <a:r>
              <a:rPr lang="ru-RU" sz="4000" dirty="0"/>
              <a:t>клинического протокола диагностики и лечения ВИЧ-инфекции у детей  </a:t>
            </a:r>
          </a:p>
        </p:txBody>
      </p:sp>
    </p:spTree>
    <p:extLst>
      <p:ext uri="{BB962C8B-B14F-4D97-AF65-F5344CB8AC3E}">
        <p14:creationId xmlns:p14="http://schemas.microsoft.com/office/powerpoint/2010/main" val="339113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9039"/>
            <a:ext cx="835292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Мы подготовили письма в МЗ РК МТСЗН РК (копии писем прилагаются всем  членам СКК) и предлагаем </a:t>
            </a:r>
            <a:r>
              <a:rPr lang="ru-RU" sz="2800" dirty="0"/>
              <a:t> </a:t>
            </a:r>
            <a:r>
              <a:rPr lang="ru-RU" sz="2800" dirty="0" smtClean="0"/>
              <a:t>включить в протокол заседания СКК следующий текст</a:t>
            </a:r>
            <a:r>
              <a:rPr lang="ru-RU" dirty="0" smtClean="0"/>
              <a:t>:</a:t>
            </a:r>
          </a:p>
          <a:p>
            <a:r>
              <a:rPr lang="ru-RU" sz="2800" dirty="0" smtClean="0"/>
              <a:t>«Обратиться к Министру здравоохранения РК г-ну </a:t>
            </a:r>
            <a:r>
              <a:rPr lang="ru-RU" sz="2800" dirty="0" err="1" smtClean="0"/>
              <a:t>Биртанову</a:t>
            </a:r>
            <a:r>
              <a:rPr lang="ru-RU" sz="2800" dirty="0" smtClean="0"/>
              <a:t> Е. А. и Министру труда и социальной защиты населения РК г-же </a:t>
            </a:r>
            <a:r>
              <a:rPr lang="ru-RU" sz="2800" dirty="0" err="1" smtClean="0"/>
              <a:t>Дюсеновой</a:t>
            </a:r>
            <a:r>
              <a:rPr lang="ru-RU" sz="2800" dirty="0" smtClean="0"/>
              <a:t> Т. К. с просьбой рассмотреть письма членов СКК о положении детей, затронутых эпидемией ВИЧ, и принять меры к разрешению сложившейся ситуации».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535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Спасибо за внимание!</a:t>
            </a:r>
          </a:p>
          <a:p>
            <a:pPr algn="ctr"/>
            <a:endParaRPr lang="ru-RU" sz="2800" dirty="0"/>
          </a:p>
          <a:p>
            <a:pPr algn="ctr"/>
            <a:endParaRPr lang="ru-RU" sz="2800" dirty="0" smtClean="0"/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Члены СКК:</a:t>
            </a:r>
          </a:p>
          <a:p>
            <a:pPr algn="ctr"/>
            <a:r>
              <a:rPr lang="ru-RU" sz="2800" dirty="0" err="1" smtClean="0"/>
              <a:t>Алсеитов</a:t>
            </a:r>
            <a:r>
              <a:rPr lang="ru-RU" sz="2800" dirty="0" smtClean="0"/>
              <a:t> Канат,</a:t>
            </a:r>
          </a:p>
          <a:p>
            <a:pPr algn="ctr"/>
            <a:r>
              <a:rPr lang="ru-RU" sz="2800" dirty="0" err="1" smtClean="0"/>
              <a:t>Отжанова</a:t>
            </a:r>
            <a:r>
              <a:rPr lang="ru-RU" sz="2800" dirty="0" smtClean="0"/>
              <a:t> Индира,</a:t>
            </a:r>
          </a:p>
          <a:p>
            <a:pPr algn="ctr"/>
            <a:r>
              <a:rPr lang="ru-RU" sz="2800" dirty="0" smtClean="0"/>
              <a:t>Елькеев Сагынгали,</a:t>
            </a:r>
          </a:p>
          <a:p>
            <a:pPr algn="ctr"/>
            <a:r>
              <a:rPr lang="ru-RU" sz="2800" dirty="0" smtClean="0"/>
              <a:t>Билоконь Елена (</a:t>
            </a:r>
            <a:r>
              <a:rPr lang="ru-RU" sz="2800" dirty="0" err="1" smtClean="0"/>
              <a:t>альтернант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9776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4400" dirty="0" smtClean="0"/>
              <a:t>Протокол №9 от 2015 г. и изменения, внесенные в новый протокол от 2017 г.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06873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849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 smtClean="0"/>
              <a:t>РГП на ПХВ «Республиканский центр</a:t>
            </a:r>
          </a:p>
          <a:p>
            <a:pPr algn="r"/>
            <a:r>
              <a:rPr lang="ru-RU" sz="2000" dirty="0" smtClean="0"/>
              <a:t>развития здравоохранения»</a:t>
            </a:r>
          </a:p>
          <a:p>
            <a:pPr algn="r"/>
            <a:r>
              <a:rPr lang="ru-RU" sz="2000" dirty="0" smtClean="0"/>
              <a:t>Министерства здравоохранения</a:t>
            </a:r>
          </a:p>
          <a:p>
            <a:pPr algn="r"/>
            <a:r>
              <a:rPr lang="ru-RU" sz="2000" dirty="0" smtClean="0"/>
              <a:t>и социального развития</a:t>
            </a:r>
          </a:p>
          <a:p>
            <a:pPr algn="r"/>
            <a:r>
              <a:rPr lang="ru-RU" sz="2000" dirty="0" smtClean="0"/>
              <a:t>Республики Казахстан</a:t>
            </a:r>
          </a:p>
          <a:p>
            <a:pPr algn="r"/>
            <a:r>
              <a:rPr lang="ru-RU" sz="2000" dirty="0" smtClean="0"/>
              <a:t>от «15» сентября 2015 года</a:t>
            </a:r>
          </a:p>
          <a:p>
            <a:pPr algn="r"/>
            <a:r>
              <a:rPr lang="ru-RU" sz="2000" dirty="0" smtClean="0"/>
              <a:t>Протокол № 9</a:t>
            </a:r>
          </a:p>
          <a:p>
            <a:pPr algn="ctr"/>
            <a:endParaRPr lang="ru-RU" sz="2800" dirty="0" smtClean="0"/>
          </a:p>
          <a:p>
            <a:pPr algn="ctr"/>
            <a:endParaRPr lang="ru-RU" sz="2800" dirty="0"/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КЛИНИЧЕСКИЙ ПРОТОКОЛ</a:t>
            </a:r>
          </a:p>
          <a:p>
            <a:pPr algn="ctr"/>
            <a:r>
              <a:rPr lang="ru-RU" sz="2800" dirty="0" smtClean="0"/>
              <a:t> ДИАГНОСТИКИ И ЛЕЧЕНИЯ</a:t>
            </a:r>
          </a:p>
          <a:p>
            <a:pPr algn="ctr"/>
            <a:r>
              <a:rPr lang="ru-RU" sz="2800" dirty="0" smtClean="0"/>
              <a:t>ВИЧ-ИНФЕКЦИ У ДЕТЕЙ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953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9694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Стр.22</a:t>
            </a:r>
          </a:p>
          <a:p>
            <a:endParaRPr lang="ru-RU" dirty="0"/>
          </a:p>
          <a:p>
            <a:r>
              <a:rPr lang="ru-RU" sz="2800" dirty="0" smtClean="0"/>
              <a:t>Лабораторный мониторинг:</a:t>
            </a:r>
          </a:p>
          <a:p>
            <a:r>
              <a:rPr lang="ru-RU" sz="2000" dirty="0" smtClean="0"/>
              <a:t>Число лимфоцитов CD4 необходимо определять каждые 3 месяца, по стабилизации СД4 лимфоцитов на фоне АРТ – 1 раз в 6 месяцев.</a:t>
            </a:r>
          </a:p>
          <a:p>
            <a:r>
              <a:rPr lang="ru-RU" sz="2800" dirty="0" smtClean="0"/>
              <a:t>Цель АРТ – снижение ВН до неопределяемого уровня (</a:t>
            </a:r>
            <a:r>
              <a:rPr lang="ru-RU" sz="2800" dirty="0" smtClean="0">
                <a:solidFill>
                  <a:srgbClr val="FF0000"/>
                </a:solidFill>
              </a:rPr>
              <a:t>пороговый уровень &lt;50-500 копий РНК ВИЧ в 1 мл плазмы</a:t>
            </a:r>
            <a:r>
              <a:rPr lang="ru-RU" sz="2800" dirty="0" smtClean="0"/>
              <a:t>). </a:t>
            </a:r>
            <a:r>
              <a:rPr lang="ru-RU" sz="2000" dirty="0" smtClean="0"/>
              <a:t>ВН определяют перед началом АРТ, далее через 3 месяца после начала лечения, при устойчивом вирусологическом ответе кратность обследования не реже – 1 раз в 6 месяцев.</a:t>
            </a:r>
          </a:p>
        </p:txBody>
      </p:sp>
    </p:spTree>
    <p:extLst>
      <p:ext uri="{BB962C8B-B14F-4D97-AF65-F5344CB8AC3E}">
        <p14:creationId xmlns:p14="http://schemas.microsoft.com/office/powerpoint/2010/main" val="394984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динамике:</a:t>
            </a:r>
          </a:p>
          <a:p>
            <a:r>
              <a:rPr lang="ru-RU" sz="2800" dirty="0" smtClean="0"/>
              <a:t>При показателях ВН до </a:t>
            </a:r>
            <a:r>
              <a:rPr lang="ru-RU" sz="2800" dirty="0" smtClean="0">
                <a:solidFill>
                  <a:srgbClr val="FF0000"/>
                </a:solidFill>
              </a:rPr>
              <a:t>199 коп/мл </a:t>
            </a:r>
            <a:r>
              <a:rPr lang="ru-RU" sz="2800" dirty="0" smtClean="0"/>
              <a:t>– развитие резистентности маловероятно.</a:t>
            </a:r>
          </a:p>
          <a:p>
            <a:r>
              <a:rPr lang="ru-RU" sz="2800" dirty="0" smtClean="0"/>
              <a:t>При показателях ВН от </a:t>
            </a:r>
            <a:r>
              <a:rPr lang="ru-RU" sz="2800" dirty="0" smtClean="0">
                <a:solidFill>
                  <a:srgbClr val="FF0000"/>
                </a:solidFill>
              </a:rPr>
              <a:t>200 до 400 коп/мл</a:t>
            </a:r>
            <a:r>
              <a:rPr lang="ru-RU" sz="2800" dirty="0" smtClean="0"/>
              <a:t> – развитие резистентности возможно, необходимо усилить работу по соблюдению приверженности к АРТ.</a:t>
            </a:r>
          </a:p>
          <a:p>
            <a:r>
              <a:rPr lang="ru-RU" sz="2800" dirty="0" smtClean="0"/>
              <a:t>При показателях ВН </a:t>
            </a:r>
            <a:r>
              <a:rPr lang="ru-RU" sz="2800" dirty="0" smtClean="0">
                <a:solidFill>
                  <a:srgbClr val="FF0000"/>
                </a:solidFill>
              </a:rPr>
              <a:t>400 коп/мл </a:t>
            </a:r>
            <a:r>
              <a:rPr lang="ru-RU" sz="2800" dirty="0" smtClean="0"/>
              <a:t>– высокий риск развития резистентности к получаемой АРТ….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555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</a:t>
            </a:r>
            <a:r>
              <a:rPr lang="ru-RU" sz="4800" dirty="0" smtClean="0"/>
              <a:t>Внесенные изменения в </a:t>
            </a:r>
            <a:r>
              <a:rPr lang="ru-RU" sz="4800" dirty="0" smtClean="0"/>
              <a:t>нов</a:t>
            </a:r>
            <a:r>
              <a:rPr lang="ru-RU" sz="4800" dirty="0" smtClean="0"/>
              <a:t>ую</a:t>
            </a:r>
            <a:r>
              <a:rPr lang="ru-RU" sz="4800" dirty="0" smtClean="0"/>
              <a:t> редакцию </a:t>
            </a:r>
            <a:r>
              <a:rPr lang="ru-RU" sz="4800" dirty="0" smtClean="0"/>
              <a:t>протокола от 2017 г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01494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Лабораторный мониторинг:</a:t>
            </a:r>
          </a:p>
          <a:p>
            <a:r>
              <a:rPr lang="ru-RU" sz="2000" dirty="0" smtClean="0"/>
              <a:t>Число лимфоцитов СД4 необходимо определять каждые 3 месяца, по стабилизации СД4 лимфоцитов на фоне АРТ – 1 раз в 12 месяцев.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Цель АРТ – снижение ВН до неопределяемого уровня (пороговый уровень &lt;</a:t>
            </a:r>
            <a:r>
              <a:rPr lang="ru-RU" sz="3600" b="1" dirty="0" smtClean="0">
                <a:solidFill>
                  <a:srgbClr val="FF0000"/>
                </a:solidFill>
              </a:rPr>
              <a:t>1000 копий </a:t>
            </a:r>
            <a:r>
              <a:rPr lang="ru-RU" sz="3600" dirty="0" smtClean="0">
                <a:solidFill>
                  <a:srgbClr val="FF0000"/>
                </a:solidFill>
              </a:rPr>
              <a:t>РНК ВИЧ в 1 мл плазмы). </a:t>
            </a:r>
            <a:r>
              <a:rPr lang="ru-RU" sz="2000" dirty="0" smtClean="0"/>
              <a:t>ВН определяют перед началом АРТ, далее через 3 месяца после начала лечения, при устойчивом вирусологическом ответе кратность обследования не реже – 1 раз в 6 месяцев…..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0904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556792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 данной редакции протокола  уже отсутствует описание снижения ВН в динамике!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7002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148</TotalTime>
  <Words>847</Words>
  <Application>Microsoft Office PowerPoint</Application>
  <PresentationFormat>Экран (4:3)</PresentationFormat>
  <Paragraphs>61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Открытая</vt:lpstr>
      <vt:lpstr>Ситуация в сфере диагностики и лечения ВИЧ-позитивных детей в Казахстане и оказания им  социальной поддержки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Ситуация в сфере диагностики и лечения ВИЧ-позитивных детей в Казахстане</dc:title>
  <dc:creator>user</dc:creator>
  <cp:lastModifiedBy>user</cp:lastModifiedBy>
  <cp:revision>14</cp:revision>
  <dcterms:created xsi:type="dcterms:W3CDTF">2017-04-25T01:40:53Z</dcterms:created>
  <dcterms:modified xsi:type="dcterms:W3CDTF">2017-04-25T13:28:25Z</dcterms:modified>
</cp:coreProperties>
</file>