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5" r:id="rId3"/>
    <p:sldId id="259" r:id="rId4"/>
    <p:sldId id="276" r:id="rId5"/>
    <p:sldId id="260" r:id="rId6"/>
    <p:sldId id="265" r:id="rId7"/>
    <p:sldId id="266" r:id="rId8"/>
    <p:sldId id="267" r:id="rId9"/>
    <p:sldId id="277" r:id="rId10"/>
    <p:sldId id="268" r:id="rId11"/>
    <p:sldId id="269" r:id="rId12"/>
    <p:sldId id="270" r:id="rId13"/>
    <p:sldId id="271" r:id="rId14"/>
    <p:sldId id="272" r:id="rId15"/>
    <p:sldId id="273" r:id="rId16"/>
    <p:sldId id="278" r:id="rId17"/>
    <p:sldId id="27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86391" autoAdjust="0"/>
  </p:normalViewPr>
  <p:slideViewPr>
    <p:cSldViewPr>
      <p:cViewPr varScale="1">
        <p:scale>
          <a:sx n="71" d="100"/>
          <a:sy n="71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0" Type="http://schemas.openxmlformats.org/officeDocument/2006/relationships/slide" Target="slides/slide13.xml"/><Relationship Id="rId4" Type="http://schemas.openxmlformats.org/officeDocument/2006/relationships/slide" Target="slides/slide7.xml"/><Relationship Id="rId9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ED1E6-57F8-4E78-A967-6D2014405646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46E9-B77C-4F02-9B3E-1CE29B07A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2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46E9-B77C-4F02-9B3E-1CE29B07A5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9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46E9-B77C-4F02-9B3E-1CE29B07A5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9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46E9-B77C-4F02-9B3E-1CE29B07A5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9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46E9-B77C-4F02-9B3E-1CE29B07A5C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98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46E9-B77C-4F02-9B3E-1CE29B07A5C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98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46E9-B77C-4F02-9B3E-1CE29B07A5C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98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46E9-B77C-4F02-9B3E-1CE29B07A5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98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46E9-B77C-4F02-9B3E-1CE29B07A5C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9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46E9-B77C-4F02-9B3E-1CE29B07A5C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9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0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6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9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8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1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7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8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1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0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5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8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96753"/>
            <a:ext cx="7175351" cy="2808311"/>
          </a:xfrm>
        </p:spPr>
        <p:txBody>
          <a:bodyPr>
            <a:normAutofit fontScale="90000"/>
          </a:bodyPr>
          <a:lstStyle/>
          <a:p>
            <a:pPr marL="182880"/>
            <a:r>
              <a:rPr lang="ru-RU" sz="3100" b="1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Arial Black" pitchFamily="34" charset="0"/>
              </a:rPr>
              <a:t>Основные </a:t>
            </a:r>
            <a:r>
              <a:rPr lang="ru-RU" sz="3100" b="1" dirty="0">
                <a:solidFill>
                  <a:schemeClr val="tx2"/>
                </a:solidFill>
                <a:latin typeface="Arial Black" pitchFamily="34" charset="0"/>
              </a:rPr>
              <a:t>направления Дорожной карты по реализации мероприятий Комплексного плана борьбы с туберкулезом и МЛУ/ШЛУ ТБ </a:t>
            </a:r>
            <a:r>
              <a:rPr lang="ru-RU" sz="3100" b="1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Arial Black" pitchFamily="34" charset="0"/>
              </a:rPr>
              <a:t>на </a:t>
            </a:r>
            <a:r>
              <a:rPr lang="ru-RU" sz="3100" b="1" dirty="0">
                <a:solidFill>
                  <a:schemeClr val="tx2"/>
                </a:solidFill>
                <a:latin typeface="Arial Black" pitchFamily="34" charset="0"/>
              </a:rPr>
              <a:t>2014-2016 годы в </a:t>
            </a:r>
            <a:r>
              <a:rPr lang="ru-RU" sz="3100" b="1" dirty="0" smtClean="0">
                <a:solidFill>
                  <a:schemeClr val="tx2"/>
                </a:solidFill>
                <a:latin typeface="Arial Black" pitchFamily="34" charset="0"/>
              </a:rPr>
              <a:t>Казахстане</a:t>
            </a:r>
            <a:r>
              <a:rPr lang="en-US" sz="3100" b="1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n-US" sz="3100" b="1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293096"/>
            <a:ext cx="5637010" cy="164156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dirty="0" err="1">
                <a:solidFill>
                  <a:schemeClr val="tx2"/>
                </a:solidFill>
              </a:rPr>
              <a:t>Абилдаев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Т.Ш.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Директор </a:t>
            </a:r>
            <a:r>
              <a:rPr lang="ru-RU" sz="2800" b="1" dirty="0">
                <a:solidFill>
                  <a:schemeClr val="tx2"/>
                </a:solidFill>
              </a:rPr>
              <a:t>Национального центра проблем </a:t>
            </a:r>
            <a:r>
              <a:rPr lang="ru-RU" sz="2800" b="1" dirty="0" smtClean="0">
                <a:solidFill>
                  <a:schemeClr val="tx2"/>
                </a:solidFill>
              </a:rPr>
              <a:t>туберкулеза РК</a:t>
            </a: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Астана, 2014 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Дорожная карта (задача 2 Комплексного плана)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861270"/>
              </p:ext>
            </p:extLst>
          </p:nvPr>
        </p:nvGraphicFramePr>
        <p:xfrm>
          <a:off x="683568" y="908721"/>
          <a:ext cx="8136904" cy="559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104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Улучшение доступности современных эффективных технологий диагностики и лечения ТБ и М/ШЛУ ТБ, усиление профилактических  мероприятий, в том числе в пенитенциарном секторе и среди мигрантов</a:t>
                      </a:r>
                      <a:endParaRPr lang="ru-RU" dirty="0"/>
                    </a:p>
                  </a:txBody>
                  <a:tcPr/>
                </a:tc>
              </a:tr>
              <a:tr h="597683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Действия: Разработать и внедрить новые методы хирургического лечения легочного и внелегочного туберкулеза.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538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Разработка методических рекомендаций по </a:t>
                      </a:r>
                      <a:r>
                        <a:rPr lang="ru-RU" b="0" i="0" dirty="0" err="1" smtClean="0">
                          <a:solidFill>
                            <a:schemeClr val="tx1"/>
                          </a:solidFill>
                        </a:rPr>
                        <a:t>коллапсохирургическому</a:t>
                      </a: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лечению больных ШЛУ ТБ, </a:t>
                      </a:r>
                      <a:r>
                        <a:rPr lang="ru-RU" b="0" i="0" dirty="0" err="1" smtClean="0">
                          <a:solidFill>
                            <a:schemeClr val="tx1"/>
                          </a:solidFill>
                        </a:rPr>
                        <a:t>интраоперационной</a:t>
                      </a: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катетеризации деструкции при костно-суставном ТБ.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76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Разработка межведомственного плана оказания медицинской помощи, в том числе хирургической, больным  ТБ и М/ШЛУ ТБ в УИС.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38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Действия: Обеспечить больных ТБ и М/ШЛУ ТБ на амбулаторном уровне методами диагностики побочных реакций  ПТП, симптоматическими и патогенетическими средствами</a:t>
                      </a:r>
                      <a:endParaRPr lang="ru-RU" b="0" i="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047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/>
                        <a:t>Для  </a:t>
                      </a:r>
                      <a:r>
                        <a:rPr lang="ru-RU" b="1" i="0" u="none" dirty="0" smtClean="0"/>
                        <a:t>4 525 больных </a:t>
                      </a:r>
                      <a:r>
                        <a:rPr lang="ru-RU" b="0" i="0" u="none" dirty="0" smtClean="0"/>
                        <a:t>туберкулезом будут приобретены симптоматические и патогенетические средства на сумму </a:t>
                      </a:r>
                      <a:r>
                        <a:rPr lang="ru-RU" b="1" i="0" u="none" dirty="0" smtClean="0"/>
                        <a:t>639,5 млн </a:t>
                      </a:r>
                      <a:r>
                        <a:rPr lang="ru-RU" b="1" i="0" u="none" dirty="0" err="1" smtClean="0"/>
                        <a:t>тг</a:t>
                      </a:r>
                      <a:endParaRPr lang="ru-RU" b="1" i="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9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Дорожная карта (задача 2 Комплексного плана )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696274"/>
              </p:ext>
            </p:extLst>
          </p:nvPr>
        </p:nvGraphicFramePr>
        <p:xfrm>
          <a:off x="683568" y="1439898"/>
          <a:ext cx="8136904" cy="4221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306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Улучшение доступности современных эффективных технологий диагностики и лечения ТБ и М/ШЛУ ТБ, усиление профилактических  мероприятий, в том числе в пенитенциарном секторе и среди мигрантов</a:t>
                      </a:r>
                      <a:endParaRPr lang="ru-RU" dirty="0"/>
                    </a:p>
                  </a:txBody>
                  <a:tcPr/>
                </a:tc>
              </a:tr>
              <a:tr h="738417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Действия: Разработать методы по управлению ПТП</a:t>
                      </a:r>
                    </a:p>
                    <a:p>
                      <a:pPr algn="just"/>
                      <a:endParaRPr lang="ru-RU" b="1" i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033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Создание рабочей группы по разработке и утверждению Руководства 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87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Решение вопроса  регистрации детских дозировок ПТП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548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/>
                        <a:t>Обеспечение полного охвата </a:t>
                      </a:r>
                      <a:r>
                        <a:rPr lang="ru-RU" b="0" i="0" u="none" dirty="0" err="1" smtClean="0"/>
                        <a:t>химиопрофилактикой</a:t>
                      </a:r>
                      <a:r>
                        <a:rPr lang="ru-RU" b="0" i="0" u="none" dirty="0" smtClean="0"/>
                        <a:t> туберкулеза контактных детей.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2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Дорожная карта (задача 3 Комплексного плана)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96020"/>
              </p:ext>
            </p:extLst>
          </p:nvPr>
        </p:nvGraphicFramePr>
        <p:xfrm>
          <a:off x="683568" y="1124744"/>
          <a:ext cx="8136904" cy="518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408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Усиление систем </a:t>
                      </a:r>
                      <a:r>
                        <a:rPr lang="ru-RU" sz="2000" b="1" i="1" u="sng" dirty="0" smtClean="0"/>
                        <a:t>инфекционного контроля,</a:t>
                      </a:r>
                      <a:r>
                        <a:rPr lang="ru-RU" b="1" i="1" dirty="0" smtClean="0"/>
                        <a:t> мониторинга и оценки противотуберкулезных мероприятий, в том числе в пенитенциарном секторе  </a:t>
                      </a:r>
                    </a:p>
                  </a:txBody>
                  <a:tcPr/>
                </a:tc>
              </a:tr>
              <a:tr h="392169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Действия: 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just"/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Разработать Положение по госпитализации и изоляции больных ТБ в гражданском и пенитенциарном секторах здравоохранения в соответствии с инфекционным статусом. 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Установить эффективную систему механической вентиляции в помещениях ПТО высокого риска  гражданского и пенитенциарного секторов  здравоохранения на сумму 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</a:rPr>
                        <a:t>1, 103,7 млн </a:t>
                      </a:r>
                      <a:r>
                        <a:rPr lang="ru-RU" b="1" i="0" dirty="0" err="1" smtClean="0">
                          <a:solidFill>
                            <a:schemeClr val="tx1"/>
                          </a:solidFill>
                        </a:rPr>
                        <a:t>тг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Обеспечить медицинских работников ПТО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средствами защиты  и контроля правильного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использования на сумму 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</a:rPr>
                        <a:t>1, 108 млн </a:t>
                      </a:r>
                      <a:r>
                        <a:rPr lang="ru-RU" b="1" i="0" dirty="0" err="1" smtClean="0">
                          <a:solidFill>
                            <a:schemeClr val="tx1"/>
                          </a:solidFill>
                        </a:rPr>
                        <a:t>тг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u="non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85184"/>
            <a:ext cx="2592287" cy="119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Дорожная карта (задача 3 Комплексного плана)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557603"/>
              </p:ext>
            </p:extLst>
          </p:nvPr>
        </p:nvGraphicFramePr>
        <p:xfrm>
          <a:off x="683568" y="1124744"/>
          <a:ext cx="8136904" cy="472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08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Усиление систем инфекционного контроля, </a:t>
                      </a:r>
                      <a:r>
                        <a:rPr lang="ru-RU" sz="2000" b="1" i="1" u="sng" dirty="0" smtClean="0"/>
                        <a:t>мониторинга и оценки </a:t>
                      </a:r>
                      <a:r>
                        <a:rPr lang="ru-RU" b="1" i="1" dirty="0" smtClean="0"/>
                        <a:t>противотуберкулезных мероприятий, в том числе в пенитенциарном секторе  </a:t>
                      </a: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Действие: Создать единую электронную базу </a:t>
                      </a:r>
                    </a:p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больных ТБ в гражданском и пенитенциарном </a:t>
                      </a:r>
                    </a:p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секторах здравоохранения.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Поэтапное обеспечение интернет-связью и компьютерами бактериологических лабораторий, аптек и организационно-методических отделов ПТО, включая УИС.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26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Составление ПСД на монтаж/реконструкцию систем механической вентиляции ПТО и утверждение на уровне МВД РК, 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акиматов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областей и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гг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Астана и Алматы.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26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Внедрение электронной модели прогнозирования распространенности ТБ и МЛУ ТБ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Введение в штат ПТО ответственных специалистов за работу НРБТ и группы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МиО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реализации противотуберкулезных мероприятий.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276872"/>
            <a:ext cx="28803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Дорожная карта (задача 4 Комплексного плана)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721768"/>
              </p:ext>
            </p:extLst>
          </p:nvPr>
        </p:nvGraphicFramePr>
        <p:xfrm>
          <a:off x="683568" y="1124744"/>
          <a:ext cx="8136904" cy="520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Усиление межведомственного и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межсекторального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взаимодействия                  по борьбе с ТБ</a:t>
                      </a:r>
                      <a:r>
                        <a:rPr lang="ru-RU" b="1" i="1" dirty="0" smtClean="0"/>
                        <a:t>  </a:t>
                      </a: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Действие: Обеспечение контроля за ТБ/ВИЧ в стране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Разработка и утверждение протоколов по ведению больных ТБ/ВИЧ, ТБ/ВИЧ/ПИН, М/ШЛУ ТБ/ВИЧ  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26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Полный охват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химиопрофилактикой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изониазидом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ЛЖВ в гражданском и пенитенциарной системе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26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Полный охват антиретровирусной терапией больных с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коинфекцией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ТБ/ВИЧ  в гражданском и пенитенциарной системе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Действие: Привлечение НПО в реализацию противотуберкулезных мероприятий  </a:t>
                      </a:r>
                      <a:endParaRPr lang="ru-RU" b="0" i="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Организация пилотных ПМСП для внедрения программ социального сопровождения у пациентов высокого риска (ПИН, заключенные, ЛЖВ)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Выделение грантов для НПО по инновационным подходам в повышении приверженности ТБ лечению в амбулаторных условиях.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Дорожная карта (задача 4 Комплексного плана)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832515"/>
              </p:ext>
            </p:extLst>
          </p:nvPr>
        </p:nvGraphicFramePr>
        <p:xfrm>
          <a:off x="683568" y="1124744"/>
          <a:ext cx="8136904" cy="491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Усиление межведомственного и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межсекторального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взаимодействия                  по борьбе с ТБ</a:t>
                      </a:r>
                      <a:r>
                        <a:rPr lang="ru-RU" b="1" i="1" dirty="0" smtClean="0"/>
                        <a:t>  </a:t>
                      </a: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Действие: Оказание противотуберкулезной</a:t>
                      </a:r>
                    </a:p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 помощи внутренним и внешним мигрантам</a:t>
                      </a:r>
                    </a:p>
                    <a:p>
                      <a:pPr algn="just"/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Создание рабочей группы по разработке руководства по оказанию противотуберкулезной помощи мигрантам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26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Разработка индикаторов по ТБ у мигрантов и их интеграция в стандартную систему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МиО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в стране.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26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Создание медико-социального фонда для лечения и диагностики ТБ недокументированных мигрантов и подготовка национального консультанта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Обеспечение социальным пакетом мигрантов на амбулаторном уровне лечения.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2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Разработка информационно-образовательных материалов, ориентированных на конкретные потребности мигрантов. 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132856"/>
            <a:ext cx="259228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Индикаторы реализации Комплексного плана по борьбе с ТБ в Казахстане на 2014-2020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гг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(1)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Снижение Заболеваемости ТБ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 55,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5 на 100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тыс.нас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sz="2000" dirty="0" smtClean="0"/>
              <a:t>Снижение Смертности  от ТБ  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</a:rPr>
              <a:t>3,8 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100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тыс.нас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sz="2000" dirty="0" smtClean="0"/>
              <a:t>Сокращение коек в ПТО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 35%</a:t>
            </a:r>
          </a:p>
          <a:p>
            <a:r>
              <a:rPr lang="ru-RU" sz="2000" dirty="0" smtClean="0"/>
              <a:t>Сокращение дней госпитализации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 55 %</a:t>
            </a:r>
          </a:p>
          <a:p>
            <a:r>
              <a:rPr lang="ru-RU" sz="2000" dirty="0" smtClean="0"/>
              <a:t>Больных ТБ и М/ШЛУ ТБ на полном  амбулаторном лечении –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50%</a:t>
            </a:r>
          </a:p>
          <a:p>
            <a:r>
              <a:rPr lang="ru-RU" sz="2000" dirty="0" smtClean="0"/>
              <a:t>Охват целевых групп  населения молекулярно-генетическими  тестами (</a:t>
            </a:r>
            <a:r>
              <a:rPr lang="en-US" sz="2000" dirty="0" err="1" smtClean="0"/>
              <a:t>GenXpert</a:t>
            </a:r>
            <a:r>
              <a:rPr lang="en-US" sz="2000" dirty="0" smtClean="0"/>
              <a:t>)</a:t>
            </a: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 100%</a:t>
            </a:r>
          </a:p>
          <a:p>
            <a:r>
              <a:rPr lang="ru-RU" sz="2000" dirty="0" smtClean="0"/>
              <a:t>Охват больных туберкулезом ТЛЧ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 100%</a:t>
            </a:r>
          </a:p>
          <a:p>
            <a:r>
              <a:rPr lang="ru-RU" sz="2000" dirty="0" smtClean="0"/>
              <a:t>Охват лечением больных МЛУ ТБ препаратами второго ряда и больных ШЛУ ТБ препаратами третьего ряда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 100%</a:t>
            </a:r>
          </a:p>
          <a:p>
            <a:r>
              <a:rPr lang="ru-RU" sz="2000" dirty="0" smtClean="0"/>
              <a:t>Показатель  успешного лечения  больных МЛУ ТБ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 75%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72" y="5788868"/>
            <a:ext cx="2680692" cy="7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6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Индикаторы реализации Комплексного плана по борьбе с ТБ в Казахстане на 2014-2020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гг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(2)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3960440"/>
          </a:xfrm>
        </p:spPr>
        <p:txBody>
          <a:bodyPr>
            <a:normAutofit/>
          </a:bodyPr>
          <a:lstStyle/>
          <a:p>
            <a:r>
              <a:rPr lang="ru-RU" sz="2000" dirty="0"/>
              <a:t>Охват  социальной поддержкой (не менее 1 раза в месяц) больных туберкулезом на амбулаторном лечении </a:t>
            </a:r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90%  </a:t>
            </a:r>
          </a:p>
          <a:p>
            <a:r>
              <a:rPr lang="ru-RU" sz="2000" dirty="0" smtClean="0"/>
              <a:t>Процент больных туберкулезом  с незавершенным лечением,   освобожденных из МЛС и взятых на ДУ в гражданском секторе  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90</a:t>
            </a:r>
          </a:p>
          <a:p>
            <a:r>
              <a:rPr lang="ru-RU" sz="2000" dirty="0"/>
              <a:t>Охват ЛЖВ </a:t>
            </a:r>
            <a:r>
              <a:rPr lang="ru-RU" sz="2000" dirty="0" err="1" smtClean="0"/>
              <a:t>химиопрофилактикой</a:t>
            </a:r>
            <a:r>
              <a:rPr lang="ru-RU" sz="2000" dirty="0" smtClean="0"/>
              <a:t> </a:t>
            </a:r>
            <a:r>
              <a:rPr lang="ru-RU" sz="2000" dirty="0" err="1" smtClean="0"/>
              <a:t>изониазидом</a:t>
            </a:r>
            <a:r>
              <a:rPr lang="ru-RU" sz="2000" dirty="0" smtClean="0"/>
              <a:t>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 95%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/>
              <a:t>Охват больных ТБ/ВИЧ профилактическим лечением </a:t>
            </a:r>
            <a:r>
              <a:rPr lang="ru-RU" sz="2000" dirty="0" err="1" smtClean="0"/>
              <a:t>котримаксозолом</a:t>
            </a: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 100%</a:t>
            </a:r>
          </a:p>
          <a:p>
            <a:r>
              <a:rPr lang="ru-RU" sz="2000" dirty="0" smtClean="0"/>
              <a:t>Охват АРТ больных ТБ/ВИЧ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 100%</a:t>
            </a:r>
          </a:p>
          <a:p>
            <a:r>
              <a:rPr lang="ru-RU" sz="2000" dirty="0" smtClean="0"/>
              <a:t>Число НПО, вовлеченных в НТП   –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</a:p>
          <a:p>
            <a:r>
              <a:rPr lang="ru-RU" sz="2000" dirty="0" smtClean="0"/>
              <a:t>Число мигрантов, обследованных на ТБ –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140 000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72" y="5373216"/>
            <a:ext cx="268069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19330">
            <a:off x="827584" y="2204864"/>
            <a:ext cx="6480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4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Дорожная карта (задача 1 Комплексного плана)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450776"/>
              </p:ext>
            </p:extLst>
          </p:nvPr>
        </p:nvGraphicFramePr>
        <p:xfrm>
          <a:off x="467544" y="1196752"/>
          <a:ext cx="8147248" cy="157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24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   </a:t>
                      </a:r>
                      <a:r>
                        <a:rPr lang="ru-RU" dirty="0" smtClean="0"/>
                        <a:t>Реформирование противотуберкулезной службы с расширением амбулаторной и </a:t>
                      </a:r>
                      <a:r>
                        <a:rPr lang="ru-RU" dirty="0" err="1" smtClean="0"/>
                        <a:t>стационарозамещающей</a:t>
                      </a:r>
                      <a:r>
                        <a:rPr lang="ru-RU" dirty="0" smtClean="0"/>
                        <a:t> помощи больным ТБ и М/ШЛУ ТБ</a:t>
                      </a:r>
                      <a:endParaRPr lang="ru-RU" dirty="0"/>
                    </a:p>
                  </a:txBody>
                  <a:tcPr/>
                </a:tc>
              </a:tr>
              <a:tr h="547695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Действие: Реформирование противотуберкулезной службы</a:t>
                      </a:r>
                    </a:p>
                    <a:p>
                      <a:pPr algn="just"/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global58.ru/usr/news/bignewsi-1352391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8" y="2928194"/>
            <a:ext cx="2132236" cy="9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2924944"/>
            <a:ext cx="441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Сокращение  2 766 больничных коек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://psj.ru/upload/blog/be8/12_09_201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304256" cy="9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3717032"/>
            <a:ext cx="48376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Высвобождение штатных единиц ПТО: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Врачей – 87, 5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Медицинских сестер – 321,5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Младшего медицинского персонала – 284,5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Немедицинского персонала – 179, 75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5661248"/>
            <a:ext cx="513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 зданий будет передано на балансы </a:t>
            </a:r>
            <a:r>
              <a:rPr lang="ru-RU" b="1" dirty="0" err="1" smtClean="0"/>
              <a:t>Акиматов</a:t>
            </a:r>
            <a:endParaRPr lang="ru-RU" dirty="0"/>
          </a:p>
        </p:txBody>
      </p:sp>
      <p:pic>
        <p:nvPicPr>
          <p:cNvPr id="1034" name="Picture 10" descr="http://go1.imgsmail.ru/imgpreview?key=671c8e6ca70b1123&amp;mb=imgdb_preview_10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8" y="5445224"/>
            <a:ext cx="206022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Дорожная карта (задача 1 Комплексного плана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640357"/>
              </p:ext>
            </p:extLst>
          </p:nvPr>
        </p:nvGraphicFramePr>
        <p:xfrm>
          <a:off x="611560" y="1340768"/>
          <a:ext cx="8136904" cy="419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i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   </a:t>
                      </a:r>
                      <a:r>
                        <a:rPr lang="ru-RU" dirty="0" smtClean="0"/>
                        <a:t>Реформирование противотуберкулезной службы с расширением амбулаторной и </a:t>
                      </a:r>
                      <a:r>
                        <a:rPr lang="ru-RU" dirty="0" err="1" smtClean="0"/>
                        <a:t>стационарозамещающей</a:t>
                      </a:r>
                      <a:r>
                        <a:rPr lang="ru-RU" dirty="0" smtClean="0"/>
                        <a:t> помощи больным ТБ и М/ШЛУ ТБ</a:t>
                      </a:r>
                      <a:endParaRPr lang="ru-RU" dirty="0"/>
                    </a:p>
                  </a:txBody>
                  <a:tcPr/>
                </a:tc>
              </a:tr>
              <a:tr h="808586">
                <a:tc>
                  <a:txBody>
                    <a:bodyPr/>
                    <a:lstStyle/>
                    <a:p>
                      <a:pPr algn="just"/>
                      <a:endParaRPr lang="ru-RU" b="1" i="0" dirty="0" smtClean="0"/>
                    </a:p>
                    <a:p>
                      <a:pPr algn="just"/>
                      <a:r>
                        <a:rPr lang="ru-RU" b="1" i="0" dirty="0" smtClean="0"/>
                        <a:t>Поэтапное изменение организационно-правовой формы ПТО гражданского сектора с переводом на ПХВ</a:t>
                      </a:r>
                    </a:p>
                    <a:p>
                      <a:pPr algn="just"/>
                      <a:endParaRPr lang="ru-RU" b="1" i="0" dirty="0"/>
                    </a:p>
                  </a:txBody>
                  <a:tcPr/>
                </a:tc>
              </a:tr>
              <a:tr h="8085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u="none" dirty="0" smtClean="0"/>
                        <a:t>Разработка и внедрение  механизмов дифференцированной оплаты труда специалистов ПТО</a:t>
                      </a:r>
                      <a:endParaRPr lang="ru-RU" b="1" i="0" u="none" dirty="0"/>
                    </a:p>
                  </a:txBody>
                  <a:tcPr/>
                </a:tc>
              </a:tr>
              <a:tr h="11551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i="0" u="none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u="none" dirty="0" smtClean="0"/>
                        <a:t>Совершенствование модели оказания медицинской помощи больным ТБ на уровне ПМСП и ПТО </a:t>
                      </a:r>
                      <a:r>
                        <a:rPr lang="ru-RU" b="0" i="0" u="none" dirty="0" smtClean="0"/>
                        <a:t> </a:t>
                      </a:r>
                      <a:endParaRPr lang="ru-RU" b="1" i="0" u="none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3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Дорожная карта (задача 1 Комплексного плана)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200200"/>
              </p:ext>
            </p:extLst>
          </p:nvPr>
        </p:nvGraphicFramePr>
        <p:xfrm>
          <a:off x="539552" y="836712"/>
          <a:ext cx="8280920" cy="304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965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   </a:t>
                      </a:r>
                      <a:r>
                        <a:rPr lang="ru-RU" dirty="0" smtClean="0"/>
                        <a:t>Реформирование противотуберкулезной службы с расширением амбулаторной и </a:t>
                      </a:r>
                      <a:r>
                        <a:rPr lang="ru-RU" dirty="0" err="1" smtClean="0"/>
                        <a:t>стационарозамещающей</a:t>
                      </a:r>
                      <a:r>
                        <a:rPr lang="ru-RU" dirty="0" smtClean="0"/>
                        <a:t> помощи больным ТБ и М/ШЛУ ТБ</a:t>
                      </a:r>
                      <a:endParaRPr lang="ru-RU" dirty="0"/>
                    </a:p>
                  </a:txBody>
                  <a:tcPr/>
                </a:tc>
              </a:tr>
              <a:tr h="474202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Действие: Реформирование финансирования противотуберкулезной службы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6042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u="none" dirty="0" smtClean="0"/>
                        <a:t>Разработка усовершенствованного механизма финансирования ПТО в целях расширения амбулаторного лечения больных туберкулезом, в том числе с лекарственно-устойчивыми формами  </a:t>
                      </a:r>
                      <a:r>
                        <a:rPr lang="ru-RU" b="0" i="0" u="none" dirty="0" smtClean="0"/>
                        <a:t>(пилотирование новых методов финансирования в Актюбинской, </a:t>
                      </a:r>
                      <a:r>
                        <a:rPr lang="ru-RU" b="0" i="0" u="none" dirty="0" err="1" smtClean="0"/>
                        <a:t>Жамбылской</a:t>
                      </a:r>
                      <a:r>
                        <a:rPr lang="ru-RU" b="0" i="0" u="none" dirty="0" smtClean="0"/>
                        <a:t>, </a:t>
                      </a:r>
                      <a:r>
                        <a:rPr lang="ru-RU" b="0" i="0" u="none" dirty="0" err="1" smtClean="0"/>
                        <a:t>Кызылординской</a:t>
                      </a:r>
                      <a:r>
                        <a:rPr lang="ru-RU" b="0" i="0" u="none" dirty="0" smtClean="0"/>
                        <a:t> областях и </a:t>
                      </a:r>
                      <a:r>
                        <a:rPr lang="ru-RU" b="0" i="0" u="none" dirty="0" err="1" smtClean="0"/>
                        <a:t>г.Астана</a:t>
                      </a:r>
                      <a:r>
                        <a:rPr lang="ru-RU" b="0" i="0" u="none" dirty="0" smtClean="0"/>
                        <a:t>) .</a:t>
                      </a:r>
                      <a:endParaRPr lang="ru-RU" b="0" i="0" u="non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 descr="C:\Users\T1000\Pictures\Kz_Raion5----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861048"/>
            <a:ext cx="6286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Дорожная карта (задача 2 Комплексного плана) 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406105"/>
              </p:ext>
            </p:extLst>
          </p:nvPr>
        </p:nvGraphicFramePr>
        <p:xfrm>
          <a:off x="683568" y="1124744"/>
          <a:ext cx="8136904" cy="531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051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Улучшение доступности современных эффективных технологий диагностики и лечения ТБ и М/ШЛУ ТБ, усиление профилактических  мероприятий, в том числе в пенитенциарном секторе и среди мигрантов</a:t>
                      </a:r>
                      <a:endParaRPr lang="ru-RU" dirty="0"/>
                    </a:p>
                  </a:txBody>
                  <a:tcPr/>
                </a:tc>
              </a:tr>
              <a:tr h="808779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Действие: Обеспечение доступа к современным технологиям диагностики ТБ и М/ШЛУ ТБ 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7632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Внедрение новых методов ранней диагностики ТБ у детей и подростков  - закуп «</a:t>
                      </a:r>
                      <a:r>
                        <a:rPr lang="ru-RU" b="0" dirty="0" err="1" smtClean="0"/>
                        <a:t>Диаскинтеста</a:t>
                      </a:r>
                      <a:r>
                        <a:rPr lang="ru-RU" b="0" dirty="0" smtClean="0"/>
                        <a:t>» через СК Фармация на сумму </a:t>
                      </a:r>
                      <a:r>
                        <a:rPr lang="ru-RU" b="1" dirty="0" smtClean="0"/>
                        <a:t>183,2 млн </a:t>
                      </a:r>
                      <a:r>
                        <a:rPr lang="ru-RU" b="1" dirty="0" err="1" smtClean="0"/>
                        <a:t>тг</a:t>
                      </a:r>
                      <a:endParaRPr lang="ru-RU" b="0" dirty="0"/>
                    </a:p>
                  </a:txBody>
                  <a:tcPr/>
                </a:tc>
              </a:tr>
              <a:tr h="713666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Приобретение оборудования для Экспресс-исследований на ТБ и М/ШЛУ ТБ (</a:t>
                      </a:r>
                      <a:r>
                        <a:rPr lang="en-US" b="0" dirty="0" err="1" smtClean="0"/>
                        <a:t>XpertMTB</a:t>
                      </a:r>
                      <a:r>
                        <a:rPr lang="en-US" b="0" dirty="0" smtClean="0"/>
                        <a:t>/Rif) </a:t>
                      </a:r>
                      <a:r>
                        <a:rPr lang="ru-RU" b="0" dirty="0" smtClean="0"/>
                        <a:t>в лабораториях ПТО, ПМСП и УИС на сумму </a:t>
                      </a:r>
                      <a:r>
                        <a:rPr lang="ru-RU" b="1" dirty="0" smtClean="0"/>
                        <a:t>192,7 млн </a:t>
                      </a:r>
                      <a:r>
                        <a:rPr lang="ru-RU" b="1" dirty="0" err="1" smtClean="0"/>
                        <a:t>тг</a:t>
                      </a:r>
                      <a:endParaRPr lang="ru-RU" b="1" dirty="0"/>
                    </a:p>
                  </a:txBody>
                  <a:tcPr/>
                </a:tc>
              </a:tr>
              <a:tr h="890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Приобрести реагенты для молекулярно-генетических исследований на ТБ и М/ШЛУ ТБ в лабораториях ПТО, ПМСП и УИС (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HAIN,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XpertMTB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/Rif),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включая сервисное обслуживание, на сумму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606,1 млн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endParaRPr lang="ru-RU" b="1" dirty="0"/>
                    </a:p>
                  </a:txBody>
                  <a:tcPr/>
                </a:tc>
              </a:tr>
              <a:tr h="713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Разработка и </a:t>
                      </a:r>
                      <a:r>
                        <a:rPr lang="ru-RU" b="1" dirty="0" smtClean="0"/>
                        <a:t>внедрение системы ВОК </a:t>
                      </a:r>
                      <a:r>
                        <a:rPr lang="ru-RU" b="0" dirty="0" smtClean="0"/>
                        <a:t>на используемые методы лабораторной диагностики ТБ и М/ШЛУ ТБ в гражданском и пенитенциарном секторах здравоохранения.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3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Дорожная карта (задача 2 Комплексного плана)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561167"/>
              </p:ext>
            </p:extLst>
          </p:nvPr>
        </p:nvGraphicFramePr>
        <p:xfrm>
          <a:off x="683568" y="1119852"/>
          <a:ext cx="8136904" cy="420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311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Улучшение доступности современных эффективных технологий диагностики и лечения ТБ и М/ШЛУ ТБ, усиление профилактических  мероприятий, в том числе в пенитенциарном секторе и среди мигрантов</a:t>
                      </a:r>
                      <a:endParaRPr lang="ru-RU" dirty="0"/>
                    </a:p>
                  </a:txBody>
                  <a:tcPr/>
                </a:tc>
              </a:tr>
              <a:tr h="717131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Действия: Обеспечение доступа к современным технологиям диагностики ТБ и М/ШЛУ ТБ 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9895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Обеспечить бактериологические лаборатории ПТО современным бактериологическим оборудованием  (БАКТЭК и др.) на </a:t>
                      </a:r>
                      <a:r>
                        <a:rPr lang="ru-RU" b="1" dirty="0" smtClean="0"/>
                        <a:t>сумму 46,6 млн </a:t>
                      </a:r>
                      <a:r>
                        <a:rPr lang="ru-RU" b="1" dirty="0" err="1" smtClean="0"/>
                        <a:t>тг</a:t>
                      </a:r>
                      <a:endParaRPr lang="ru-RU" b="1" dirty="0"/>
                    </a:p>
                  </a:txBody>
                  <a:tcPr/>
                </a:tc>
              </a:tr>
              <a:tr h="7098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реагентами и расходными материалами для микроскопических и бактериологических исследований, ТЛЧ на твердых и жидких средах в гражданском и пенитенциарном секторах здравоохранения (Л-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Йенсена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 БАКТЭК), включая сервисное обслуживание на сумму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937,4 млн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b="1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4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Дорожная карта (задача 2 Комплексного плана)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511532"/>
              </p:ext>
            </p:extLst>
          </p:nvPr>
        </p:nvGraphicFramePr>
        <p:xfrm>
          <a:off x="683568" y="1196753"/>
          <a:ext cx="8136904" cy="464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077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Улучшение доступности современных эффективных технологий диагностики и лечения ТБ и М/ШЛУ ТБ, усиление профилактических  мероприятий, в том числе в пенитенциарном секторе и среди мигрантов</a:t>
                      </a:r>
                      <a:endParaRPr lang="ru-RU" dirty="0"/>
                    </a:p>
                  </a:txBody>
                  <a:tcPr/>
                </a:tc>
              </a:tr>
              <a:tr h="829125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Действие: Выработать предложения по расширению существующего списка закупаемых ПТП с регистрацией и последующим закупом (</a:t>
                      </a:r>
                      <a:r>
                        <a:rPr lang="ru-RU" b="1" i="1" dirty="0" err="1" smtClean="0">
                          <a:solidFill>
                            <a:srgbClr val="C00000"/>
                          </a:solidFill>
                        </a:rPr>
                        <a:t>линезолид</a:t>
                      </a:r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b="1" i="1" dirty="0" err="1" smtClean="0">
                          <a:solidFill>
                            <a:srgbClr val="C00000"/>
                          </a:solidFill>
                        </a:rPr>
                        <a:t>бедаквилин</a:t>
                      </a:r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 и других ПТП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165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Набор </a:t>
                      </a:r>
                      <a:r>
                        <a:rPr lang="ru-RU" b="1" dirty="0" smtClean="0"/>
                        <a:t>200 больных ШЛУ ТБ </a:t>
                      </a:r>
                      <a:r>
                        <a:rPr lang="ru-RU" b="0" dirty="0" smtClean="0"/>
                        <a:t>на новые схемы лечения, включающие </a:t>
                      </a:r>
                      <a:r>
                        <a:rPr lang="ru-RU" b="0" dirty="0" err="1" smtClean="0"/>
                        <a:t>линезолид</a:t>
                      </a:r>
                      <a:r>
                        <a:rPr lang="ru-RU" b="0" dirty="0" smtClean="0"/>
                        <a:t>, </a:t>
                      </a:r>
                      <a:r>
                        <a:rPr lang="ru-RU" b="0" dirty="0" err="1" smtClean="0"/>
                        <a:t>бедаквилин</a:t>
                      </a:r>
                      <a:r>
                        <a:rPr lang="ru-RU" b="0" dirty="0" smtClean="0"/>
                        <a:t>, в пилотных регионах </a:t>
                      </a:r>
                      <a:endParaRPr lang="ru-RU" b="1" i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7904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/>
                        <a:t>Внесение дополнения в приказ </a:t>
                      </a:r>
                      <a:r>
                        <a:rPr lang="ru-RU" b="0" i="0" u="none" dirty="0" err="1" smtClean="0"/>
                        <a:t>МзиСЗ</a:t>
                      </a:r>
                      <a:r>
                        <a:rPr lang="ru-RU" b="0" i="0" u="none" dirty="0" smtClean="0"/>
                        <a:t> РК по внедрению </a:t>
                      </a:r>
                      <a:r>
                        <a:rPr lang="ru-RU" b="0" dirty="0" err="1" smtClean="0"/>
                        <a:t>линезолида</a:t>
                      </a:r>
                      <a:r>
                        <a:rPr lang="ru-RU" b="0" dirty="0" smtClean="0"/>
                        <a:t>, </a:t>
                      </a:r>
                      <a:r>
                        <a:rPr lang="ru-RU" b="0" dirty="0" err="1" smtClean="0"/>
                        <a:t>бедаквилина</a:t>
                      </a:r>
                      <a:r>
                        <a:rPr lang="ru-RU" b="0" dirty="0" smtClean="0"/>
                        <a:t> в схемы лечения М/ШЛУ ТБ.</a:t>
                      </a:r>
                      <a:endParaRPr lang="ru-RU" b="0" i="0" u="none" dirty="0"/>
                    </a:p>
                  </a:txBody>
                  <a:tcPr/>
                </a:tc>
              </a:tr>
              <a:tr h="4267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/>
                        <a:t>Обучение персонала ведению М/ШЛУ ТБ с новыми ПТП</a:t>
                      </a:r>
                      <a:endParaRPr lang="ru-RU" b="0" i="0" u="none" dirty="0"/>
                    </a:p>
                  </a:txBody>
                  <a:tcPr/>
                </a:tc>
              </a:tr>
              <a:tr h="7904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/>
                        <a:t>Проведение исследований по безопасности и эффективности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/>
                        <a:t>применения новых ПТП в пилотных регионах </a:t>
                      </a:r>
                      <a:endParaRPr lang="ru-RU" b="0" i="0" u="non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1602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Дорожная карта (задача 2 Комплексного плана) 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40189"/>
              </p:ext>
            </p:extLst>
          </p:nvPr>
        </p:nvGraphicFramePr>
        <p:xfrm>
          <a:off x="683568" y="1196753"/>
          <a:ext cx="8136904" cy="4768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077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Улучшение доступности современных эффективных технологий диагностики и лечения ТБ и М/ШЛУ ТБ, усиление профилактических  мероприятий, в том числе в пенитенциарном секторе и среди мигрантов</a:t>
                      </a:r>
                      <a:endParaRPr lang="ru-RU" dirty="0"/>
                    </a:p>
                  </a:txBody>
                  <a:tcPr/>
                </a:tc>
              </a:tr>
              <a:tr h="829125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Действия: Поэтапно внедрить индивидуальные схемы лечения больных М/ШЛУ ТБ, основанных на данных ТЛЧ  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165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Разработка дополнений к приказу об индивидуальных схемах  лечения М/ШЛУ ТБ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04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Внедрение индивидуальных схем лечения М/ШЛУ ТБ в пилотных регионах с последующим расширением на всю республику.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7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Действия: Поэтапно внедрить модель амбулаторного лечения больных ТБ и  М/ШЛУ ТБ с оказанием психосоциальной поддержки по всей стране. </a:t>
                      </a:r>
                      <a:endParaRPr lang="ru-RU" b="0" i="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904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/>
                        <a:t>Создание рабочей группы по разработке Положения об амбулаторном лечении и </a:t>
                      </a:r>
                      <a:r>
                        <a:rPr lang="ru-RU" b="0" i="0" u="none" dirty="0" err="1" smtClean="0"/>
                        <a:t>психо</a:t>
                      </a:r>
                      <a:r>
                        <a:rPr lang="ru-RU" b="0" i="0" u="none" dirty="0" smtClean="0"/>
                        <a:t>-социальной поддержке больных М/ШЛУ ТБ. </a:t>
                      </a:r>
                      <a:endParaRPr lang="ru-RU" b="0" i="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6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Дорожная карта (задача 2 Комплексного плана) 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286665"/>
              </p:ext>
            </p:extLst>
          </p:nvPr>
        </p:nvGraphicFramePr>
        <p:xfrm>
          <a:off x="683568" y="1196753"/>
          <a:ext cx="8136904" cy="5009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077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Улучшение доступности современных эффективных технологий диагностики и лечения ТБ и М/ШЛУ ТБ, усиление профилактических  мероприятий, в том числе в пенитенциарном секторе и среди мигрантов</a:t>
                      </a:r>
                      <a:endParaRPr lang="ru-RU" dirty="0"/>
                    </a:p>
                  </a:txBody>
                  <a:tcPr/>
                </a:tc>
              </a:tr>
              <a:tr h="829125">
                <a:tc>
                  <a:txBody>
                    <a:bodyPr/>
                    <a:lstStyle/>
                    <a:p>
                      <a:pPr algn="just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Действия: Оказание социальной помощи больным ТБ и  М/ШЛУ ТБ на амбулаторном этапе путем ежемесячного перечисления на индивидуальные карт-счета денег по величине прожиточного минимума для исчисления базовых социальных выплат   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165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Планируется оказать помощь 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</a:rPr>
                        <a:t>10 465 больным  </a:t>
                      </a: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сумму 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</a:rPr>
                        <a:t>1 460,3 </a:t>
                      </a:r>
                      <a:r>
                        <a:rPr lang="ru-RU" b="1" i="0" dirty="0" err="1" smtClean="0">
                          <a:solidFill>
                            <a:schemeClr val="tx1"/>
                          </a:solidFill>
                        </a:rPr>
                        <a:t>млн.тг</a:t>
                      </a:r>
                      <a:endParaRPr lang="ru-RU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04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Действия: Оказание ежемесячной социальной помощи больным ТБ и  М/ШЛУ ТБ на амбулаторном этапе по другим механизмам</a:t>
                      </a:r>
                      <a:endParaRPr lang="ru-RU" b="1" i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7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                                                        Продуктовые пакеты, компенсация транспортных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расходов, горячее питание и др. будут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предоставлены больным туберкулезом на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амбулаторном лечении  на </a:t>
                      </a:r>
                      <a:r>
                        <a:rPr lang="ru-RU" b="1" i="0" u="none" dirty="0" smtClean="0">
                          <a:solidFill>
                            <a:schemeClr val="tx1"/>
                          </a:solidFill>
                        </a:rPr>
                        <a:t>сумму 1 958,5 млн </a:t>
                      </a:r>
                      <a:r>
                        <a:rPr lang="ru-RU" b="1" i="0" u="none" dirty="0" err="1" smtClean="0">
                          <a:solidFill>
                            <a:schemeClr val="tx1"/>
                          </a:solidFill>
                        </a:rPr>
                        <a:t>тг</a:t>
                      </a:r>
                      <a:r>
                        <a:rPr lang="ru-RU" b="1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3" y="3429000"/>
            <a:ext cx="2740917" cy="69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6124"/>
            <a:ext cx="2664296" cy="79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1577</Words>
  <Application>Microsoft Office PowerPoint</Application>
  <PresentationFormat>Экран (4:3)</PresentationFormat>
  <Paragraphs>141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Основные направления Дорожной карты по реализации мероприятий Комплексного плана борьбы с туберкулезом и МЛУ/ШЛУ ТБ  на 2014-2016 годы в Казахстане   </vt:lpstr>
      <vt:lpstr>Дорожная карта (задача 1 Комплексного плана)</vt:lpstr>
      <vt:lpstr>Дорожная карта (задача 1 Комплексного плана)</vt:lpstr>
      <vt:lpstr>Дорожная карта (задача 1 Комплексного плана)</vt:lpstr>
      <vt:lpstr>Дорожная карта (задача 2 Комплексного плана) </vt:lpstr>
      <vt:lpstr>Дорожная карта (задача 2 Комплексного плана)</vt:lpstr>
      <vt:lpstr>Дорожная карта (задача 2 Комплексного плана)</vt:lpstr>
      <vt:lpstr>Дорожная карта (задача 2 Комплексного плана) </vt:lpstr>
      <vt:lpstr>Дорожная карта (задача 2 Комплексного плана) </vt:lpstr>
      <vt:lpstr>Дорожная карта (задача 2 Комплексного плана)</vt:lpstr>
      <vt:lpstr>Дорожная карта (задача 2 Комплексного плана )</vt:lpstr>
      <vt:lpstr>Дорожная карта (задача 3 Комплексного плана)</vt:lpstr>
      <vt:lpstr>Дорожная карта (задача 3 Комплексного плана)</vt:lpstr>
      <vt:lpstr>Дорожная карта (задача 4 Комплексного плана)</vt:lpstr>
      <vt:lpstr>Дорожная карта (задача 4 Комплексного плана)</vt:lpstr>
      <vt:lpstr>Индикаторы реализации Комплексного плана по борьбе с ТБ в Казахстане на 2014-2020 гг (1)</vt:lpstr>
      <vt:lpstr>Индикаторы реализации Комплексного плана по борьбе с ТБ в Казахстане на 2014-2020 гг (2)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Дорожной карты по реализации мероприятий Комплексного плана борьбы с туберкулезом и МЛУ/ШЛУ ТБ  на 2014-2016 годы в Казахстане   </dc:title>
  <dc:creator>T1000</dc:creator>
  <cp:lastModifiedBy>Aigul Kairalapova</cp:lastModifiedBy>
  <cp:revision>59</cp:revision>
  <dcterms:created xsi:type="dcterms:W3CDTF">2014-11-05T09:01:08Z</dcterms:created>
  <dcterms:modified xsi:type="dcterms:W3CDTF">2014-11-10T14:45:27Z</dcterms:modified>
</cp:coreProperties>
</file>