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9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0" r:id="rId3"/>
    <p:sldId id="266" r:id="rId4"/>
    <p:sldId id="261" r:id="rId5"/>
    <p:sldId id="267" r:id="rId6"/>
    <p:sldId id="262" r:id="rId7"/>
    <p:sldId id="265" r:id="rId8"/>
    <p:sldId id="268" r:id="rId9"/>
    <p:sldId id="269" r:id="rId10"/>
    <p:sldId id="270" r:id="rId11"/>
    <p:sldId id="263" r:id="rId1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52" d="100"/>
          <a:sy n="52" d="100"/>
        </p:scale>
        <p:origin x="516" y="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210E06-7334-4259-9837-D25CBAEE3FBC}" type="datetimeFigureOut">
              <a:rPr lang="ru-RU" smtClean="0"/>
              <a:t>13.05.2019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40BB2E-C0FE-4395-9C7A-296D3C970D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6954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BF91F6-1691-4F5B-AE0C-C8673FD4B611}" type="datetimeFigureOut">
              <a:rPr lang="ru-RU" smtClean="0"/>
              <a:t>13.05.2019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A90AC1-044B-48C8-B428-43579727B4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1947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A90AC1-044B-48C8-B428-43579727B4E5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94429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54504-48E6-487F-8D30-C936BBA8B7B4}" type="datetimeFigureOut">
              <a:rPr lang="en-GB" smtClean="0"/>
              <a:t>13/05/2019</a:t>
            </a:fld>
            <a:endParaRPr lang="en-GB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0BB20-B7C6-48FC-A640-2E3F682486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4067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54504-48E6-487F-8D30-C936BBA8B7B4}" type="datetimeFigureOut">
              <a:rPr lang="en-GB" smtClean="0"/>
              <a:t>13/05/2019</a:t>
            </a:fld>
            <a:endParaRPr lang="en-GB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0BB20-B7C6-48FC-A640-2E3F682486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5439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54504-48E6-487F-8D30-C936BBA8B7B4}" type="datetimeFigureOut">
              <a:rPr lang="en-GB" smtClean="0"/>
              <a:t>13/05/2019</a:t>
            </a:fld>
            <a:endParaRPr lang="en-GB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0BB20-B7C6-48FC-A640-2E3F682486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7241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54504-48E6-487F-8D30-C936BBA8B7B4}" type="datetimeFigureOut">
              <a:rPr lang="en-GB" smtClean="0"/>
              <a:t>13/05/2019</a:t>
            </a:fld>
            <a:endParaRPr lang="en-GB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0BB20-B7C6-48FC-A640-2E3F682486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5937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54504-48E6-487F-8D30-C936BBA8B7B4}" type="datetimeFigureOut">
              <a:rPr lang="en-GB" smtClean="0"/>
              <a:t>13/05/2019</a:t>
            </a:fld>
            <a:endParaRPr lang="en-GB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0BB20-B7C6-48FC-A640-2E3F682486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3935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54504-48E6-487F-8D30-C936BBA8B7B4}" type="datetimeFigureOut">
              <a:rPr lang="en-GB" smtClean="0"/>
              <a:t>13/05/2019</a:t>
            </a:fld>
            <a:endParaRPr lang="en-GB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0BB20-B7C6-48FC-A640-2E3F682486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876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54504-48E6-487F-8D30-C936BBA8B7B4}" type="datetimeFigureOut">
              <a:rPr lang="en-GB" smtClean="0"/>
              <a:t>13/05/2019</a:t>
            </a:fld>
            <a:endParaRPr lang="en-GB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0BB20-B7C6-48FC-A640-2E3F682486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2069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54504-48E6-487F-8D30-C936BBA8B7B4}" type="datetimeFigureOut">
              <a:rPr lang="en-GB" smtClean="0"/>
              <a:t>13/05/2019</a:t>
            </a:fld>
            <a:endParaRPr lang="en-GB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0BB20-B7C6-48FC-A640-2E3F682486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1595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54504-48E6-487F-8D30-C936BBA8B7B4}" type="datetimeFigureOut">
              <a:rPr lang="en-GB" smtClean="0"/>
              <a:t>13/05/2019</a:t>
            </a:fld>
            <a:endParaRPr lang="en-GB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0BB20-B7C6-48FC-A640-2E3F682486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977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54504-48E6-487F-8D30-C936BBA8B7B4}" type="datetimeFigureOut">
              <a:rPr lang="en-GB" smtClean="0"/>
              <a:t>13/05/2019</a:t>
            </a:fld>
            <a:endParaRPr lang="en-GB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0BB20-B7C6-48FC-A640-2E3F682486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4159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54504-48E6-487F-8D30-C936BBA8B7B4}" type="datetimeFigureOut">
              <a:rPr lang="en-GB" smtClean="0"/>
              <a:t>13/05/2019</a:t>
            </a:fld>
            <a:endParaRPr lang="en-GB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0BB20-B7C6-48FC-A640-2E3F682486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1298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954504-48E6-487F-8D30-C936BBA8B7B4}" type="datetimeFigureOut">
              <a:rPr lang="en-GB" smtClean="0"/>
              <a:t>13/05/2019</a:t>
            </a:fld>
            <a:endParaRPr lang="en-GB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0BB20-B7C6-48FC-A640-2E3F682486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5373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E67B61C-7663-465B-B2D7-4FB3DEDE01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8015" y="347473"/>
            <a:ext cx="9459985" cy="914400"/>
          </a:xfrm>
        </p:spPr>
        <p:txBody>
          <a:bodyPr>
            <a:normAutofit fontScale="90000"/>
          </a:bodyPr>
          <a:lstStyle/>
          <a:p>
            <a:r>
              <a:rPr lang="ru-RU" sz="3600" b="1" i="1" dirty="0">
                <a:latin typeface="Century Schoolbook" panose="02040604050505020304" pitchFamily="18" charset="0"/>
              </a:rPr>
              <a:t>Стратегия достижения гендерного </a:t>
            </a:r>
            <a:r>
              <a:rPr lang="ru-RU" sz="3600" b="1" i="1" dirty="0" smtClean="0">
                <a:latin typeface="Century Schoolbook" panose="02040604050505020304" pitchFamily="18" charset="0"/>
              </a:rPr>
              <a:t>равенства Глобального фонда</a:t>
            </a:r>
            <a:endParaRPr lang="ru-RU" sz="3600" b="1" i="1" dirty="0">
              <a:latin typeface="Century Schoolbook" panose="020406040505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8D4B191-02A7-4070-B5D3-90EFE6B344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261872"/>
            <a:ext cx="9144000" cy="5010912"/>
          </a:xfrm>
        </p:spPr>
        <p:txBody>
          <a:bodyPr>
            <a:noAutofit/>
          </a:bodyPr>
          <a:lstStyle/>
          <a:p>
            <a:pPr indent="457200" algn="just"/>
            <a:r>
              <a:rPr lang="ru-RU" sz="2350" dirty="0">
                <a:latin typeface="Century Schoolbook" panose="02040604050505020304" pitchFamily="18" charset="0"/>
              </a:rPr>
              <a:t>Гендерное неравенство является сильной движущей силой эпидемии ВИЧ / СПИДа, туберкулеза (ТБ) и малярии и пристальное внимание должно быть уделено тому, как такое неравенство подпитывает распространение болезней </a:t>
            </a:r>
            <a:r>
              <a:rPr lang="ru-RU" sz="2350" dirty="0" smtClean="0">
                <a:latin typeface="Century Schoolbook" panose="02040604050505020304" pitchFamily="18" charset="0"/>
              </a:rPr>
              <a:t>и что  влияет на </a:t>
            </a:r>
            <a:r>
              <a:rPr lang="ru-RU" sz="2350" dirty="0">
                <a:latin typeface="Century Schoolbook" panose="02040604050505020304" pitchFamily="18" charset="0"/>
              </a:rPr>
              <a:t>способность женщин и девочек, мужчин и мальчиков </a:t>
            </a:r>
            <a:r>
              <a:rPr lang="ru-RU" sz="2350" dirty="0" smtClean="0">
                <a:latin typeface="Century Schoolbook" panose="02040604050505020304" pitchFamily="18" charset="0"/>
              </a:rPr>
              <a:t>иметь равный </a:t>
            </a:r>
            <a:r>
              <a:rPr lang="ru-RU" sz="2350" dirty="0">
                <a:latin typeface="Century Schoolbook" panose="02040604050505020304" pitchFamily="18" charset="0"/>
              </a:rPr>
              <a:t>доступ к медицинскому обслуживанию и другим услугам</a:t>
            </a:r>
            <a:r>
              <a:rPr lang="ru-RU" sz="2350" dirty="0" smtClean="0">
                <a:latin typeface="Century Schoolbook" panose="02040604050505020304" pitchFamily="18" charset="0"/>
              </a:rPr>
              <a:t>.</a:t>
            </a:r>
          </a:p>
          <a:p>
            <a:pPr indent="457200" algn="just"/>
            <a:r>
              <a:rPr lang="ru-RU" sz="2350" dirty="0" smtClean="0">
                <a:latin typeface="Century Schoolbook" panose="02040604050505020304" pitchFamily="18" charset="0"/>
              </a:rPr>
              <a:t>Основным </a:t>
            </a:r>
            <a:r>
              <a:rPr lang="ru-RU" sz="2350" dirty="0">
                <a:latin typeface="Century Schoolbook" panose="02040604050505020304" pitchFamily="18" charset="0"/>
              </a:rPr>
              <a:t>документом Глобального фонда в отношении </a:t>
            </a:r>
            <a:r>
              <a:rPr lang="ru-RU" sz="2350" dirty="0" err="1">
                <a:latin typeface="Century Schoolbook" panose="02040604050505020304" pitchFamily="18" charset="0"/>
              </a:rPr>
              <a:t>гендера</a:t>
            </a:r>
            <a:r>
              <a:rPr lang="ru-RU" sz="2350" dirty="0">
                <a:latin typeface="Century Schoolbook" panose="02040604050505020304" pitchFamily="18" charset="0"/>
              </a:rPr>
              <a:t> является Стратегия достижения гендерного </a:t>
            </a:r>
            <a:r>
              <a:rPr lang="ru-RU" sz="2350" dirty="0" smtClean="0">
                <a:latin typeface="Century Schoolbook" panose="02040604050505020304" pitchFamily="18" charset="0"/>
              </a:rPr>
              <a:t>равенства. В данном </a:t>
            </a:r>
            <a:r>
              <a:rPr lang="ru-RU" sz="2350" dirty="0">
                <a:latin typeface="Century Schoolbook" panose="02040604050505020304" pitchFamily="18" charset="0"/>
              </a:rPr>
              <a:t>документе </a:t>
            </a:r>
            <a:r>
              <a:rPr lang="ru-RU" sz="2350" dirty="0" smtClean="0">
                <a:latin typeface="Century Schoolbook" panose="02040604050505020304" pitchFamily="18" charset="0"/>
              </a:rPr>
              <a:t>Глобальный̆ </a:t>
            </a:r>
            <a:r>
              <a:rPr lang="ru-RU" sz="2350" dirty="0">
                <a:latin typeface="Century Schoolbook" panose="02040604050505020304" pitchFamily="18" charset="0"/>
              </a:rPr>
              <a:t>фонд предлагает найти способы направления большего объема средств на программы и </a:t>
            </a:r>
            <a:r>
              <a:rPr lang="ru-RU" sz="2350" dirty="0" smtClean="0">
                <a:latin typeface="Century Schoolbook" panose="02040604050505020304" pitchFamily="18" charset="0"/>
              </a:rPr>
              <a:t>действия, </a:t>
            </a:r>
            <a:r>
              <a:rPr lang="ru-RU" sz="2350" dirty="0">
                <a:latin typeface="Century Schoolbook" panose="02040604050505020304" pitchFamily="18" charset="0"/>
              </a:rPr>
              <a:t>связанные с преодолением гендерного неравенства и </a:t>
            </a:r>
            <a:r>
              <a:rPr lang="ru-RU" sz="2350" dirty="0" smtClean="0">
                <a:latin typeface="Century Schoolbook" panose="02040604050505020304" pitchFamily="18" charset="0"/>
              </a:rPr>
              <a:t>оптимизации </a:t>
            </a:r>
            <a:r>
              <a:rPr lang="ru-RU" sz="2350" dirty="0">
                <a:latin typeface="Century Schoolbook" panose="02040604050505020304" pitchFamily="18" charset="0"/>
              </a:rPr>
              <a:t>работы с женщинами и девочками. </a:t>
            </a:r>
            <a:endParaRPr lang="ru-RU" sz="2350" dirty="0" smtClean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06716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6747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latin typeface="Century Schoolbook" panose="02040604050505020304" pitchFamily="18" charset="0"/>
              </a:rPr>
              <a:t>ТЕХНИЧЕСКОЕ ЗАДАНИЕ </a:t>
            </a:r>
            <a:br>
              <a:rPr lang="ru-RU" sz="2000" b="1" dirty="0">
                <a:latin typeface="Century Schoolbook" panose="02040604050505020304" pitchFamily="18" charset="0"/>
              </a:rPr>
            </a:br>
            <a:r>
              <a:rPr lang="ru-RU" sz="2000" b="1" dirty="0">
                <a:latin typeface="Century Schoolbook" panose="02040604050505020304" pitchFamily="18" charset="0"/>
              </a:rPr>
              <a:t>ДЛЯ РАБОЧЕЙ ГРУППЫ ПО ГЕНДЕРНЫМ ВОПРОСАМ </a:t>
            </a:r>
            <a:r>
              <a:rPr lang="ru-RU" sz="2000" b="1" dirty="0" smtClean="0">
                <a:latin typeface="Century Schoolbook" panose="02040604050505020304" pitchFamily="18" charset="0"/>
              </a:rPr>
              <a:t> ПРИ </a:t>
            </a:r>
            <a:r>
              <a:rPr lang="ru-RU" sz="2000" b="1" dirty="0">
                <a:latin typeface="Century Schoolbook" panose="02040604050505020304" pitchFamily="18" charset="0"/>
              </a:rPr>
              <a:t>СКК</a:t>
            </a:r>
            <a:r>
              <a:rPr lang="ru-RU" sz="2000" b="1" dirty="0"/>
              <a:t>.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133856"/>
            <a:ext cx="11122152" cy="5212080"/>
          </a:xfrm>
        </p:spPr>
        <p:txBody>
          <a:bodyPr>
            <a:noAutofit/>
          </a:bodyPr>
          <a:lstStyle/>
          <a:p>
            <a:pPr algn="just"/>
            <a:r>
              <a:rPr lang="ru-RU" sz="2100" b="1" dirty="0" smtClean="0">
                <a:latin typeface="Century Schoolbook" panose="02040604050505020304" pitchFamily="18" charset="0"/>
              </a:rPr>
              <a:t>Порядок формирования состава группы </a:t>
            </a:r>
            <a:r>
              <a:rPr lang="ru-RU" sz="2100" dirty="0" smtClean="0">
                <a:latin typeface="Century Schoolbook" panose="02040604050505020304" pitchFamily="18" charset="0"/>
              </a:rPr>
              <a:t>предполагает подачу кандидатур в Секретариат членами СКК в режиме онлайн в произвольной форме (электронное письмо) до указанного срока. Кандидатуры могут подаваться организациями либо путём самовыдвижения.</a:t>
            </a:r>
          </a:p>
          <a:p>
            <a:pPr algn="just"/>
            <a:r>
              <a:rPr lang="ru-RU" sz="2100" b="1" dirty="0" smtClean="0">
                <a:latin typeface="Century Schoolbook" panose="02040604050505020304" pitchFamily="18" charset="0"/>
              </a:rPr>
              <a:t>Утверждение состава и руководителя группы</a:t>
            </a:r>
            <a:r>
              <a:rPr lang="ru-RU" sz="2100" dirty="0" smtClean="0">
                <a:latin typeface="Century Schoolbook" panose="02040604050505020304" pitchFamily="18" charset="0"/>
              </a:rPr>
              <a:t> осуществляется по результатам открытого обсуждения поданных кандидатур во время заседания СКК либо в режиме электронной переписки с членами СКК, что фиксируется в протоколе.</a:t>
            </a:r>
          </a:p>
          <a:p>
            <a:pPr algn="just"/>
            <a:r>
              <a:rPr lang="ru-RU" sz="2100" b="1" dirty="0" smtClean="0">
                <a:latin typeface="Century Schoolbook" panose="02040604050505020304" pitchFamily="18" charset="0"/>
              </a:rPr>
              <a:t>Организационная поддержка </a:t>
            </a:r>
            <a:r>
              <a:rPr lang="ru-RU" sz="2100" dirty="0" smtClean="0">
                <a:latin typeface="Century Schoolbook" panose="02040604050505020304" pitchFamily="18" charset="0"/>
              </a:rPr>
              <a:t>деятельности рабочей группы</a:t>
            </a:r>
            <a:r>
              <a:rPr lang="ru-RU" sz="2100" b="1" dirty="0" smtClean="0">
                <a:latin typeface="Century Schoolbook" panose="02040604050505020304" pitchFamily="18" charset="0"/>
              </a:rPr>
              <a:t> </a:t>
            </a:r>
            <a:r>
              <a:rPr lang="ru-RU" sz="2100" dirty="0" smtClean="0">
                <a:latin typeface="Century Schoolbook" panose="02040604050505020304" pitchFamily="18" charset="0"/>
              </a:rPr>
              <a:t>осуществляется Секретариатом СКК</a:t>
            </a:r>
            <a:r>
              <a:rPr lang="ru-RU" sz="2100" b="1" dirty="0" smtClean="0">
                <a:latin typeface="Century Schoolbook" panose="02040604050505020304" pitchFamily="18" charset="0"/>
              </a:rPr>
              <a:t> </a:t>
            </a:r>
            <a:endParaRPr lang="ru-RU" sz="2100" dirty="0" smtClean="0">
              <a:latin typeface="Century Schoolbook" panose="02040604050505020304" pitchFamily="18" charset="0"/>
            </a:endParaRPr>
          </a:p>
          <a:p>
            <a:pPr algn="just"/>
            <a:r>
              <a:rPr lang="ru-RU" sz="2100" b="1" dirty="0" smtClean="0">
                <a:latin typeface="Century Schoolbook" panose="02040604050505020304" pitchFamily="18" charset="0"/>
              </a:rPr>
              <a:t>Период работы группы</a:t>
            </a:r>
            <a:r>
              <a:rPr lang="ru-RU" sz="2100" dirty="0" smtClean="0">
                <a:latin typeface="Century Schoolbook" panose="02040604050505020304" pitchFamily="18" charset="0"/>
              </a:rPr>
              <a:t>: май 2019 – декабрь 2019 года</a:t>
            </a:r>
          </a:p>
          <a:p>
            <a:r>
              <a:rPr lang="ru-RU" sz="2100" b="1" dirty="0">
                <a:latin typeface="Century Schoolbook" panose="02040604050505020304" pitchFamily="18" charset="0"/>
              </a:rPr>
              <a:t>Ожидаемый результат работы группы </a:t>
            </a:r>
            <a:r>
              <a:rPr lang="ru-RU" sz="2100" dirty="0">
                <a:latin typeface="Century Schoolbook" panose="02040604050505020304" pitchFamily="18" charset="0"/>
              </a:rPr>
              <a:t>(декабрь 2019):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ru-RU" sz="2100" dirty="0">
                <a:latin typeface="Century Schoolbook" panose="02040604050505020304" pitchFamily="18" charset="0"/>
              </a:rPr>
              <a:t>Разработан и поддержан всеми членами СКК перечень рекомендаций по решению актуальных проблем целевых групп;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ru-RU" sz="2100" dirty="0">
                <a:latin typeface="Century Schoolbook" panose="02040604050505020304" pitchFamily="18" charset="0"/>
              </a:rPr>
              <a:t>Разработан план внедрения данных рекомендаций на законодательном уровне. 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3228206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3867"/>
          </a:xfrm>
        </p:spPr>
        <p:txBody>
          <a:bodyPr>
            <a:normAutofit/>
          </a:bodyPr>
          <a:lstStyle/>
          <a:p>
            <a:r>
              <a:rPr lang="ru-RU" sz="3200" b="1" i="1" dirty="0">
                <a:latin typeface="Century Schoolbook" panose="02040604050505020304" pitchFamily="18" charset="0"/>
              </a:rPr>
              <a:t>Состав рабочей группы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75947305"/>
              </p:ext>
            </p:extLst>
          </p:nvPr>
        </p:nvGraphicFramePr>
        <p:xfrm>
          <a:off x="838200" y="1078994"/>
          <a:ext cx="10664953" cy="46682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6158"/>
                <a:gridCol w="3371418"/>
                <a:gridCol w="3236976"/>
                <a:gridCol w="3200401"/>
              </a:tblGrid>
              <a:tr h="666408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entury Schoolbook" panose="02040604050505020304" pitchFamily="18" charset="0"/>
                        </a:rPr>
                        <a:t>№</a:t>
                      </a:r>
                      <a:endParaRPr lang="ru-RU" dirty="0">
                        <a:latin typeface="Century Schoolbook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entury Schoolbook" panose="02040604050505020304" pitchFamily="18" charset="0"/>
                        </a:rPr>
                        <a:t>Кандидаты</a:t>
                      </a:r>
                      <a:endParaRPr lang="ru-RU" dirty="0">
                        <a:latin typeface="Century Schoolbook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entury Schoolbook" panose="02040604050505020304" pitchFamily="18" charset="0"/>
                        </a:rPr>
                        <a:t>Представителем кого являются</a:t>
                      </a:r>
                      <a:endParaRPr lang="ru-RU" dirty="0">
                        <a:latin typeface="Century Schoolbook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entury Schoolbook" panose="02040604050505020304" pitchFamily="18" charset="0"/>
                        </a:rPr>
                        <a:t>Примечание</a:t>
                      </a:r>
                      <a:endParaRPr lang="ru-RU" dirty="0">
                        <a:latin typeface="Century Schoolbook" panose="02040604050505020304" pitchFamily="18" charset="0"/>
                      </a:endParaRPr>
                    </a:p>
                  </a:txBody>
                  <a:tcPr/>
                </a:tc>
              </a:tr>
              <a:tr h="44483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entury Schoolbook" panose="02040604050505020304" pitchFamily="18" charset="0"/>
                        </a:rPr>
                        <a:t>1</a:t>
                      </a:r>
                      <a:endParaRPr lang="ru-RU" dirty="0">
                        <a:latin typeface="Century Schoolbook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Century Schoolbook" panose="02040604050505020304" pitchFamily="18" charset="0"/>
                          <a:ea typeface="+mn-ea"/>
                          <a:cs typeface="+mn-cs"/>
                        </a:rPr>
                        <a:t>Жанна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Century Schoolbook" panose="02040604050505020304" pitchFamily="18" charset="0"/>
                          <a:ea typeface="+mn-ea"/>
                          <a:cs typeface="+mn-cs"/>
                        </a:rPr>
                        <a:t>Жандаулетова</a:t>
                      </a:r>
                      <a:endParaRPr lang="ru-RU" dirty="0">
                        <a:latin typeface="Century Schoolbook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Century Schoolbook" panose="02040604050505020304" pitchFamily="18" charset="0"/>
                          <a:ea typeface="+mn-ea"/>
                          <a:cs typeface="+mn-cs"/>
                        </a:rPr>
                        <a:t>от Проект ХОУП </a:t>
                      </a:r>
                      <a:endParaRPr lang="ru-RU" dirty="0">
                        <a:latin typeface="Century Schoolbook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Century Schoolbook" panose="02040604050505020304" pitchFamily="18" charset="0"/>
                      </a:endParaRPr>
                    </a:p>
                  </a:txBody>
                  <a:tcPr/>
                </a:tc>
              </a:tr>
              <a:tr h="666408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entury Schoolbook" panose="02040604050505020304" pitchFamily="18" charset="0"/>
                        </a:rPr>
                        <a:t>2</a:t>
                      </a:r>
                      <a:endParaRPr lang="ru-RU" dirty="0">
                        <a:latin typeface="Century Schoolbook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Century Schoolbook" panose="02040604050505020304" pitchFamily="18" charset="0"/>
                          <a:ea typeface="+mn-ea"/>
                          <a:cs typeface="+mn-cs"/>
                        </a:rPr>
                        <a:t>Полякова Людмила</a:t>
                      </a:r>
                      <a:endParaRPr lang="ru-RU" dirty="0">
                        <a:latin typeface="Century Schoolbook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Century Schoolbook" panose="02040604050505020304" pitchFamily="18" charset="0"/>
                          <a:ea typeface="+mn-ea"/>
                          <a:cs typeface="+mn-cs"/>
                        </a:rPr>
                        <a:t>от сообщества женщин живущих с ВИЧ</a:t>
                      </a:r>
                      <a:endParaRPr lang="ru-RU" dirty="0">
                        <a:latin typeface="Century Schoolbook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Century Schoolbook" panose="02040604050505020304" pitchFamily="18" charset="0"/>
                      </a:endParaRPr>
                    </a:p>
                  </a:txBody>
                  <a:tcPr/>
                </a:tc>
              </a:tr>
              <a:tr h="44483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entury Schoolbook" panose="02040604050505020304" pitchFamily="18" charset="0"/>
                        </a:rPr>
                        <a:t>3</a:t>
                      </a:r>
                      <a:endParaRPr lang="ru-RU" dirty="0">
                        <a:latin typeface="Century Schoolbook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Century Schoolbook" panose="02040604050505020304" pitchFamily="18" charset="0"/>
                          <a:ea typeface="+mn-ea"/>
                          <a:cs typeface="+mn-cs"/>
                        </a:rPr>
                        <a:t>Виноградов Виталий </a:t>
                      </a:r>
                      <a:endParaRPr lang="ru-RU" dirty="0">
                        <a:latin typeface="Century Schoolbook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Century Schoolbook" panose="02040604050505020304" pitchFamily="18" charset="0"/>
                          <a:ea typeface="+mn-ea"/>
                          <a:cs typeface="+mn-cs"/>
                        </a:rPr>
                        <a:t>от сообщества МСМ</a:t>
                      </a:r>
                      <a:endParaRPr lang="ru-RU" dirty="0">
                        <a:latin typeface="Century Schoolbook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Century Schoolbook" panose="02040604050505020304" pitchFamily="18" charset="0"/>
                      </a:endParaRPr>
                    </a:p>
                  </a:txBody>
                  <a:tcPr/>
                </a:tc>
              </a:tr>
              <a:tr h="44483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entury Schoolbook" panose="02040604050505020304" pitchFamily="18" charset="0"/>
                        </a:rPr>
                        <a:t>4</a:t>
                      </a:r>
                      <a:endParaRPr lang="ru-RU" dirty="0">
                        <a:latin typeface="Century Schoolbook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Century Schoolbook" panose="02040604050505020304" pitchFamily="18" charset="0"/>
                          <a:ea typeface="+mn-ea"/>
                          <a:cs typeface="+mn-cs"/>
                        </a:rPr>
                        <a:t>Рудоквас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Century Schoolbook" panose="02040604050505020304" pitchFamily="18" charset="0"/>
                          <a:ea typeface="+mn-ea"/>
                          <a:cs typeface="+mn-cs"/>
                        </a:rPr>
                        <a:t> Наталья </a:t>
                      </a:r>
                      <a:endParaRPr lang="ru-RU" dirty="0">
                        <a:latin typeface="Century Schoolbook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Century Schoolbook" panose="02040604050505020304" pitchFamily="18" charset="0"/>
                          <a:ea typeface="+mn-ea"/>
                          <a:cs typeface="+mn-cs"/>
                        </a:rPr>
                        <a:t>от сообщества ЛЖВ</a:t>
                      </a:r>
                      <a:endParaRPr lang="ru-RU" dirty="0">
                        <a:latin typeface="Century Schoolbook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entury Schoolbook" panose="02040604050505020304" pitchFamily="18" charset="0"/>
                        </a:rPr>
                        <a:t>Мотивационное письмо</a:t>
                      </a:r>
                      <a:endParaRPr lang="ru-RU" dirty="0">
                        <a:latin typeface="Century Schoolbook" panose="02040604050505020304" pitchFamily="18" charset="0"/>
                      </a:endParaRPr>
                    </a:p>
                  </a:txBody>
                  <a:tcPr/>
                </a:tc>
              </a:tr>
              <a:tr h="44483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entury Schoolbook" panose="02040604050505020304" pitchFamily="18" charset="0"/>
                        </a:rPr>
                        <a:t>5</a:t>
                      </a:r>
                      <a:endParaRPr lang="ru-RU" dirty="0">
                        <a:latin typeface="Century Schoolbook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Century Schoolbook" panose="02040604050505020304" pitchFamily="18" charset="0"/>
                          <a:ea typeface="+mn-ea"/>
                          <a:cs typeface="+mn-cs"/>
                        </a:rPr>
                        <a:t>Кушербаева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Century Schoolbook" panose="020406040505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Century Schoolbook" panose="02040604050505020304" pitchFamily="18" charset="0"/>
                          <a:ea typeface="+mn-ea"/>
                          <a:cs typeface="+mn-cs"/>
                        </a:rPr>
                        <a:t>Лязат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Century Schoolbook" panose="02040604050505020304" pitchFamily="18" charset="0"/>
                          <a:ea typeface="+mn-ea"/>
                          <a:cs typeface="+mn-cs"/>
                        </a:rPr>
                        <a:t> </a:t>
                      </a:r>
                      <a:endParaRPr lang="ru-RU" dirty="0">
                        <a:latin typeface="Century Schoolbook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Century Schoolbook" panose="02040604050505020304" pitchFamily="18" charset="0"/>
                          <a:ea typeface="+mn-ea"/>
                          <a:cs typeface="+mn-cs"/>
                        </a:rPr>
                        <a:t>от ТБ сообщества</a:t>
                      </a:r>
                      <a:endParaRPr lang="ru-RU" dirty="0">
                        <a:latin typeface="Century Schoolbook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>
                        <a:latin typeface="Century Schoolbook" panose="02040604050505020304" pitchFamily="18" charset="0"/>
                      </a:endParaRPr>
                    </a:p>
                  </a:txBody>
                  <a:tcPr/>
                </a:tc>
              </a:tr>
              <a:tr h="44483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entury Schoolbook" panose="02040604050505020304" pitchFamily="18" charset="0"/>
                        </a:rPr>
                        <a:t>6</a:t>
                      </a:r>
                      <a:endParaRPr lang="ru-RU" dirty="0">
                        <a:latin typeface="Century Schoolbook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Century Schoolbook" panose="02040604050505020304" pitchFamily="18" charset="0"/>
                          <a:ea typeface="+mn-ea"/>
                          <a:cs typeface="+mn-cs"/>
                        </a:rPr>
                        <a:t>Жолнерова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Century Schoolbook" panose="02040604050505020304" pitchFamily="18" charset="0"/>
                          <a:ea typeface="+mn-ea"/>
                          <a:cs typeface="+mn-cs"/>
                        </a:rPr>
                        <a:t> Наталья </a:t>
                      </a:r>
                      <a:endParaRPr lang="ru-RU" dirty="0">
                        <a:latin typeface="Century Schoolbook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Century Schoolbook" panose="02040604050505020304" pitchFamily="18" charset="0"/>
                          <a:ea typeface="+mn-ea"/>
                          <a:cs typeface="+mn-cs"/>
                        </a:rPr>
                        <a:t>от сообщества РС</a:t>
                      </a:r>
                      <a:endParaRPr lang="ru-RU" dirty="0">
                        <a:latin typeface="Century Schoolbook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Century Schoolbook" panose="02040604050505020304" pitchFamily="18" charset="0"/>
                      </a:endParaRPr>
                    </a:p>
                  </a:txBody>
                  <a:tcPr/>
                </a:tc>
              </a:tr>
              <a:tr h="44483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entury Schoolbook" panose="02040604050505020304" pitchFamily="18" charset="0"/>
                        </a:rPr>
                        <a:t>7</a:t>
                      </a:r>
                      <a:endParaRPr lang="ru-RU" dirty="0">
                        <a:latin typeface="Century Schoolbook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Century Schoolbook" panose="02040604050505020304" pitchFamily="18" charset="0"/>
                          <a:ea typeface="+mn-ea"/>
                          <a:cs typeface="+mn-cs"/>
                        </a:rPr>
                        <a:t>Ибрагимова Оксана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mtClean="0">
                          <a:latin typeface="Century Schoolbook" panose="02040604050505020304" pitchFamily="18" charset="0"/>
                        </a:rPr>
                        <a:t>от </a:t>
                      </a:r>
                      <a:r>
                        <a:rPr lang="ru-RU" sz="1800" kern="1200" smtClean="0">
                          <a:solidFill>
                            <a:schemeClr val="dk1"/>
                          </a:solidFill>
                          <a:effectLst/>
                          <a:latin typeface="Century Schoolbook" panose="02040604050505020304" pitchFamily="18" charset="0"/>
                          <a:ea typeface="+mn-ea"/>
                          <a:cs typeface="+mn-cs"/>
                        </a:rPr>
                        <a:t>сообщества </a:t>
                      </a:r>
                      <a:r>
                        <a:rPr lang="ru-RU" smtClean="0">
                          <a:latin typeface="Century Schoolbook" panose="02040604050505020304" pitchFamily="18" charset="0"/>
                        </a:rPr>
                        <a:t>ЛУИН</a:t>
                      </a:r>
                      <a:endParaRPr lang="ru-RU" dirty="0">
                        <a:latin typeface="Century Schoolbook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Century Schoolbook" panose="02040604050505020304" pitchFamily="18" charset="0"/>
                      </a:endParaRPr>
                    </a:p>
                  </a:txBody>
                  <a:tcPr/>
                </a:tc>
              </a:tr>
              <a:tr h="666408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entury Schoolbook" panose="02040604050505020304" pitchFamily="18" charset="0"/>
                        </a:rPr>
                        <a:t>8</a:t>
                      </a:r>
                      <a:endParaRPr lang="ru-RU" dirty="0">
                        <a:latin typeface="Century Schoolbook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Century Schoolbook" panose="02040604050505020304" pitchFamily="18" charset="0"/>
                          <a:ea typeface="+mn-ea"/>
                          <a:cs typeface="+mn-cs"/>
                        </a:rPr>
                        <a:t>Асель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Century Schoolbook" panose="020406040505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Century Schoolbook" panose="02040604050505020304" pitchFamily="18" charset="0"/>
                          <a:ea typeface="+mn-ea"/>
                          <a:cs typeface="+mn-cs"/>
                        </a:rPr>
                        <a:t>Терликбаева</a:t>
                      </a:r>
                      <a:endParaRPr lang="ru-RU" dirty="0">
                        <a:latin typeface="Century Schoolbook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entury Schoolbook" panose="02040604050505020304" pitchFamily="18" charset="0"/>
                        </a:rPr>
                        <a:t>от международных организаций</a:t>
                      </a:r>
                      <a:endParaRPr lang="ru-RU" dirty="0">
                        <a:latin typeface="Century Schoolbook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Century Schoolbook" panose="020406040505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3912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6747"/>
          </a:xfrm>
        </p:spPr>
        <p:txBody>
          <a:bodyPr>
            <a:noAutofit/>
          </a:bodyPr>
          <a:lstStyle/>
          <a:p>
            <a:pPr algn="ctr"/>
            <a:r>
              <a:rPr lang="ru-RU" sz="3200" b="1" i="1" dirty="0">
                <a:latin typeface="Century Schoolbook" panose="02040604050505020304" pitchFamily="18" charset="0"/>
              </a:rPr>
              <a:t>Стратегия достижения гендерного равенства Глобального фонда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61872"/>
            <a:ext cx="10515600" cy="5338220"/>
          </a:xfrm>
        </p:spPr>
        <p:txBody>
          <a:bodyPr>
            <a:normAutofit fontScale="25000" lnSpcReduction="20000"/>
          </a:bodyPr>
          <a:lstStyle/>
          <a:p>
            <a:pPr indent="457200" algn="just">
              <a:lnSpc>
                <a:spcPct val="110000"/>
              </a:lnSpc>
              <a:buNone/>
            </a:pPr>
            <a:r>
              <a:rPr lang="ru-RU" sz="9200" dirty="0" smtClean="0">
                <a:latin typeface="Century Schoolbook" panose="02040604050505020304" pitchFamily="18" charset="0"/>
              </a:rPr>
              <a:t>Стратегия исследует, как Глобальный фонд может способствовать положительному смещению в финансировании программ и мероприятий, направленных на гендерное равенство и усиление реагирования для женщин и девушек. </a:t>
            </a:r>
          </a:p>
          <a:p>
            <a:pPr indent="457200" algn="just">
              <a:lnSpc>
                <a:spcPct val="110000"/>
              </a:lnSpc>
              <a:buNone/>
            </a:pPr>
            <a:r>
              <a:rPr lang="ru-RU" sz="9200" dirty="0" smtClean="0">
                <a:latin typeface="Century Schoolbook" panose="02040604050505020304" pitchFamily="18" charset="0"/>
              </a:rPr>
              <a:t>Во </a:t>
            </a:r>
            <a:r>
              <a:rPr lang="ru-RU" sz="9200" dirty="0">
                <a:latin typeface="Century Schoolbook" panose="02040604050505020304" pitchFamily="18" charset="0"/>
              </a:rPr>
              <a:t>многих обществах женщины не пользуются теми же правами, возможностями и </a:t>
            </a:r>
            <a:r>
              <a:rPr lang="ru-RU" sz="9200" dirty="0" smtClean="0">
                <a:latin typeface="Century Schoolbook" panose="02040604050505020304" pitchFamily="18" charset="0"/>
              </a:rPr>
              <a:t>доступом </a:t>
            </a:r>
            <a:r>
              <a:rPr lang="ru-RU" sz="9200" dirty="0">
                <a:latin typeface="Century Schoolbook" panose="02040604050505020304" pitchFamily="18" charset="0"/>
              </a:rPr>
              <a:t>к услугам как у мужчин. Потому что </a:t>
            </a:r>
            <a:r>
              <a:rPr lang="ru-RU" sz="9200" dirty="0" smtClean="0">
                <a:latin typeface="Century Schoolbook" panose="02040604050505020304" pitchFamily="18" charset="0"/>
              </a:rPr>
              <a:t>потребности </a:t>
            </a:r>
            <a:r>
              <a:rPr lang="ru-RU" sz="9200" dirty="0">
                <a:latin typeface="Century Schoolbook" panose="02040604050505020304" pitchFamily="18" charset="0"/>
              </a:rPr>
              <a:t>женщин, </a:t>
            </a:r>
            <a:r>
              <a:rPr lang="ru-RU" sz="9200" dirty="0" smtClean="0">
                <a:latin typeface="Century Schoolbook" panose="02040604050505020304" pitchFamily="18" charset="0"/>
              </a:rPr>
              <a:t>часто </a:t>
            </a:r>
            <a:r>
              <a:rPr lang="ru-RU" sz="9200" dirty="0">
                <a:latin typeface="Century Schoolbook" panose="02040604050505020304" pitchFamily="18" charset="0"/>
              </a:rPr>
              <a:t>подвергаются </a:t>
            </a:r>
            <a:r>
              <a:rPr lang="ru-RU" sz="9200" dirty="0" err="1">
                <a:latin typeface="Century Schoolbook" panose="02040604050505020304" pitchFamily="18" charset="0"/>
              </a:rPr>
              <a:t>маргинализации</a:t>
            </a:r>
            <a:r>
              <a:rPr lang="ru-RU" sz="9200" dirty="0">
                <a:latin typeface="Century Schoolbook" panose="02040604050505020304" pitchFamily="18" charset="0"/>
              </a:rPr>
              <a:t>, </a:t>
            </a:r>
            <a:r>
              <a:rPr lang="ru-RU" sz="9200" dirty="0" smtClean="0">
                <a:latin typeface="Century Schoolbook" panose="02040604050505020304" pitchFamily="18" charset="0"/>
              </a:rPr>
              <a:t>в этой стратегии </a:t>
            </a:r>
            <a:r>
              <a:rPr lang="ru-RU" sz="9200" dirty="0">
                <a:latin typeface="Century Schoolbook" panose="02040604050505020304" pitchFamily="18" charset="0"/>
              </a:rPr>
              <a:t>основное внимание уделяется потребностям женщин и </a:t>
            </a:r>
            <a:r>
              <a:rPr lang="ru-RU" sz="9200" dirty="0" smtClean="0">
                <a:latin typeface="Century Schoolbook" panose="02040604050505020304" pitchFamily="18" charset="0"/>
              </a:rPr>
              <a:t>девушек. </a:t>
            </a:r>
          </a:p>
          <a:p>
            <a:pPr indent="457200" algn="just">
              <a:lnSpc>
                <a:spcPct val="110000"/>
              </a:lnSpc>
              <a:buNone/>
            </a:pPr>
            <a:r>
              <a:rPr lang="ru-RU" sz="9000" dirty="0" smtClean="0">
                <a:latin typeface="Century Schoolbook" panose="02040604050505020304" pitchFamily="18" charset="0"/>
              </a:rPr>
              <a:t>Тем </a:t>
            </a:r>
            <a:r>
              <a:rPr lang="ru-RU" sz="9000" dirty="0">
                <a:latin typeface="Century Schoolbook" panose="02040604050505020304" pitchFamily="18" charset="0"/>
              </a:rPr>
              <a:t>не менее, наиболее </a:t>
            </a:r>
            <a:r>
              <a:rPr lang="ru-RU" sz="9000" dirty="0" smtClean="0">
                <a:latin typeface="Century Schoolbook" panose="02040604050505020304" pitchFamily="18" charset="0"/>
              </a:rPr>
              <a:t>уязвимыми </a:t>
            </a:r>
            <a:r>
              <a:rPr lang="ru-RU" sz="9000" dirty="0">
                <a:latin typeface="Century Schoolbook" panose="02040604050505020304" pitchFamily="18" charset="0"/>
              </a:rPr>
              <a:t>в обществе </a:t>
            </a:r>
            <a:r>
              <a:rPr lang="ru-RU" sz="9000" dirty="0" smtClean="0">
                <a:latin typeface="Century Schoolbook" panose="02040604050505020304" pitchFamily="18" charset="0"/>
              </a:rPr>
              <a:t>являются мужчины, имеющие секс с </a:t>
            </a:r>
            <a:r>
              <a:rPr lang="ru-RU" sz="9000" dirty="0">
                <a:latin typeface="Century Schoolbook" panose="02040604050505020304" pitchFamily="18" charset="0"/>
              </a:rPr>
              <a:t>мужчинами, </a:t>
            </a:r>
            <a:r>
              <a:rPr lang="ru-RU" sz="9000" dirty="0" smtClean="0">
                <a:latin typeface="Century Schoolbook" panose="02040604050505020304" pitchFamily="18" charset="0"/>
              </a:rPr>
              <a:t>а также </a:t>
            </a:r>
            <a:r>
              <a:rPr lang="ru-RU" sz="9600" dirty="0" smtClean="0">
                <a:latin typeface="Century Schoolbook" panose="02040604050505020304" pitchFamily="18" charset="0"/>
              </a:rPr>
              <a:t>транс*гендерные люди, </a:t>
            </a:r>
            <a:r>
              <a:rPr lang="ru-RU" sz="9000" dirty="0" err="1" smtClean="0">
                <a:latin typeface="Century Schoolbook" panose="02040604050505020304" pitchFamily="18" charset="0"/>
              </a:rPr>
              <a:t>транссексуалы</a:t>
            </a:r>
            <a:r>
              <a:rPr lang="ru-RU" sz="9000" dirty="0">
                <a:latin typeface="Century Schoolbook" panose="02040604050505020304" pitchFamily="18" charset="0"/>
              </a:rPr>
              <a:t>, </a:t>
            </a:r>
            <a:r>
              <a:rPr lang="ru-RU" sz="9000" dirty="0" err="1">
                <a:latin typeface="Century Schoolbook" panose="02040604050505020304" pitchFamily="18" charset="0"/>
              </a:rPr>
              <a:t>бисексуалы</a:t>
            </a:r>
            <a:r>
              <a:rPr lang="ru-RU" sz="9000" dirty="0">
                <a:latin typeface="Century Schoolbook" panose="02040604050505020304" pitchFamily="18" charset="0"/>
              </a:rPr>
              <a:t> и </a:t>
            </a:r>
            <a:r>
              <a:rPr lang="ru-RU" sz="9000" dirty="0" smtClean="0">
                <a:latin typeface="Century Schoolbook" panose="02040604050505020304" pitchFamily="18" charset="0"/>
              </a:rPr>
              <a:t>лесбиянки. Признавая</a:t>
            </a:r>
            <a:r>
              <a:rPr lang="ru-RU" sz="9000" dirty="0">
                <a:latin typeface="Century Schoolbook" panose="02040604050505020304" pitchFamily="18" charset="0"/>
              </a:rPr>
              <a:t>, что есть гендерное измерение </a:t>
            </a:r>
            <a:r>
              <a:rPr lang="ru-RU" sz="9000" dirty="0" smtClean="0">
                <a:latin typeface="Century Schoolbook" panose="02040604050505020304" pitchFamily="18" charset="0"/>
              </a:rPr>
              <a:t>по </a:t>
            </a:r>
            <a:r>
              <a:rPr lang="ru-RU" sz="9000" dirty="0">
                <a:latin typeface="Century Schoolbook" panose="02040604050505020304" pitchFamily="18" charset="0"/>
              </a:rPr>
              <a:t>вопросам, затрагивающим эти группы риска, Глобальный фонд развивается </a:t>
            </a:r>
            <a:r>
              <a:rPr lang="ru-RU" sz="9000" dirty="0" smtClean="0">
                <a:latin typeface="Century Schoolbook" panose="02040604050505020304" pitchFamily="18" charset="0"/>
              </a:rPr>
              <a:t>отдельными, </a:t>
            </a:r>
            <a:r>
              <a:rPr lang="ru-RU" sz="9000" dirty="0">
                <a:latin typeface="Century Schoolbook" panose="02040604050505020304" pitchFamily="18" charset="0"/>
              </a:rPr>
              <a:t>но </a:t>
            </a:r>
            <a:r>
              <a:rPr lang="ru-RU" sz="9000" dirty="0" smtClean="0">
                <a:latin typeface="Century Schoolbook" panose="02040604050505020304" pitchFamily="18" charset="0"/>
              </a:rPr>
              <a:t>дополняющими стратегиями </a:t>
            </a:r>
            <a:r>
              <a:rPr lang="ru-RU" sz="9000" dirty="0">
                <a:latin typeface="Century Schoolbook" panose="02040604050505020304" pitchFamily="18" charset="0"/>
              </a:rPr>
              <a:t>на их конкретные </a:t>
            </a:r>
            <a:r>
              <a:rPr lang="ru-RU" sz="9000" dirty="0" smtClean="0">
                <a:latin typeface="Century Schoolbook" panose="02040604050505020304" pitchFamily="18" charset="0"/>
              </a:rPr>
              <a:t>потребности (Стратегия сексуальной ориентации и гендерной идентичности -</a:t>
            </a:r>
            <a:r>
              <a:rPr lang="ru-RU" sz="9000" dirty="0">
                <a:latin typeface="Century Schoolbook" panose="02040604050505020304" pitchFamily="18" charset="0"/>
              </a:rPr>
              <a:t> </a:t>
            </a:r>
            <a:r>
              <a:rPr lang="ru-RU" sz="9000" dirty="0" smtClean="0">
                <a:latin typeface="Century Schoolbook" panose="02040604050505020304" pitchFamily="18" charset="0"/>
              </a:rPr>
              <a:t>СОГИ).</a:t>
            </a:r>
            <a:endParaRPr lang="ru-RU" sz="9000" dirty="0">
              <a:latin typeface="Century Schoolbook" panose="020406040505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1796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43051"/>
          </a:xfrm>
        </p:spPr>
        <p:txBody>
          <a:bodyPr>
            <a:normAutofit/>
          </a:bodyPr>
          <a:lstStyle/>
          <a:p>
            <a:pPr algn="ctr"/>
            <a:r>
              <a:rPr lang="ru-RU" sz="3200" b="1" i="1" dirty="0">
                <a:latin typeface="Century Schoolbook" panose="02040604050505020304" pitchFamily="18" charset="0"/>
              </a:rPr>
              <a:t>Стратегия достижения гендерного равенства Глобального фонда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33856" y="1536192"/>
            <a:ext cx="10219944" cy="4640771"/>
          </a:xfrm>
        </p:spPr>
        <p:txBody>
          <a:bodyPr>
            <a:normAutofit/>
          </a:bodyPr>
          <a:lstStyle/>
          <a:p>
            <a:pPr marL="0" indent="457200" algn="just">
              <a:buNone/>
            </a:pPr>
            <a:r>
              <a:rPr lang="ru-RU" sz="2300" dirty="0">
                <a:latin typeface="Century Schoolbook" panose="02040604050505020304" pitchFamily="18" charset="0"/>
              </a:rPr>
              <a:t>Гендерное равенство играет важную роль - роль в развитии пандемии ВИЧ / СПИД, туберкулез и малярия. Глобальный фонд обязался Сам к решению этой проблемы в программах, которые он поддерживает, поскольку он стремится расширить свои инвестиции в программы, ориентированные на женщин и девочек, и </a:t>
            </a:r>
            <a:r>
              <a:rPr lang="ru-RU" sz="2300" dirty="0" smtClean="0">
                <a:latin typeface="Century Schoolbook" panose="02040604050505020304" pitchFamily="18" charset="0"/>
              </a:rPr>
              <a:t>тех, кто </a:t>
            </a:r>
            <a:r>
              <a:rPr lang="ru-RU" sz="2300" dirty="0">
                <a:latin typeface="Century Schoolbook" panose="02040604050505020304" pitchFamily="18" charset="0"/>
              </a:rPr>
              <a:t>наиболее подвержены риску трех заболеваний. </a:t>
            </a:r>
          </a:p>
          <a:p>
            <a:pPr marL="0" indent="457200" algn="just">
              <a:buNone/>
            </a:pPr>
            <a:r>
              <a:rPr lang="ru-RU" sz="2300" dirty="0">
                <a:latin typeface="Century Schoolbook" panose="02040604050505020304" pitchFamily="18" charset="0"/>
              </a:rPr>
              <a:t>Глобальный фонд </a:t>
            </a:r>
            <a:r>
              <a:rPr lang="ru-RU" sz="2300" dirty="0" smtClean="0">
                <a:latin typeface="Century Schoolbook" panose="02040604050505020304" pitchFamily="18" charset="0"/>
              </a:rPr>
              <a:t>защищает </a:t>
            </a:r>
            <a:r>
              <a:rPr lang="ru-RU" sz="2300" dirty="0">
                <a:latin typeface="Century Schoolbook" panose="02040604050505020304" pitchFamily="18" charset="0"/>
              </a:rPr>
              <a:t>и </a:t>
            </a:r>
            <a:r>
              <a:rPr lang="ru-RU" sz="2300" dirty="0" smtClean="0">
                <a:latin typeface="Century Schoolbook" panose="02040604050505020304" pitchFamily="18" charset="0"/>
              </a:rPr>
              <a:t>финансирует предложения, </a:t>
            </a:r>
            <a:r>
              <a:rPr lang="ru-RU" sz="2300" dirty="0">
                <a:latin typeface="Century Schoolbook" panose="02040604050505020304" pitchFamily="18" charset="0"/>
              </a:rPr>
              <a:t>направленные </a:t>
            </a:r>
            <a:r>
              <a:rPr lang="ru-RU" sz="2300" dirty="0" smtClean="0">
                <a:latin typeface="Century Schoolbook" panose="02040604050505020304" pitchFamily="18" charset="0"/>
              </a:rPr>
              <a:t>на расширение </a:t>
            </a:r>
            <a:r>
              <a:rPr lang="ru-RU" sz="2300" dirty="0">
                <a:latin typeface="Century Schoolbook" panose="02040604050505020304" pitchFamily="18" charset="0"/>
              </a:rPr>
              <a:t>услуг и вмешательств, которые : </a:t>
            </a:r>
            <a:endParaRPr lang="ru-RU" sz="2300" dirty="0" smtClean="0">
              <a:latin typeface="Century Schoolbook" panose="020406040505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2300" dirty="0" smtClean="0">
                <a:latin typeface="Century Schoolbook" panose="02040604050505020304" pitchFamily="18" charset="0"/>
              </a:rPr>
              <a:t>Уменьшают </a:t>
            </a:r>
            <a:r>
              <a:rPr lang="ru-RU" sz="2300" dirty="0">
                <a:latin typeface="Century Schoolbook" panose="02040604050505020304" pitchFamily="18" charset="0"/>
              </a:rPr>
              <a:t>гендерные риски и уязвимость к инфекции; </a:t>
            </a:r>
            <a:endParaRPr lang="ru-RU" sz="2300" dirty="0" smtClean="0">
              <a:latin typeface="Century Schoolbook" panose="020406040505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2300" dirty="0">
                <a:latin typeface="Century Schoolbook" panose="02040604050505020304" pitchFamily="18" charset="0"/>
              </a:rPr>
              <a:t>Уменьшают бремя болезней для тех, кто наиболее подвержен риску;   </a:t>
            </a:r>
            <a:endParaRPr lang="ru-RU" sz="2300" dirty="0" smtClean="0">
              <a:latin typeface="Century Schoolbook" panose="020406040505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2300" dirty="0" smtClean="0">
                <a:latin typeface="Century Schoolbook" panose="02040604050505020304" pitchFamily="18" charset="0"/>
              </a:rPr>
              <a:t>Смягчают </a:t>
            </a:r>
            <a:r>
              <a:rPr lang="ru-RU" sz="2300" dirty="0">
                <a:latin typeface="Century Schoolbook" panose="02040604050505020304" pitchFamily="18" charset="0"/>
              </a:rPr>
              <a:t>воздействие трех болезней </a:t>
            </a:r>
            <a:endParaRPr lang="ru-RU" sz="2300" dirty="0" smtClean="0">
              <a:latin typeface="Century Schoolbook" panose="020406040505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2300" dirty="0" smtClean="0">
                <a:latin typeface="Century Schoolbook" panose="02040604050505020304" pitchFamily="18" charset="0"/>
              </a:rPr>
              <a:t> Устраняют </a:t>
            </a:r>
            <a:r>
              <a:rPr lang="ru-RU" sz="2300" dirty="0">
                <a:latin typeface="Century Schoolbook" panose="02040604050505020304" pitchFamily="18" charset="0"/>
              </a:rPr>
              <a:t>структурное неравенство и дискриминацию. </a:t>
            </a:r>
          </a:p>
        </p:txBody>
      </p:sp>
    </p:spTree>
    <p:extLst>
      <p:ext uri="{BB962C8B-B14F-4D97-AF65-F5344CB8AC3E}">
        <p14:creationId xmlns:p14="http://schemas.microsoft.com/office/powerpoint/2010/main" val="3778717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64593"/>
            <a:ext cx="10515600" cy="804672"/>
          </a:xfrm>
        </p:spPr>
        <p:txBody>
          <a:bodyPr>
            <a:normAutofit/>
          </a:bodyPr>
          <a:lstStyle/>
          <a:p>
            <a:pPr algn="ctr"/>
            <a:r>
              <a:rPr lang="ru-RU" sz="3200" b="1" i="1" dirty="0">
                <a:latin typeface="Century Schoolbook" panose="02040604050505020304" pitchFamily="18" charset="0"/>
              </a:rPr>
              <a:t>Для чего необходима рабочая группа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69265"/>
            <a:ext cx="10515600" cy="5303519"/>
          </a:xfrm>
        </p:spPr>
        <p:txBody>
          <a:bodyPr>
            <a:noAutofit/>
          </a:bodyPr>
          <a:lstStyle/>
          <a:p>
            <a:pPr marL="0" lvl="0" indent="457200" algn="just">
              <a:buNone/>
            </a:pPr>
            <a:r>
              <a:rPr lang="ru-RU" sz="2350" dirty="0">
                <a:latin typeface="Century Schoolbook" panose="02040604050505020304" pitchFamily="18" charset="0"/>
              </a:rPr>
              <a:t>Факторы, связанные с полом, влияют на риск заразиться ВИЧ, туберкулезом и малярией. Однако именно в этой связи гендерно-ориентированный подход и представляет особый интерес для программ, имеющих отношение к Глобальному фонду: «различия в ролях, ресурсах и статусе женщин по сравнению с мужчинами взаимодействуют с биологией и повышают либо снижают эту уязвимость». </a:t>
            </a:r>
            <a:endParaRPr lang="ru-RU" sz="2350" dirty="0" smtClean="0">
              <a:latin typeface="Century Schoolbook" panose="02040604050505020304" pitchFamily="18" charset="0"/>
            </a:endParaRPr>
          </a:p>
          <a:p>
            <a:pPr marL="0" lvl="0" indent="457200" algn="just">
              <a:buNone/>
            </a:pPr>
            <a:r>
              <a:rPr lang="ru-RU" sz="2350" dirty="0" smtClean="0">
                <a:latin typeface="Century Schoolbook" panose="02040604050505020304" pitchFamily="18" charset="0"/>
              </a:rPr>
              <a:t>Различия </a:t>
            </a:r>
            <a:r>
              <a:rPr lang="ru-RU" sz="2350" dirty="0">
                <a:latin typeface="Century Schoolbook" panose="02040604050505020304" pitchFamily="18" charset="0"/>
              </a:rPr>
              <a:t>в степени уязвимости к заболеваниям, в доступности качественных профилактических и терапевтических услуг, а также в воздействиях </a:t>
            </a:r>
            <a:r>
              <a:rPr lang="ru-RU" sz="2350" dirty="0" smtClean="0">
                <a:latin typeface="Century Schoolbook" panose="02040604050505020304" pitchFamily="18" charset="0"/>
              </a:rPr>
              <a:t>недомоганий </a:t>
            </a:r>
            <a:r>
              <a:rPr lang="ru-RU" sz="2350" dirty="0">
                <a:latin typeface="Century Schoolbook" panose="02040604050505020304" pitchFamily="18" charset="0"/>
              </a:rPr>
              <a:t>тесно связаны с тем, в какой мере человек способен охранять свое здоровье, насколько доступны и подконтрольны ему ресурсы, и как он ощущает собственные потребности, связанные со здоровьем. Эта уязвимость также имеет последствия в отношении того, как воздействуют ВИЧ, туберкулез и малярия на женщин, мужчин и представителей сексуальных меньшинств. </a:t>
            </a:r>
            <a:endParaRPr lang="ru-RU" sz="2350" dirty="0"/>
          </a:p>
        </p:txBody>
      </p:sp>
    </p:spTree>
    <p:extLst>
      <p:ext uri="{BB962C8B-B14F-4D97-AF65-F5344CB8AC3E}">
        <p14:creationId xmlns:p14="http://schemas.microsoft.com/office/powerpoint/2010/main" val="1287375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4776" y="256033"/>
            <a:ext cx="10515600" cy="640079"/>
          </a:xfrm>
        </p:spPr>
        <p:txBody>
          <a:bodyPr>
            <a:normAutofit/>
          </a:bodyPr>
          <a:lstStyle/>
          <a:p>
            <a:pPr algn="ctr"/>
            <a:r>
              <a:rPr lang="ru-RU" sz="3200" b="1" i="1" dirty="0">
                <a:latin typeface="Century Schoolbook" panose="02040604050505020304" pitchFamily="18" charset="0"/>
              </a:rPr>
              <a:t>Для чего необходима рабочая группа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7032" y="896112"/>
            <a:ext cx="10515600" cy="5468112"/>
          </a:xfrm>
        </p:spPr>
        <p:txBody>
          <a:bodyPr>
            <a:noAutofit/>
          </a:bodyPr>
          <a:lstStyle/>
          <a:p>
            <a:pPr marL="0" indent="457200" algn="just">
              <a:buNone/>
            </a:pPr>
            <a:r>
              <a:rPr lang="ru-RU" sz="2300" dirty="0">
                <a:latin typeface="Century Schoolbook" panose="02040604050505020304" pitchFamily="18" charset="0"/>
              </a:rPr>
              <a:t>Гендерное неравенство ведет к соответствующему неравенству результатов, в плане состояния здоровья в отношении трех целевых инфекционных заболеваний Глобального фонда. </a:t>
            </a:r>
          </a:p>
          <a:p>
            <a:pPr marL="0" lvl="0" indent="457200" algn="just">
              <a:buNone/>
            </a:pPr>
            <a:r>
              <a:rPr lang="ru-RU" sz="2300" b="1" i="1" dirty="0">
                <a:latin typeface="Century Schoolbook" panose="02040604050505020304" pitchFamily="18" charset="0"/>
              </a:rPr>
              <a:t>Рабочая группа необходима </a:t>
            </a:r>
            <a:r>
              <a:rPr lang="ru-RU" sz="2300" b="1" i="1" dirty="0" smtClean="0">
                <a:latin typeface="Century Schoolbook" panose="02040604050505020304" pitchFamily="18" charset="0"/>
              </a:rPr>
              <a:t>чтобы</a:t>
            </a:r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ru-RU" sz="2300" dirty="0" smtClean="0">
                <a:latin typeface="Century Schoolbook" panose="02040604050505020304" pitchFamily="18" charset="0"/>
              </a:rPr>
              <a:t>Сенсибилизировать </a:t>
            </a:r>
            <a:r>
              <a:rPr lang="ru-RU" sz="2300" dirty="0">
                <a:latin typeface="Century Schoolbook" panose="02040604050505020304" pitchFamily="18" charset="0"/>
              </a:rPr>
              <a:t>действующих субъектов в сфере здравоохранения, с тем чтобы они могли идентифицировать гендерные измерения ВИЧ, туберкулеза и малярии и, в результате, интегрировать гендерно-ориентированный подход в свои программы. </a:t>
            </a:r>
            <a:endParaRPr lang="ru-RU" sz="2300" dirty="0" smtClean="0">
              <a:latin typeface="Century Schoolbook" panose="02040604050505020304" pitchFamily="18" charset="0"/>
            </a:endParaRPr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ru-RU" sz="2300" dirty="0" smtClean="0">
                <a:latin typeface="Century Schoolbook" panose="02040604050505020304" pitchFamily="18" charset="0"/>
              </a:rPr>
              <a:t>Разработать </a:t>
            </a:r>
            <a:r>
              <a:rPr lang="ru-RU" sz="2300" dirty="0">
                <a:latin typeface="Century Schoolbook" panose="02040604050505020304" pitchFamily="18" charset="0"/>
              </a:rPr>
              <a:t>и вынести на голосование членами СКК перечень рекомендаций по решению актуальных проблем целевых групп и включению вопросов </a:t>
            </a:r>
            <a:r>
              <a:rPr lang="ru-RU" sz="2300" dirty="0" err="1">
                <a:latin typeface="Century Schoolbook" panose="02040604050505020304" pitchFamily="18" charset="0"/>
              </a:rPr>
              <a:t>гендера</a:t>
            </a:r>
            <a:r>
              <a:rPr lang="ru-RU" sz="2300" dirty="0">
                <a:latin typeface="Century Schoolbook" panose="02040604050505020304" pitchFamily="18" charset="0"/>
              </a:rPr>
              <a:t> в  Концептуальную  заявку по компоненту ВИЧ на </a:t>
            </a:r>
            <a:r>
              <a:rPr lang="ru-RU" sz="2300" dirty="0" smtClean="0">
                <a:latin typeface="Century Schoolbook" panose="02040604050505020304" pitchFamily="18" charset="0"/>
              </a:rPr>
              <a:t>2020-2021 </a:t>
            </a:r>
            <a:r>
              <a:rPr lang="ru-RU" sz="2300" dirty="0">
                <a:latin typeface="Century Schoolbook" panose="02040604050505020304" pitchFamily="18" charset="0"/>
              </a:rPr>
              <a:t>годы для получения финансирования Глобального фонда для борьбы со СПИДом, туберкулезом и малярией;</a:t>
            </a:r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ru-RU" sz="2300" dirty="0" smtClean="0">
                <a:latin typeface="Century Schoolbook" panose="02040604050505020304" pitchFamily="18" charset="0"/>
              </a:rPr>
              <a:t>Разработать </a:t>
            </a:r>
            <a:r>
              <a:rPr lang="ru-RU" sz="2300" dirty="0">
                <a:latin typeface="Century Schoolbook" panose="02040604050505020304" pitchFamily="18" charset="0"/>
              </a:rPr>
              <a:t>план внедрения данных рекомендаций на законодательном уровне. </a:t>
            </a:r>
          </a:p>
        </p:txBody>
      </p:sp>
    </p:spTree>
    <p:extLst>
      <p:ext uri="{BB962C8B-B14F-4D97-AF65-F5344CB8AC3E}">
        <p14:creationId xmlns:p14="http://schemas.microsoft.com/office/powerpoint/2010/main" val="2105068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46837"/>
            <a:ext cx="10515600" cy="732155"/>
          </a:xfrm>
        </p:spPr>
        <p:txBody>
          <a:bodyPr>
            <a:normAutofit/>
          </a:bodyPr>
          <a:lstStyle/>
          <a:p>
            <a:pPr algn="ctr"/>
            <a:r>
              <a:rPr lang="ru-RU" sz="3200" b="1" i="1" dirty="0">
                <a:latin typeface="Century Schoolbook" panose="02040604050505020304" pitchFamily="18" charset="0"/>
              </a:rPr>
              <a:t>Цели рабочей группы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25296"/>
            <a:ext cx="10811256" cy="5029200"/>
          </a:xfrm>
        </p:spPr>
        <p:txBody>
          <a:bodyPr>
            <a:noAutofit/>
          </a:bodyPr>
          <a:lstStyle/>
          <a:p>
            <a:pPr marL="571500" indent="-342900" algn="just">
              <a:lnSpc>
                <a:spcPts val="2640"/>
              </a:lnSpc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Century Schoolbook" panose="02040604050505020304" pitchFamily="18" charset="0"/>
              </a:rPr>
              <a:t>Обеспечение </a:t>
            </a:r>
            <a:r>
              <a:rPr lang="ru-RU" sz="2400" dirty="0">
                <a:latin typeface="Century Schoolbook" panose="02040604050505020304" pitchFamily="18" charset="0"/>
              </a:rPr>
              <a:t>реализации гендерных интересов (женщин, мужчин и транс*гендерных людей) и предоставление членам СКК актуальной информации о проблемах и специфических гендерных потребностях целевых групп (ЛЖВ, </a:t>
            </a:r>
            <a:r>
              <a:rPr lang="ru-RU" sz="2400" dirty="0" smtClean="0">
                <a:latin typeface="Century Schoolbook" panose="02040604050505020304" pitchFamily="18" charset="0"/>
              </a:rPr>
              <a:t>ЛУИН</a:t>
            </a:r>
            <a:r>
              <a:rPr lang="ru-RU" sz="2400" dirty="0">
                <a:latin typeface="Century Schoolbook" panose="02040604050505020304" pitchFamily="18" charset="0"/>
              </a:rPr>
              <a:t>, МСМ/ТГЛ, РС</a:t>
            </a:r>
            <a:r>
              <a:rPr lang="ru-RU" sz="2400" dirty="0" smtClean="0">
                <a:latin typeface="Century Schoolbook" panose="02040604050505020304" pitchFamily="18" charset="0"/>
              </a:rPr>
              <a:t>);</a:t>
            </a:r>
          </a:p>
          <a:p>
            <a:pPr marL="571500" indent="-342900" algn="just">
              <a:lnSpc>
                <a:spcPts val="2640"/>
              </a:lnSpc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Century Schoolbook" panose="02040604050505020304" pitchFamily="18" charset="0"/>
              </a:rPr>
              <a:t>Разработка </a:t>
            </a:r>
            <a:r>
              <a:rPr lang="ru-RU" sz="2400" dirty="0">
                <a:latin typeface="Century Schoolbook" panose="02040604050505020304" pitchFamily="18" charset="0"/>
              </a:rPr>
              <a:t>рекомендаций и предложений по достижению гендерного равенства путём полной интеграции гендерно-ориентированного бюджетирования в системы планирования и бюджетирования на местном и национальном уровнях; </a:t>
            </a:r>
          </a:p>
          <a:p>
            <a:pPr marL="571500" indent="-342900" algn="just">
              <a:lnSpc>
                <a:spcPts val="2640"/>
              </a:lnSpc>
              <a:buFont typeface="Wingdings" panose="05000000000000000000" pitchFamily="2" charset="2"/>
              <a:buChar char="ü"/>
            </a:pPr>
            <a:r>
              <a:rPr lang="ru-RU" sz="2400" dirty="0">
                <a:latin typeface="Century Schoolbook" panose="02040604050505020304" pitchFamily="18" charset="0"/>
              </a:rPr>
              <a:t>Вовлечении сообщества (ЛЖВ, </a:t>
            </a:r>
            <a:r>
              <a:rPr lang="ru-RU" sz="2400" dirty="0" smtClean="0">
                <a:latin typeface="Century Schoolbook" panose="02040604050505020304" pitchFamily="18" charset="0"/>
              </a:rPr>
              <a:t>ЛУИН</a:t>
            </a:r>
            <a:r>
              <a:rPr lang="ru-RU" sz="2400" dirty="0">
                <a:latin typeface="Century Schoolbook" panose="02040604050505020304" pitchFamily="18" charset="0"/>
              </a:rPr>
              <a:t>, МСМ/ТГЛ, РС), в процесс разработки рекомендаций для СКК и содействие во внедрении на местном и национальном уровнях гендерно-чувствительных и гендерно-трансформированных услуг. </a:t>
            </a:r>
          </a:p>
          <a:p>
            <a:pPr marL="0" indent="457200" algn="just">
              <a:lnSpc>
                <a:spcPct val="110000"/>
              </a:lnSpc>
              <a:buNone/>
            </a:pPr>
            <a:endParaRPr lang="ru-RU" sz="2350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6381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46837"/>
            <a:ext cx="10515600" cy="713867"/>
          </a:xfrm>
        </p:spPr>
        <p:txBody>
          <a:bodyPr>
            <a:normAutofit/>
          </a:bodyPr>
          <a:lstStyle/>
          <a:p>
            <a:pPr algn="ctr"/>
            <a:r>
              <a:rPr lang="ru-RU" sz="3200" b="1" i="1" dirty="0" smtClean="0">
                <a:latin typeface="Century Schoolbook" panose="02040604050505020304" pitchFamily="18" charset="0"/>
              </a:rPr>
              <a:t>Функции рабочей группы</a:t>
            </a:r>
            <a:endParaRPr lang="ru-RU" sz="3200" b="1" i="1" dirty="0">
              <a:latin typeface="Century Schoolbook" panose="020406040505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7032" y="1060704"/>
            <a:ext cx="10515600" cy="4860227"/>
          </a:xfrm>
        </p:spPr>
        <p:txBody>
          <a:bodyPr>
            <a:normAutofit fontScale="25000" lnSpcReduction="20000"/>
          </a:bodyPr>
          <a:lstStyle/>
          <a:p>
            <a:pPr marL="571500" lvl="0" indent="-342900" algn="just">
              <a:lnSpc>
                <a:spcPts val="2640"/>
              </a:lnSpc>
              <a:buFont typeface="Wingdings" panose="05000000000000000000" pitchFamily="2" charset="2"/>
              <a:buChar char="ü"/>
            </a:pPr>
            <a:r>
              <a:rPr lang="ru-RU" sz="9600" dirty="0" smtClean="0">
                <a:latin typeface="Century Schoolbook" panose="02040604050505020304" pitchFamily="18" charset="0"/>
              </a:rPr>
              <a:t>Разработка </a:t>
            </a:r>
            <a:r>
              <a:rPr lang="ru-RU" sz="9600" dirty="0">
                <a:latin typeface="Century Schoolbook" panose="02040604050505020304" pitchFamily="18" charset="0"/>
              </a:rPr>
              <a:t>гендерно-чувствительных индикаторов и механизма оценки индикаторов для целевых групп; </a:t>
            </a:r>
            <a:endParaRPr lang="ru-RU" sz="9600" dirty="0" smtClean="0">
              <a:latin typeface="Century Schoolbook" panose="02040604050505020304" pitchFamily="18" charset="0"/>
            </a:endParaRPr>
          </a:p>
          <a:p>
            <a:pPr lvl="0" indent="0" algn="just">
              <a:lnSpc>
                <a:spcPts val="2640"/>
              </a:lnSpc>
              <a:buNone/>
            </a:pPr>
            <a:endParaRPr lang="ru-RU" sz="9600" dirty="0">
              <a:latin typeface="Century Schoolbook" panose="02040604050505020304" pitchFamily="18" charset="0"/>
            </a:endParaRPr>
          </a:p>
          <a:p>
            <a:pPr marL="571500" lvl="0" indent="-342900" algn="just">
              <a:lnSpc>
                <a:spcPts val="2640"/>
              </a:lnSpc>
              <a:buFont typeface="Wingdings" panose="05000000000000000000" pitchFamily="2" charset="2"/>
              <a:buChar char="ü"/>
            </a:pPr>
            <a:r>
              <a:rPr lang="ru-RU" sz="9600" dirty="0">
                <a:latin typeface="Century Schoolbook" panose="02040604050505020304" pitchFamily="18" charset="0"/>
              </a:rPr>
              <a:t>Периодический мониторинг ситуации по доступу к гендерно – ориентированным услугам и обеспечения гендерного равенства на местном уровне (осуществляется по средствам связи с представителями сообщества на местах</a:t>
            </a:r>
            <a:r>
              <a:rPr lang="ru-RU" sz="9600" dirty="0" smtClean="0">
                <a:latin typeface="Century Schoolbook" panose="02040604050505020304" pitchFamily="18" charset="0"/>
              </a:rPr>
              <a:t>);</a:t>
            </a:r>
          </a:p>
          <a:p>
            <a:pPr lvl="0" indent="0" algn="just">
              <a:lnSpc>
                <a:spcPts val="2640"/>
              </a:lnSpc>
              <a:buNone/>
            </a:pPr>
            <a:endParaRPr lang="ru-RU" sz="9600" dirty="0">
              <a:latin typeface="Century Schoolbook" panose="02040604050505020304" pitchFamily="18" charset="0"/>
            </a:endParaRPr>
          </a:p>
          <a:p>
            <a:pPr marL="571500" lvl="0" indent="-342900" algn="just">
              <a:lnSpc>
                <a:spcPts val="2640"/>
              </a:lnSpc>
              <a:buFont typeface="Wingdings" panose="05000000000000000000" pitchFamily="2" charset="2"/>
              <a:buChar char="ü"/>
            </a:pPr>
            <a:r>
              <a:rPr lang="ru-RU" sz="9600" dirty="0">
                <a:latin typeface="Century Schoolbook" panose="02040604050505020304" pitchFamily="18" charset="0"/>
              </a:rPr>
              <a:t>Разработка рекомендаций и предложений по достижению гендерного равенства путём полной интеграции гендерно-ориентированного бюджетирования в системы планирования и бюджетирования на местном и национальном уровнях;</a:t>
            </a:r>
          </a:p>
          <a:p>
            <a:pPr marL="571500" indent="-342900" algn="just">
              <a:lnSpc>
                <a:spcPts val="2640"/>
              </a:lnSpc>
              <a:buFont typeface="Wingdings" panose="05000000000000000000" pitchFamily="2" charset="2"/>
              <a:buChar char="ü"/>
            </a:pPr>
            <a:endParaRPr lang="ru-RU" sz="9600" dirty="0">
              <a:latin typeface="Century Schoolbook" panose="020406040505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0573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1883"/>
          </a:xfrm>
        </p:spPr>
        <p:txBody>
          <a:bodyPr>
            <a:normAutofit/>
          </a:bodyPr>
          <a:lstStyle/>
          <a:p>
            <a:pPr algn="ctr"/>
            <a:r>
              <a:rPr lang="ru-RU" sz="3200" b="1" i="1" dirty="0">
                <a:latin typeface="Century Schoolbook" panose="02040604050505020304" pitchFamily="18" charset="0"/>
              </a:rPr>
              <a:t>Функции рабочей группы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35025"/>
            <a:ext cx="10515600" cy="4206240"/>
          </a:xfrm>
        </p:spPr>
        <p:txBody>
          <a:bodyPr>
            <a:normAutofit/>
          </a:bodyPr>
          <a:lstStyle/>
          <a:p>
            <a:pPr marL="571500" lvl="0" indent="-342900" algn="just">
              <a:lnSpc>
                <a:spcPts val="2640"/>
              </a:lnSpc>
              <a:buFont typeface="Wingdings" panose="05000000000000000000" pitchFamily="2" charset="2"/>
              <a:buChar char="ü"/>
            </a:pPr>
            <a:r>
              <a:rPr lang="ru-RU" sz="2400" dirty="0">
                <a:latin typeface="Century Schoolbook" panose="02040604050505020304" pitchFamily="18" charset="0"/>
              </a:rPr>
              <a:t>Внесение рекомендаций по улучшению доступа к </a:t>
            </a:r>
            <a:r>
              <a:rPr lang="ru-RU" sz="2400" dirty="0" err="1">
                <a:latin typeface="Century Schoolbook" panose="02040604050505020304" pitchFamily="18" charset="0"/>
              </a:rPr>
              <a:t>медико</a:t>
            </a:r>
            <a:r>
              <a:rPr lang="ru-RU" sz="2400" dirty="0">
                <a:latin typeface="Century Schoolbook" panose="02040604050505020304" pitchFamily="18" charset="0"/>
              </a:rPr>
              <a:t> – социальным услугам, обеспечению гендерных прав и интересов для целевых групп, в рамках работы СКК</a:t>
            </a:r>
            <a:r>
              <a:rPr lang="ru-RU" sz="2400" dirty="0" smtClean="0">
                <a:latin typeface="Century Schoolbook" panose="02040604050505020304" pitchFamily="18" charset="0"/>
              </a:rPr>
              <a:t>;</a:t>
            </a:r>
          </a:p>
          <a:p>
            <a:pPr lvl="0" indent="0" algn="just">
              <a:lnSpc>
                <a:spcPts val="2640"/>
              </a:lnSpc>
              <a:buNone/>
            </a:pPr>
            <a:endParaRPr lang="ru-RU" sz="2400" dirty="0">
              <a:latin typeface="Century Schoolbook" panose="02040604050505020304" pitchFamily="18" charset="0"/>
            </a:endParaRPr>
          </a:p>
          <a:p>
            <a:pPr marL="571500" lvl="0" indent="-342900" algn="just">
              <a:lnSpc>
                <a:spcPts val="2640"/>
              </a:lnSpc>
              <a:buFont typeface="Wingdings" panose="05000000000000000000" pitchFamily="2" charset="2"/>
              <a:buChar char="ü"/>
            </a:pPr>
            <a:r>
              <a:rPr lang="ru-RU" sz="2400" dirty="0">
                <a:latin typeface="Century Schoolbook" panose="02040604050505020304" pitchFamily="18" charset="0"/>
              </a:rPr>
              <a:t>Содействие в осуществлении информационно-аналитической и консультативной деятельности в вопросах </a:t>
            </a:r>
            <a:r>
              <a:rPr lang="ru-RU" sz="2400" dirty="0" err="1">
                <a:latin typeface="Century Schoolbook" panose="02040604050505020304" pitchFamily="18" charset="0"/>
              </a:rPr>
              <a:t>гендера</a:t>
            </a:r>
            <a:r>
              <a:rPr lang="ru-RU" sz="2400" dirty="0">
                <a:latin typeface="Century Schoolbook" panose="02040604050505020304" pitchFamily="18" charset="0"/>
              </a:rPr>
              <a:t> и ВИЧ/ТБ в рамках работы СКК</a:t>
            </a:r>
            <a:r>
              <a:rPr lang="ru-RU" sz="2400" dirty="0" smtClean="0">
                <a:latin typeface="Century Schoolbook" panose="02040604050505020304" pitchFamily="18" charset="0"/>
              </a:rPr>
              <a:t>;</a:t>
            </a:r>
          </a:p>
          <a:p>
            <a:pPr lvl="0" indent="0" algn="just">
              <a:lnSpc>
                <a:spcPts val="2640"/>
              </a:lnSpc>
              <a:buNone/>
            </a:pPr>
            <a:endParaRPr lang="ru-RU" sz="2400" dirty="0">
              <a:latin typeface="Century Schoolbook" panose="02040604050505020304" pitchFamily="18" charset="0"/>
            </a:endParaRPr>
          </a:p>
          <a:p>
            <a:pPr marL="571500" lvl="0" indent="-342900" algn="just">
              <a:lnSpc>
                <a:spcPts val="2640"/>
              </a:lnSpc>
              <a:buFont typeface="Wingdings" panose="05000000000000000000" pitchFamily="2" charset="2"/>
              <a:buChar char="ü"/>
            </a:pPr>
            <a:r>
              <a:rPr lang="ru-RU" sz="2400" dirty="0">
                <a:latin typeface="Century Schoolbook" panose="02040604050505020304" pitchFamily="18" charset="0"/>
              </a:rPr>
              <a:t>По необходимости организация рабочих встреч, для решения текущих вопросов;</a:t>
            </a:r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80146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46305"/>
            <a:ext cx="10515600" cy="1042415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latin typeface="Century Schoolbook" panose="02040604050505020304" pitchFamily="18" charset="0"/>
              </a:rPr>
              <a:t>ТЕХНИЧЕСКОЕ ЗАДАНИЕ </a:t>
            </a:r>
            <a:r>
              <a:rPr lang="ru-RU" sz="2000" b="1" dirty="0" smtClean="0">
                <a:latin typeface="Century Schoolbook" panose="02040604050505020304" pitchFamily="18" charset="0"/>
              </a:rPr>
              <a:t/>
            </a:r>
            <a:br>
              <a:rPr lang="ru-RU" sz="2000" b="1" dirty="0" smtClean="0">
                <a:latin typeface="Century Schoolbook" panose="02040604050505020304" pitchFamily="18" charset="0"/>
              </a:rPr>
            </a:br>
            <a:r>
              <a:rPr lang="ru-RU" sz="2000" b="1" dirty="0" smtClean="0">
                <a:latin typeface="Century Schoolbook" panose="02040604050505020304" pitchFamily="18" charset="0"/>
              </a:rPr>
              <a:t>ДЛЯ </a:t>
            </a:r>
            <a:r>
              <a:rPr lang="ru-RU" sz="2000" b="1" dirty="0">
                <a:latin typeface="Century Schoolbook" panose="02040604050505020304" pitchFamily="18" charset="0"/>
              </a:rPr>
              <a:t>РАБОЧЕЙ ГРУППЫ ПО ГЕНДЕРНЫМ ВОПРОСАМ </a:t>
            </a:r>
            <a:r>
              <a:rPr lang="ru-RU" sz="2000" b="1" dirty="0" smtClean="0">
                <a:latin typeface="Century Schoolbook" panose="02040604050505020304" pitchFamily="18" charset="0"/>
              </a:rPr>
              <a:t> ПРИ </a:t>
            </a:r>
            <a:r>
              <a:rPr lang="ru-RU" sz="2000" b="1" dirty="0">
                <a:latin typeface="Century Schoolbook" panose="02040604050505020304" pitchFamily="18" charset="0"/>
              </a:rPr>
              <a:t>СКК</a:t>
            </a:r>
            <a:r>
              <a:rPr lang="ru-RU" sz="2000" b="1" dirty="0"/>
              <a:t>.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042416"/>
            <a:ext cx="10774680" cy="537667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200" b="1" dirty="0" smtClean="0">
                <a:latin typeface="Century Schoolbook" panose="02040604050505020304" pitchFamily="18" charset="0"/>
              </a:rPr>
              <a:t>Цели </a:t>
            </a:r>
            <a:r>
              <a:rPr lang="ru-RU" sz="2200" b="1" dirty="0">
                <a:latin typeface="Century Schoolbook" panose="02040604050505020304" pitchFamily="18" charset="0"/>
              </a:rPr>
              <a:t>создания рабочей </a:t>
            </a:r>
            <a:r>
              <a:rPr lang="ru-RU" sz="2200" b="1" dirty="0" smtClean="0">
                <a:latin typeface="Century Schoolbook" panose="02040604050505020304" pitchFamily="18" charset="0"/>
              </a:rPr>
              <a:t>группы и функции РГ были представлены выше.</a:t>
            </a:r>
            <a:r>
              <a:rPr lang="ru-RU" sz="2200" dirty="0" smtClean="0">
                <a:latin typeface="Century Schoolbook" panose="02040604050505020304" pitchFamily="18" charset="0"/>
              </a:rPr>
              <a:t> </a:t>
            </a:r>
            <a:endParaRPr lang="ru-RU" sz="2200" dirty="0">
              <a:latin typeface="Century Schoolbook" panose="02040604050505020304" pitchFamily="18" charset="0"/>
            </a:endParaRPr>
          </a:p>
          <a:p>
            <a:pPr algn="just"/>
            <a:r>
              <a:rPr lang="ru-RU" sz="2200" b="1" dirty="0">
                <a:latin typeface="Century Schoolbook" panose="02040604050505020304" pitchFamily="18" charset="0"/>
              </a:rPr>
              <a:t>Состав группы</a:t>
            </a:r>
            <a:r>
              <a:rPr lang="ru-RU" sz="2200" dirty="0">
                <a:latin typeface="Century Schoolbook" panose="02040604050505020304" pitchFamily="18" charset="0"/>
              </a:rPr>
              <a:t>: члены СКК, которые представляют государственные, неправительственные и международные организации (отбор участников с учётом гендерного баланса и представленности КГН</a:t>
            </a:r>
            <a:r>
              <a:rPr lang="ru-RU" sz="2200" dirty="0" smtClean="0">
                <a:latin typeface="Century Schoolbook" panose="02040604050505020304" pitchFamily="18" charset="0"/>
              </a:rPr>
              <a:t>).</a:t>
            </a:r>
            <a:endParaRPr lang="ru-RU" sz="2200" dirty="0">
              <a:latin typeface="Century Schoolbook" panose="02040604050505020304" pitchFamily="18" charset="0"/>
            </a:endParaRPr>
          </a:p>
          <a:p>
            <a:pPr algn="just"/>
            <a:r>
              <a:rPr lang="ru-RU" sz="2200" b="1" dirty="0">
                <a:latin typeface="Century Schoolbook" panose="02040604050505020304" pitchFamily="18" charset="0"/>
              </a:rPr>
              <a:t>Количество членов группы: </a:t>
            </a:r>
            <a:r>
              <a:rPr lang="ru-RU" sz="2200" dirty="0">
                <a:latin typeface="Century Schoolbook" panose="02040604050505020304" pitchFamily="18" charset="0"/>
              </a:rPr>
              <a:t>не менее </a:t>
            </a:r>
            <a:r>
              <a:rPr lang="ru-RU" sz="2200" dirty="0" smtClean="0">
                <a:latin typeface="Century Schoolbook" panose="02040604050505020304" pitchFamily="18" charset="0"/>
              </a:rPr>
              <a:t>5 </a:t>
            </a:r>
            <a:r>
              <a:rPr lang="ru-RU" sz="2200" dirty="0">
                <a:latin typeface="Century Schoolbook" panose="02040604050505020304" pitchFamily="18" charset="0"/>
              </a:rPr>
              <a:t>человек.</a:t>
            </a:r>
            <a:r>
              <a:rPr lang="ru-RU" sz="2200" b="1" dirty="0">
                <a:latin typeface="Century Schoolbook" panose="02040604050505020304" pitchFamily="18" charset="0"/>
              </a:rPr>
              <a:t> </a:t>
            </a:r>
            <a:endParaRPr lang="ru-RU" sz="2200" b="1" dirty="0" smtClean="0">
              <a:latin typeface="Century Schoolbook" panose="02040604050505020304" pitchFamily="18" charset="0"/>
            </a:endParaRPr>
          </a:p>
          <a:p>
            <a:pPr algn="just"/>
            <a:r>
              <a:rPr lang="ru-RU" sz="2200" b="1" dirty="0" smtClean="0">
                <a:latin typeface="Century Schoolbook" panose="02040604050505020304" pitchFamily="18" charset="0"/>
              </a:rPr>
              <a:t>Критерии </a:t>
            </a:r>
            <a:r>
              <a:rPr lang="ru-RU" sz="2200" b="1" dirty="0">
                <a:latin typeface="Century Schoolbook" panose="02040604050505020304" pitchFamily="18" charset="0"/>
              </a:rPr>
              <a:t>к участникам группы</a:t>
            </a:r>
            <a:r>
              <a:rPr lang="ru-RU" sz="2200" dirty="0">
                <a:latin typeface="Century Schoolbook" panose="02040604050505020304" pitchFamily="18" charset="0"/>
              </a:rPr>
              <a:t>: </a:t>
            </a:r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ru-RU" sz="2200" dirty="0">
                <a:latin typeface="Century Schoolbook" panose="02040604050505020304" pitchFamily="18" charset="0"/>
              </a:rPr>
              <a:t>Наличие опыта по разработке рекомендаций и предложений в государственные структуры управления (положений, правил и процедур и др</a:t>
            </a:r>
            <a:r>
              <a:rPr lang="ru-RU" sz="2200" dirty="0" smtClean="0">
                <a:latin typeface="Century Schoolbook" panose="02040604050505020304" pitchFamily="18" charset="0"/>
              </a:rPr>
              <a:t>.);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2200" dirty="0">
                <a:latin typeface="Century Schoolbook" panose="02040604050505020304" pitchFamily="18" charset="0"/>
              </a:rPr>
              <a:t>Наличие опыта и знаний в вопросах гендерного равенства в контексте ВИЧ/ТБ, ЛЖВ, ЛУИН, МСМ/ТГЛ, РС. </a:t>
            </a:r>
            <a:endParaRPr lang="ru-RU" sz="2200" dirty="0" smtClean="0">
              <a:latin typeface="Century Schoolbook" panose="020406040505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2200" dirty="0">
                <a:latin typeface="Century Schoolbook" panose="02040604050505020304" pitchFamily="18" charset="0"/>
              </a:rPr>
              <a:t>Опыт работы в составе групп (командная работа) по разработке регламентирующих документов государственного и негосударственного статуса.</a:t>
            </a:r>
          </a:p>
          <a:p>
            <a:pPr lvl="0" algn="just"/>
            <a:endParaRPr lang="ru-RU" sz="2200" dirty="0">
              <a:latin typeface="Century Schoolbook" panose="02040604050505020304" pitchFamily="18" charset="0"/>
            </a:endParaRPr>
          </a:p>
          <a:p>
            <a:pPr marL="0" indent="0" algn="just"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326399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608</TotalTime>
  <Words>1106</Words>
  <Application>Microsoft Office PowerPoint</Application>
  <PresentationFormat>Широкоэкранный</PresentationFormat>
  <Paragraphs>86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Century Schoolbook</vt:lpstr>
      <vt:lpstr>Wingdings</vt:lpstr>
      <vt:lpstr>Тема Office</vt:lpstr>
      <vt:lpstr>Стратегия достижения гендерного равенства Глобального фонда</vt:lpstr>
      <vt:lpstr>Стратегия достижения гендерного равенства Глобального фонда</vt:lpstr>
      <vt:lpstr>Стратегия достижения гендерного равенства Глобального фонда</vt:lpstr>
      <vt:lpstr>Для чего необходима рабочая группа</vt:lpstr>
      <vt:lpstr>Для чего необходима рабочая группа</vt:lpstr>
      <vt:lpstr>Цели рабочей группы</vt:lpstr>
      <vt:lpstr>Функции рабочей группы</vt:lpstr>
      <vt:lpstr>Функции рабочей группы</vt:lpstr>
      <vt:lpstr>ТЕХНИЧЕСКОЕ ЗАДАНИЕ  ДЛЯ РАБОЧЕЙ ГРУППЫ ПО ГЕНДЕРНЫМ ВОПРОСАМ  ПРИ СКК.</vt:lpstr>
      <vt:lpstr>ТЕХНИЧЕСКОЕ ЗАДАНИЕ  ДЛЯ РАБОЧЕЙ ГРУППЫ ПО ГЕНДЕРНЫМ ВОПРОСАМ  ПРИ СКК.</vt:lpstr>
      <vt:lpstr>Состав рабочей группы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Вопрос для включения в повестку дня заседания СКК</dc:title>
  <dc:creator>Ryssaldy Demeuova</dc:creator>
  <cp:lastModifiedBy>админ</cp:lastModifiedBy>
  <cp:revision>39</cp:revision>
  <cp:lastPrinted>2019-05-10T17:13:13Z</cp:lastPrinted>
  <dcterms:created xsi:type="dcterms:W3CDTF">2019-03-28T08:51:46Z</dcterms:created>
  <dcterms:modified xsi:type="dcterms:W3CDTF">2019-05-13T02:44:07Z</dcterms:modified>
</cp:coreProperties>
</file>