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6" r:id="rId2"/>
    <p:sldId id="325" r:id="rId3"/>
    <p:sldId id="352" r:id="rId4"/>
    <p:sldId id="353" r:id="rId5"/>
    <p:sldId id="322" r:id="rId6"/>
    <p:sldId id="323" r:id="rId7"/>
    <p:sldId id="343" r:id="rId8"/>
    <p:sldId id="345" r:id="rId9"/>
    <p:sldId id="346" r:id="rId10"/>
    <p:sldId id="348" r:id="rId11"/>
    <p:sldId id="349" r:id="rId12"/>
    <p:sldId id="350" r:id="rId13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2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roslav Zelinskyi" initials="IZ" lastIdx="7" clrIdx="0">
    <p:extLst>
      <p:ext uri="{19B8F6BF-5375-455C-9EA6-DF929625EA0E}">
        <p15:presenceInfo xmlns:p15="http://schemas.microsoft.com/office/powerpoint/2012/main" userId="2cc4c4738f22c77a" providerId="Windows Live"/>
      </p:ext>
    </p:extLst>
  </p:cmAuthor>
  <p:cmAuthor id="2" name="Bieliavtseva Ielyzaveta" initials="BI" lastIdx="12" clrIdx="1">
    <p:extLst>
      <p:ext uri="{19B8F6BF-5375-455C-9EA6-DF929625EA0E}">
        <p15:presenceInfo xmlns:p15="http://schemas.microsoft.com/office/powerpoint/2012/main" userId="S-1-5-21-1339340863-3935534477-3841157590-3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B70"/>
    <a:srgbClr val="700000"/>
    <a:srgbClr val="00B0AC"/>
    <a:srgbClr val="B70DAB"/>
    <a:srgbClr val="FFC91D"/>
    <a:srgbClr val="C74161"/>
    <a:srgbClr val="4C72AA"/>
    <a:srgbClr val="FF8F8F"/>
    <a:srgbClr val="3E6AC2"/>
    <a:srgbClr val="147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38" autoAdjust="0"/>
    <p:restoredTop sz="96871" autoAdjust="0"/>
  </p:normalViewPr>
  <p:slideViewPr>
    <p:cSldViewPr snapToGrid="0">
      <p:cViewPr varScale="1">
        <p:scale>
          <a:sx n="112" d="100"/>
          <a:sy n="112" d="100"/>
        </p:scale>
        <p:origin x="1140" y="84"/>
      </p:cViewPr>
      <p:guideLst>
        <p:guide orient="horz" pos="2160"/>
        <p:guide pos="3840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2862666706692E-2"/>
          <c:y val="5.0600669673157267E-2"/>
          <c:w val="0.67117749970773244"/>
          <c:h val="0.4961746429163963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RU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Лист1!$C$2:$C$2</c:f>
              <c:numCache>
                <c:formatCode>_-[$$-C09]* #,##0.00_-;\-[$$-C09]* #,##0.00_-;_-[$$-C09]* "-"??_-;_-@_-</c:formatCode>
                <c:ptCount val="1"/>
                <c:pt idx="0">
                  <c:v>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77-4BDF-92D3-61A5115B1241}"/>
            </c:ext>
          </c:extLst>
        </c:ser>
        <c:ser>
          <c:idx val="6"/>
          <c:order val="1"/>
          <c:tx>
            <c:strRef>
              <c:f>Лист1!$H$1</c:f>
              <c:strCache>
                <c:ptCount val="1"/>
                <c:pt idx="0">
                  <c:v>UZ</c:v>
                </c:pt>
              </c:strCache>
            </c:strRef>
          </c:tx>
          <c:spPr>
            <a:solidFill>
              <a:schemeClr val="accent4">
                <a:tint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Лист1!$H$2:$H$2</c:f>
              <c:numCache>
                <c:formatCode>_-[$$-C09]* #,##0.00_-;\-[$$-C09]* #,##0.00_-;_-[$$-C09]* "-"??_-;_-@_-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477-4BDF-92D3-61A5115B1241}"/>
            </c:ext>
          </c:extLst>
        </c:ser>
        <c:ser>
          <c:idx val="7"/>
          <c:order val="2"/>
          <c:tx>
            <c:strRef>
              <c:f>Лист1!$I$1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accent4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Лист1!$I$2:$I$2</c:f>
              <c:numCache>
                <c:formatCode>_-[$$-C09]* #,##0.00_-;\-[$$-C09]* #,##0.00_-;_-[$$-C09]* "-"??_-;_-@_-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477-4BDF-92D3-61A5115B12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826840"/>
        <c:axId val="204575520"/>
      </c:barChart>
      <c:catAx>
        <c:axId val="203826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575520"/>
        <c:crosses val="autoZero"/>
        <c:auto val="1"/>
        <c:lblAlgn val="ctr"/>
        <c:lblOffset val="100"/>
        <c:noMultiLvlLbl val="0"/>
      </c:catAx>
      <c:valAx>
        <c:axId val="204575520"/>
        <c:scaling>
          <c:orientation val="minMax"/>
        </c:scaling>
        <c:delete val="0"/>
        <c:axPos val="b"/>
        <c:numFmt formatCode="_-[$$-C09]* #,##0.00_-;\-[$$-C09]* #,##0.00_-;_-[$$-C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2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88281256263709"/>
          <c:y val="5.0600669673157267E-2"/>
          <c:w val="0.60179570658540726"/>
          <c:h val="0.49617464291639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787275483071136"/>
                  <c:y val="-6.270931155258098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60E-4543-9A0E-4D42DD8B90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Лист1!$B$2</c:f>
              <c:numCache>
                <c:formatCode>_-[$$-409]* #,##0.00_ ;_-[$$-409]* \-#,##0.00\ ;_-[$$-409]* "-"??_ ;_-@_ </c:formatCode>
                <c:ptCount val="1"/>
                <c:pt idx="0">
                  <c:v>1323.98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E-4543-9A0E-4D42DD8B90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Лист1!$C$2</c:f>
              <c:numCache>
                <c:formatCode>_-[$$-409]* #,##0.00_ ;_-[$$-409]* \-#,##0.00\ ;_-[$$-409]* "-"??_ ;_-@_ </c:formatCode>
                <c:ptCount val="1"/>
                <c:pt idx="0">
                  <c:v>774.22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0E-4543-9A0E-4D42DD8B90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Лист1!$D$2</c:f>
              <c:numCache>
                <c:formatCode>_-[$$-409]* #,##0.00_ ;_-[$$-409]* \-#,##0.00\ ;_-[$$-409]* "-"??_ ;_-@_ </c:formatCode>
                <c:ptCount val="1"/>
                <c:pt idx="0">
                  <c:v>774.56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0E-4543-9A0E-4D42DD8B90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Лист1!$E$2</c:f>
              <c:numCache>
                <c:formatCode>_-[$$-409]* #,##0.00_ ;_-[$$-409]* \-#,##0.00\ ;_-[$$-409]* "-"??_ ;_-@_ </c:formatCode>
                <c:ptCount val="1"/>
                <c:pt idx="0">
                  <c:v>739.73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0E-4543-9A0E-4D42DD8B902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Лист1!$F$2</c:f>
              <c:numCache>
                <c:formatCode>_-[$$-409]* #,##0.00_ ;_-[$$-409]* \-#,##0.00\ ;_-[$$-409]* "-"??_ ;_-@_ </c:formatCode>
                <c:ptCount val="1"/>
                <c:pt idx="0">
                  <c:v>739.73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0E-4543-9A0E-4D42DD8B902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Лист1!$G$2</c:f>
              <c:numCache>
                <c:formatCode>_-[$$-409]* #,##0.00_ ;_-[$$-409]* \-#,##0.00\ ;_-[$$-409]* "-"??_ ;_-@_ </c:formatCode>
                <c:ptCount val="1"/>
                <c:pt idx="0">
                  <c:v>739.73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0E-4543-9A0E-4D42DD8B902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UZ</c:v>
                </c:pt>
              </c:strCache>
            </c:strRef>
          </c:tx>
          <c:spPr>
            <a:solidFill>
              <a:schemeClr val="accent4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Лист1!$H$2</c:f>
              <c:numCache>
                <c:formatCode>_-[$$-409]* #,##0.00_ ;_-[$$-409]* \-#,##0.00\ ;_-[$$-409]* "-"??_ ;_-@_ </c:formatCode>
                <c:ptCount val="1"/>
                <c:pt idx="0">
                  <c:v>739.73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0E-4543-9A0E-4D42DD8B902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Лист1!$I$2</c:f>
              <c:numCache>
                <c:formatCode>_-[$$-409]* #,##0.00_ ;_-[$$-409]* \-#,##0.00\ ;_-[$$-409]* "-"??_ ;_-@_ </c:formatCode>
                <c:ptCount val="1"/>
                <c:pt idx="0">
                  <c:v>739.73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0E-4543-9A0E-4D42DD8B902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GF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112357704871144E-3"/>
                  <c:y val="-3.42054741686723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60E-4543-9A0E-4D42DD8B90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LPV/r</c:v>
                </c:pt>
              </c:strCache>
            </c:strRef>
          </c:cat>
          <c:val>
            <c:numRef>
              <c:f>Лист1!$J$2</c:f>
              <c:numCache>
                <c:formatCode>_-[$$-409]* #,##0.00_ ;_-[$$-409]* \-#,##0.00\ ;_-[$$-409]* "-"??_ ;_-@_ </c:formatCode>
                <c:ptCount val="1"/>
                <c:pt idx="0">
                  <c:v>223.99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0E-4543-9A0E-4D42DD8B90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780560"/>
        <c:axId val="204789136"/>
      </c:barChart>
      <c:catAx>
        <c:axId val="20478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789136"/>
        <c:crosses val="autoZero"/>
        <c:auto val="1"/>
        <c:lblAlgn val="ctr"/>
        <c:lblOffset val="100"/>
        <c:noMultiLvlLbl val="0"/>
      </c:catAx>
      <c:valAx>
        <c:axId val="204789136"/>
        <c:scaling>
          <c:orientation val="minMax"/>
        </c:scaling>
        <c:delete val="1"/>
        <c:axPos val="b"/>
        <c:numFmt formatCode="_-[$$-409]* #,##0.00_ ;_-[$$-409]* \-#,##0.00\ ;_-[$$-409]* &quot;-&quot;??_ ;_-@_ " sourceLinked="1"/>
        <c:majorTickMark val="none"/>
        <c:minorTickMark val="none"/>
        <c:tickLblPos val="nextTo"/>
        <c:crossAx val="20478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2862666706692E-2"/>
          <c:y val="5.0600669673157267E-2"/>
          <c:w val="0.67117749970773244"/>
          <c:h val="0.49617464291639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KZ</c:v>
                </c:pt>
              </c:strCache>
            </c:strRef>
          </c:tx>
          <c:spPr>
            <a:solidFill>
              <a:schemeClr val="accent4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575810466701368"/>
                  <c:y val="-3.4205474168672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B8-4289-88AB-C3275441E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720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Лист1!$B$2:$B$2</c:f>
              <c:numCache>
                <c:formatCode>_-[$$-C09]* #,##0.00_-;\-[$$-C09]* #,##0.00_-;_-[$$-C09]* "-"??_-;_-@_-</c:formatCode>
                <c:ptCount val="1"/>
                <c:pt idx="0">
                  <c:v>1463.44984091334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B8-4289-88AB-C3275441E4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RU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628621297175568"/>
                  <c:y val="-3.4205474168672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8B8-4289-88AB-C3275441E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Лист1!$C$2:$C$2</c:f>
              <c:numCache>
                <c:formatCode>_-[$$-C09]* #,##0.00_-;\-[$$-C09]* #,##0.00_-;_-[$$-C09]* "-"??_-;_-@_-</c:formatCode>
                <c:ptCount val="1"/>
                <c:pt idx="0">
                  <c:v>1144.33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B8-4289-88AB-C3275441E4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KG</c:v>
                </c:pt>
              </c:strCache>
            </c:strRef>
          </c:tx>
          <c:spPr>
            <a:solidFill>
              <a:schemeClr val="accent4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32473716796514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B8-4289-88AB-C3275441E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Лист1!$D$2:$D$2</c:f>
              <c:numCache>
                <c:formatCode>_-[$$-C09]* #,##0.00_-;\-[$$-C09]* #,##0.00_-;_-[$$-C09]* "-"??_-;_-@_-</c:formatCode>
                <c:ptCount val="1"/>
                <c:pt idx="0">
                  <c:v>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B8-4289-88AB-C3275441E4B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03918771443461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B8-4289-88AB-C3275441E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Лист1!$E$2:$E$2</c:f>
              <c:numCache>
                <c:formatCode>_-[$$-C09]* #,##0.00_-;\-[$$-C09]* #,##0.00_-;_-[$$-C09]* "-"??_-;_-@_-</c:formatCode>
                <c:ptCount val="1"/>
                <c:pt idx="0">
                  <c:v>164.25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B8-4289-88AB-C3275441E4B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19932309536199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8B8-4289-88AB-C3275441E4B1}"/>
                </c:ext>
                <c:ext xmlns:c15="http://schemas.microsoft.com/office/drawing/2012/chart" uri="{CE6537A1-D6FC-4f65-9D91-7224C49458BB}">
                  <c15:layout>
                    <c:manualLayout>
                      <c:w val="0.14410308550601064"/>
                      <c:h val="6.471675712712801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Лист1!$F$2:$F$2</c:f>
              <c:numCache>
                <c:formatCode>_-[$$-C09]* #,##0.00_-;\-[$$-C09]* #,##0.00_-;_-[$$-C09]* "-"??_-;_-@_-</c:formatCode>
                <c:ptCount val="1"/>
                <c:pt idx="0">
                  <c:v>155.13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8B8-4289-88AB-C3275441E4B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35945847628970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8B8-4289-88AB-C3275441E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Лист1!$G$2:$G$2</c:f>
              <c:numCache>
                <c:formatCode>_-[$$-C09]* #,##0.00_-;\-[$$-C09]* #,##0.00_-;_-[$$-C09]* "-"??_-;_-@_-</c:formatCode>
                <c:ptCount val="1"/>
                <c:pt idx="0">
                  <c:v>151.47999999999999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B8-4289-88AB-C3275441E4B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UZ</c:v>
                </c:pt>
              </c:strCache>
            </c:strRef>
          </c:tx>
          <c:spPr>
            <a:solidFill>
              <a:schemeClr val="accent4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Лист1!$H$2:$H$2</c:f>
              <c:numCache>
                <c:formatCode>_-[$$-C09]* #,##0.00_-;\-[$$-C09]* #,##0.00_-;_-[$$-C09]* "-"??_-;_-@_-</c:formatCode>
                <c:ptCount val="1"/>
                <c:pt idx="0">
                  <c:v>145.07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B8-4289-88AB-C3275441E4B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58143258262748E-2"/>
                  <c:y val="-2.693344422573330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F9-40B1-A734-4064E207CC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Лист1!$I$2:$I$2</c:f>
              <c:numCache>
                <c:formatCode>_-[$$-C09]* #,##0.00_-;\-[$$-C09]* #,##0.00_-;_-[$$-C09]* "-"??_-;_-@_-</c:formatCode>
                <c:ptCount val="1"/>
                <c:pt idx="0">
                  <c:v>139.80000000000001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B8-4289-88AB-C3275441E4B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GF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03918771443461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8B8-4289-88AB-C3275441E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ABC/3TC</c:v>
                </c:pt>
              </c:strCache>
            </c:strRef>
          </c:cat>
          <c:val>
            <c:numRef>
              <c:f>Лист1!$J$2:$J$2</c:f>
              <c:numCache>
                <c:formatCode>_-[$$-C09]* #,##0.00_-;\-[$$-C09]* #,##0.00_-;_-[$$-C09]* "-"??_-;_-@_-</c:formatCode>
                <c:ptCount val="1"/>
                <c:pt idx="0">
                  <c:v>130.66999999999999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8B8-4289-88AB-C3275441E4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5094456"/>
        <c:axId val="205201104"/>
      </c:barChart>
      <c:catAx>
        <c:axId val="205094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201104"/>
        <c:crosses val="autoZero"/>
        <c:auto val="1"/>
        <c:lblAlgn val="ctr"/>
        <c:lblOffset val="100"/>
        <c:noMultiLvlLbl val="0"/>
      </c:catAx>
      <c:valAx>
        <c:axId val="205201104"/>
        <c:scaling>
          <c:orientation val="minMax"/>
        </c:scaling>
        <c:delete val="0"/>
        <c:axPos val="b"/>
        <c:numFmt formatCode="_-[$$-C09]* #,##0.00_-;\-[$$-C09]* #,##0.00_-;_-[$$-C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9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2862666706692E-2"/>
          <c:y val="6.0811479001483384E-2"/>
          <c:w val="0.96677137333293306"/>
          <c:h val="0.48596387083979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Лист1!$B$2:$B$2</c:f>
              <c:numCache>
                <c:formatCode>_-[$$-1009]* #,##0.00_-;\-[$$-1009]* #,##0.00_-;_-[$$-1009]* "-"??_-;_-@_-</c:formatCode>
                <c:ptCount val="1"/>
                <c:pt idx="0">
                  <c:v>2392.85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CF-4E69-93C1-0B35FBD21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Лист1!$C$2:$C$2</c:f>
              <c:numCache>
                <c:formatCode>_-[$$-1009]* #,##0.00_-;\-[$$-1009]* #,##0.00_-;_-[$$-1009]* "-"??_-;_-@_-</c:formatCode>
                <c:ptCount val="1"/>
                <c:pt idx="0">
                  <c:v>669.78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CF-4E69-93C1-0B35FBD219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452498445582237E-2"/>
                  <c:y val="-3.40360755600877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uk-UA" sz="12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CF-4E69-93C1-0B35FBD21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uk-UA" sz="12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Лист1!$D$2:$D$2</c:f>
              <c:numCache>
                <c:formatCode>_-[$$-1009]* #,##0.00_-;\-[$$-1009]* #,##0.00_-;_-[$$-1009]* "-"??_-;_-@_-</c:formatCode>
                <c:ptCount val="1"/>
                <c:pt idx="0">
                  <c:v>462.09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CF-4E69-93C1-0B35FBD219B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03041195010174E-3"/>
                  <c:y val="3.40360755600871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CF-4E69-93C1-0B35FBD219B4}"/>
                </c:ext>
                <c:ext xmlns:c15="http://schemas.microsoft.com/office/drawing/2012/chart" uri="{CE6537A1-D6FC-4f65-9D91-7224C49458BB}">
                  <c15:layout>
                    <c:manualLayout>
                      <c:w val="8.9697962277617976E-2"/>
                      <c:h val="6.453239926192637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Лист1!$E$2:$E$2</c:f>
              <c:numCache>
                <c:formatCode>_-[$$-1009]* #,##0.00_-;\-[$$-1009]* #,##0.00_-;_-[$$-1009]* "-"??_-;_-@_-</c:formatCode>
                <c:ptCount val="1"/>
                <c:pt idx="0">
                  <c:v>74.95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CF-4E69-93C1-0B35FBD219B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083910202720976E-4"/>
                  <c:y val="-3.11993755122321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9CF-4E69-93C1-0B35FBD21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Лист1!$F$2:$F$2</c:f>
              <c:numCache>
                <c:formatCode>_-[$$-1009]* #,##0.00_-;\-[$$-1009]* #,##0.00_-;_-[$$-1009]* "-"??_-;_-@_-</c:formatCode>
                <c:ptCount val="1"/>
                <c:pt idx="0">
                  <c:v>69.83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CF-4E69-93C1-0B35FBD219B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095020399355767E-3"/>
                  <c:y val="-3.11993755122321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CF-4E69-93C1-0B35FBD21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Лист1!$G$2:$G$2</c:f>
              <c:numCache>
                <c:formatCode>_-[$$-1009]* #,##0.00_-;\-[$$-1009]* #,##0.00_-;_-[$$-1009]* "-"??_-;_-@_-</c:formatCode>
                <c:ptCount val="1"/>
                <c:pt idx="0">
                  <c:v>63.88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CF-4E69-93C1-0B35FBD219B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Столбец7</c:v>
                </c:pt>
              </c:strCache>
            </c:strRef>
          </c:tx>
          <c:spPr>
            <a:solidFill>
              <a:schemeClr val="accent4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962965089056561E-2"/>
                  <c:y val="-3.4036075560088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58-43A6-BD32-4EAE0ED190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Лист1!$H$2:$H$2</c:f>
              <c:numCache>
                <c:formatCode>_-[$$-1009]* #,##0.00_-;\-[$$-1009]* #,##0.00_-;_-[$$-1009]* "-"??_-;_-@_-</c:formatCode>
                <c:ptCount val="1"/>
                <c:pt idx="0">
                  <c:v>58.61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9CF-4E69-93C1-0B35FBD219B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93086281770467E-2"/>
                  <c:y val="-3.11993755122321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B1-4332-BBF3-98205B07B9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uk-UA" sz="1200" b="1" i="0" u="none" strike="noStrike" kern="1200" baseline="0">
                    <a:solidFill>
                      <a:prstClr val="white">
                        <a:lumMod val="95000"/>
                      </a:prst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Лист1!$I$2:$I$2</c:f>
              <c:numCache>
                <c:formatCode>_-[$$-1009]* #,##0.00_-;\-[$$-1009]* #,##0.00_-;_-[$$-1009]* "-"??_-;_-@_-</c:formatCode>
                <c:ptCount val="1"/>
                <c:pt idx="0">
                  <c:v>57.78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CF-4E69-93C1-0B35FBD219B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Столбец9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455155652720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CF-4E69-93C1-0B35FBD21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TDF/FTC</c:v>
                </c:pt>
              </c:strCache>
            </c:strRef>
          </c:cat>
          <c:val>
            <c:numRef>
              <c:f>Лист1!$J$2:$J$2</c:f>
              <c:numCache>
                <c:formatCode>_-[$$-1009]* #,##0.00_-;\-[$$-1009]* #,##0.00_-;_-[$$-1009]* "-"??_-;_-@_-</c:formatCode>
                <c:ptCount val="1"/>
                <c:pt idx="0">
                  <c:v>54.75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CF-4E69-93C1-0B35FBD219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5202672"/>
        <c:axId val="205203064"/>
      </c:barChart>
      <c:catAx>
        <c:axId val="20520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203064"/>
        <c:crosses val="autoZero"/>
        <c:auto val="1"/>
        <c:lblAlgn val="ctr"/>
        <c:lblOffset val="100"/>
        <c:noMultiLvlLbl val="0"/>
      </c:catAx>
      <c:valAx>
        <c:axId val="205203064"/>
        <c:scaling>
          <c:orientation val="minMax"/>
        </c:scaling>
        <c:delete val="1"/>
        <c:axPos val="b"/>
        <c:numFmt formatCode="_-[$$-1009]* #,##0.00_-;\-[$$-1009]* #,##0.00_-;_-[$$-1009]* &quot;-&quot;??_-;_-@_-" sourceLinked="1"/>
        <c:majorTickMark val="none"/>
        <c:minorTickMark val="none"/>
        <c:tickLblPos val="nextTo"/>
        <c:crossAx val="2052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9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2862666706692E-2"/>
          <c:y val="5.0600669673157267E-2"/>
          <c:w val="7.1457295509706018E-2"/>
          <c:h val="0.49617464291639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720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Лист1!$B$2</c:f>
              <c:numCache>
                <c:formatCode>[$$-C09]#,##0.00</c:formatCode>
                <c:ptCount val="1"/>
                <c:pt idx="0">
                  <c:v>222.65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C7-4FF3-9A43-847F495B6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Лист1!$C$2</c:f>
              <c:numCache>
                <c:formatCode>[$$-C09]#,##0.00</c:formatCode>
                <c:ptCount val="1"/>
                <c:pt idx="0">
                  <c:v>138.19999999999999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C7-4FF3-9A43-847F495B63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Лист1!$D$2</c:f>
              <c:numCache>
                <c:formatCode>[$$-C09]#,##0.00</c:formatCode>
                <c:ptCount val="1"/>
                <c:pt idx="0">
                  <c:v>44.65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6C7-4FF3-9A43-847F495B63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Лист1!$E$2</c:f>
              <c:numCache>
                <c:formatCode>[$$-C09]#,##0.00</c:formatCode>
                <c:ptCount val="1"/>
                <c:pt idx="0">
                  <c:v>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C7-4FF3-9A43-847F495B63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Лист1!$F$2</c:f>
              <c:numCache>
                <c:formatCode>[$$-C09]#,##0.00</c:formatCode>
                <c:ptCount val="1"/>
                <c:pt idx="0">
                  <c:v>43.22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6C7-4FF3-9A43-847F495B63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Лист1!$G$2</c:f>
              <c:numCache>
                <c:formatCode>[$$-C09]#,##0.00</c:formatCode>
                <c:ptCount val="1"/>
                <c:pt idx="0">
                  <c:v>40.93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6C7-4FF3-9A43-847F495B634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Столбец7</c:v>
                </c:pt>
              </c:strCache>
            </c:strRef>
          </c:tx>
          <c:spPr>
            <a:solidFill>
              <a:schemeClr val="accent4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Лист1!$H$2</c:f>
              <c:numCache>
                <c:formatCode>[$$-C09]#,##0.00</c:formatCode>
                <c:ptCount val="1"/>
                <c:pt idx="0">
                  <c:v>38.33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6C7-4FF3-9A43-847F495B634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Лист1!$I$2</c:f>
              <c:numCache>
                <c:formatCode>[$$-C09]#,##0.00</c:formatCode>
                <c:ptCount val="1"/>
                <c:pt idx="0">
                  <c:v>33.450000000000003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6C7-4FF3-9A43-847F495B634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Столбец9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EFV</c:v>
                </c:pt>
              </c:strCache>
            </c:strRef>
          </c:cat>
          <c:val>
            <c:numRef>
              <c:f>Лист1!$J$2</c:f>
              <c:numCache>
                <c:formatCode>[$$-C09]#,##0.00</c:formatCode>
                <c:ptCount val="1"/>
                <c:pt idx="0">
                  <c:v>32.85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6C7-4FF3-9A43-847F495B63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5204632"/>
        <c:axId val="205205024"/>
      </c:barChart>
      <c:catAx>
        <c:axId val="205204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205024"/>
        <c:crosses val="autoZero"/>
        <c:auto val="1"/>
        <c:lblAlgn val="ctr"/>
        <c:lblOffset val="100"/>
        <c:noMultiLvlLbl val="0"/>
      </c:catAx>
      <c:valAx>
        <c:axId val="205205024"/>
        <c:scaling>
          <c:orientation val="minMax"/>
        </c:scaling>
        <c:delete val="1"/>
        <c:axPos val="b"/>
        <c:numFmt formatCode="[$$-C09]#,##0.00" sourceLinked="1"/>
        <c:majorTickMark val="none"/>
        <c:minorTickMark val="none"/>
        <c:tickLblPos val="nextTo"/>
        <c:crossAx val="20520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FA55-960B-444C-B78F-75577D9318BA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DFA79-B5AF-420C-89E7-4BF54153A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2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CD16-9204-4B8F-B206-BCB9917F3A5F}" type="datetimeFigureOut">
              <a:rPr lang="uk-UA" smtClean="0"/>
              <a:t>03.04.2018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0DCB-11A4-4CC8-A4B8-A7CD507C3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90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50DCB-11A4-4CC8-A4B8-A7CD507C3B5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6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1A469-DECB-4F28-996F-46B06608E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B82E711-31CF-40D7-87AD-8F6F7337D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D88A40C-F489-4055-8C0F-72402BB9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025402D-7DD4-4C2F-B015-EBD86594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B372247-4B92-4256-8B37-0E45431B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162896-0FCB-46B3-847A-C7D30653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B7286AB8-A194-48A6-8CD6-1FF6922A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0494AA5-0D90-4F5B-BDA1-18F0B0B8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8C8F4A6-590E-492D-AA81-0570B3AC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7415B00-DB7C-4501-B7D1-0A16E8AB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F3271AB8-E9FA-4366-B0A5-C6F311BDB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C750F38C-039D-4129-AF47-73DC95B5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1257366-C83D-48BC-A1E7-02E5CFBA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9305948-F6ED-4530-B7B7-2121C84F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1A210C6-11A4-4541-BCB6-895E183F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1CFD4-2660-4AD6-8560-CE8451D1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82E9F28-0F47-456B-87C8-DA8BEDFB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4F7C145-2D96-48C2-B0C9-AFD5365B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0FE746A-AC30-4EF0-B29F-1D1D2B06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A946DF4-2D95-4C37-9777-B58E9FE7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5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05402-AB7C-4957-AB9B-AB8ED1FD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183CF4C-601E-4F18-9A02-BBCC12F41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AA53E45-B979-4948-8B68-5292680D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55EEE06-F3D8-4678-9E2D-9FFE3244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5BE5791-3B0A-478B-A230-BA3D49E2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4486B-5853-4372-9C44-74D87D97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9EA1755-BA75-41D2-9F94-9EFAB3B7E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F80A9C85-FDC7-4C4D-9CF1-53A590F5D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FF4DAB6D-1C7D-4228-8AE6-31CEF87C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E28F0CE-C1AC-41B0-B09B-A6C73A81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78C7F35A-AD9D-413D-BD1B-A20A02A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CACBC-2C0E-4BDF-ADBC-46553403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345B58B-6B3B-48EB-8B71-5AF0AD1A0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313D1505-96B5-406D-9ABC-DCD98629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F9F0C1C-3C99-4988-B31F-BB585A9F3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F0A29EB3-FF49-4939-BFF3-0D3EE3AD2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05E2C3E6-A7B3-455B-8D33-1A1FEC83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9BB489EC-3679-4349-8BE3-92CB12FC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7671E114-ADC7-4DBC-83B5-8015E8CF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C6DC9-3D4B-496C-93FC-420B0231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5EB85CFA-E733-4F51-B606-68C5AE21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44B87E7-98F6-46AF-909E-6C53E065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AFA262D2-2214-4E88-89CA-B4FF6260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9DFC8899-90D6-4CD7-B79A-CE087600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E69A45EB-1CF3-42EB-BDC7-EF622A0E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BEA19D5-1FAD-4901-91AB-2159168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C2DD3-8BFF-435F-8FB4-7DDC043F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8BDC3F9-2FC0-46EC-97C4-84AA1BF6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FAA0D58E-DC4C-4A57-B8A8-0DE09E677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E7F6E6E-1022-438C-B6DA-A4AFF053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AA34ECE-9388-45F2-A7B1-DF331F49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462A93A3-B51D-4C8E-9C18-DC2FA36E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8BA88-45DB-47C0-B3A2-C1870712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F4027A5C-E86D-464A-A7F4-73A867510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1B2C5301-2B25-4C75-9970-D0CBB0E2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93C9A2B-DF3F-4CB5-9252-3B084A02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88446EB-51E7-4AFB-A5F0-173960B4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B86CAEB-2FDB-415A-B34E-63AB3F21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6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96A58C99-E76E-4BEF-98A0-CD92EF75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0DD8661-88E9-45C2-83A0-B36CC4E4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CFCE3A1-4E9E-4EB0-9D72-9BC5F56F5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D511-42D3-47E8-B421-EDC012325C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69D77A3-8E5F-4F8C-AB2C-8DAC71EA0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51D06A1-1DC7-4384-926D-C324F4D74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666D-D7E3-41B7-9479-3189A46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" Type="http://schemas.openxmlformats.org/officeDocument/2006/relationships/image" Target="../media/image1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3.jpeg"/><Relationship Id="rId4" Type="http://schemas.openxmlformats.org/officeDocument/2006/relationships/chart" Target="../charts/chart1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hdphoto" Target="../media/hdphoto4.wdp"/><Relationship Id="rId7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.kovalchuk\Desktop\spinning_top_by_ettoralk-d71cnyn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r="2070" b="12455"/>
          <a:stretch/>
        </p:blipFill>
        <p:spPr bwMode="auto">
          <a:xfrm>
            <a:off x="-2" y="0"/>
            <a:ext cx="12192001" cy="71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овина рамки 4"/>
          <p:cNvSpPr/>
          <p:nvPr/>
        </p:nvSpPr>
        <p:spPr>
          <a:xfrm rot="2702512">
            <a:off x="6617464" y="2836758"/>
            <a:ext cx="8341713" cy="8341713"/>
          </a:xfrm>
          <a:prstGeom prst="halfFrame">
            <a:avLst/>
          </a:prstGeom>
          <a:solidFill>
            <a:srgbClr val="17D0D9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-1" y="0"/>
            <a:ext cx="2218268" cy="2218268"/>
          </a:xfrm>
          <a:prstGeom prst="rtTriangle">
            <a:avLst/>
          </a:prstGeom>
          <a:solidFill>
            <a:srgbClr val="17D0D9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7732" y="464246"/>
            <a:ext cx="830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УСТОЙЧИВОСТЬ СЕРВИСОВ ДЛЯ КЛЮЧЕВЫХ ГРУПП</a:t>
            </a:r>
            <a:endParaRPr lang="en-US" sz="3600" b="1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7732" y="1578608"/>
            <a:ext cx="6134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РЕГИОНЕ ВОСТОЧНОЙ ЕВРОПЫ И ЦЕНТРАЛЬНОЙ АЗИИ </a:t>
            </a:r>
            <a:endParaRPr lang="uk-UA" sz="2000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7732" y="2218268"/>
            <a:ext cx="7599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ОБЗОР КОНЦЕПЦИИ РЕГИОНАЛЬНОГО ПРОЕКТА ДЛЯ ГЛОБАЛЬНОГО ФОНДА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858000" y="5658473"/>
            <a:ext cx="1579824" cy="313551"/>
            <a:chOff x="9521428" y="183660"/>
            <a:chExt cx="2392567" cy="474858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59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14075" y="2485649"/>
            <a:ext cx="57277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БЕЛАРУСЬ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endParaRPr lang="ru-RU" sz="1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ГРУЗИЯ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КАЗАХСТАН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КИРГИЗСТАН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МОЛДОВА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РОССИЯ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УЗБЕКИСТАН</a:t>
            </a:r>
            <a:endParaRPr lang="uk-UA" sz="2000" dirty="0"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УКРАИНА</a:t>
            </a:r>
            <a:endParaRPr lang="uk-UA" sz="2000" dirty="0">
              <a:latin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НАЦИОНАЛЬНЫЕ СЕТИ КЛЮЧЕВЫХ ГРУПП ВО ВСЕХ СТРАНАХ 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ПРЕДСТАВИТЕЛИ СКК СТРАН</a:t>
            </a:r>
          </a:p>
          <a:p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018" y="445685"/>
            <a:ext cx="1047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РЕАЛИЗУЮЩИЙ КОНСОРЦИУМ</a:t>
            </a:r>
            <a:endParaRPr lang="en-US" sz="28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018" y="2485650"/>
            <a:ext cx="41108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ОР: АЛЬЯНС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ЗДОРОВЬЯ</a:t>
            </a:r>
          </a:p>
          <a:p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И СУБ-РЕГИОНАЛЬНЫЕ СЕТИ КЛЮЧЕВЫХ ГРУПП: 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Всеукраинская ЛЖВ Сеть 100% Жизни, Центрально-Азиатский Союз ЛЖВ, 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Люди ТБ, 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Евразийская Сеть Ключевых Групп</a:t>
            </a:r>
          </a:p>
          <a:p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ТЕХНИЧЕСКИЕ ПАРТНЕРЫ: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MPP Международный патентный пул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i+Solutions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Международный Альянс по ВИЧ/СПИДу Региональный офис ЮНЕЙДС в регионе ВЕЦА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4018" y="1654653"/>
            <a:ext cx="2893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РЕГИОНАЛЬНЫЙ </a:t>
            </a:r>
          </a:p>
          <a:p>
            <a:r>
              <a:rPr lang="uk-UA" sz="240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КОНСОРЦИУМ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9899" y="2443862"/>
            <a:ext cx="50080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Республиканский научно-практический центр медицинских технологий при МЗ (ОР ГФ)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НПО Грузинская сеть снижения вреда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НПО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Центрально-Азиатская Ассоциация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ЛЖВ 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НПО Партнерская сеть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НПО Позитивная инициатива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НПО </a:t>
            </a:r>
            <a:endParaRPr lang="ru-RU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Республиканский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по борьбе со СПИДом (ОР ГФ)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Общественного Здоровья МЗ (ОР ГФ)</a:t>
            </a:r>
          </a:p>
          <a:p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4075" y="1654652"/>
            <a:ext cx="4516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НАЦИОНАЛЬНЫЕ </a:t>
            </a:r>
          </a:p>
          <a:p>
            <a:r>
              <a:rPr lang="uk-UA" sz="240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РЕАЛИЗУЮЩИЕ ПАРТНЕРЫ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28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2211138"/>
            <a:ext cx="12192000" cy="330109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Половина рамки 43"/>
          <p:cNvSpPr/>
          <p:nvPr/>
        </p:nvSpPr>
        <p:spPr>
          <a:xfrm rot="2702512">
            <a:off x="6617464" y="2836758"/>
            <a:ext cx="8341713" cy="8341713"/>
          </a:xfrm>
          <a:prstGeom prst="halfFrame">
            <a:avLst/>
          </a:prstGeom>
          <a:solidFill>
            <a:srgbClr val="324B7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73" y="2250798"/>
            <a:ext cx="764213" cy="773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68" y="4714279"/>
            <a:ext cx="1371143" cy="516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18" y="4666777"/>
            <a:ext cx="2127359" cy="5534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85" y="4620142"/>
            <a:ext cx="628571" cy="63996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4018" y="445685"/>
            <a:ext cx="822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РЕАЛИЗУЮЩИЙ КОНСОРЦИУМ</a:t>
            </a:r>
            <a:endParaRPr lang="en-US" sz="28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812" y="2412173"/>
            <a:ext cx="1780008" cy="450764"/>
          </a:xfrm>
          <a:prstGeom prst="rect">
            <a:avLst/>
          </a:prstGeom>
        </p:spPr>
      </p:pic>
      <p:pic>
        <p:nvPicPr>
          <p:cNvPr id="3081" name="Picture 9" descr="C:\Users\i.kovalchuk\Desktop\Ярослав\лого\capl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78" y="2146098"/>
            <a:ext cx="897639" cy="9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ekhn.foundation/wp-content/uploads/2017/06/ekhn-footer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64" y="2326083"/>
            <a:ext cx="999061" cy="6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Результат пошуку зображень за запитом &quot;international hiv alliance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86" y="3502027"/>
            <a:ext cx="142875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Результат пошуку зображень за запитом &quot;medicines patent pool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40" y="3457407"/>
            <a:ext cx="1726033" cy="9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Результат пошуку зображень за запитом &quot;i solutions universal access to essential medicines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10" y="3573234"/>
            <a:ext cx="1639539" cy="6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Результат пошуку зображень за запитом &quot;ministry of health of ukraine&quot;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25046" r="25046" b="26479"/>
          <a:stretch/>
        </p:blipFill>
        <p:spPr bwMode="auto">
          <a:xfrm>
            <a:off x="8299433" y="3457407"/>
            <a:ext cx="1142206" cy="8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Результат пошуку зображень за запитом &quot;ministry of health of belarus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39" y="3355004"/>
            <a:ext cx="909561" cy="9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hrn.ge/assets/images/head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12" y="4572206"/>
            <a:ext cx="1339824" cy="5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i.kovalchuk\Desktop\TBpeople-logo-rectangular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03" y="2412174"/>
            <a:ext cx="1839022" cy="4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i.kovalchuk\Desktop\логотип Партнерской сети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573234"/>
            <a:ext cx="913200" cy="9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6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http://imgproc.airliners.net/photos/airliners/3/6/0/1795063.jpg?v=v40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66" b="950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2" y="0"/>
            <a:ext cx="12192001" cy="667426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265993" y="2001948"/>
            <a:ext cx="4191084" cy="3970318"/>
            <a:chOff x="1309535" y="1290970"/>
            <a:chExt cx="4191084" cy="397031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09535" y="3553127"/>
              <a:ext cx="142875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9498" y="4490302"/>
              <a:ext cx="142875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63505" y="1290970"/>
              <a:ext cx="403711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400" b="1" dirty="0" smtClean="0">
                  <a:solidFill>
                    <a:schemeClr val="bg1"/>
                  </a:solidFill>
                </a:rPr>
                <a:t>Казахстан</a:t>
              </a:r>
            </a:p>
            <a:p>
              <a:endParaRPr lang="uk-UA" sz="1200" b="1" dirty="0">
                <a:solidFill>
                  <a:schemeClr val="bg1"/>
                </a:solidFill>
              </a:endParaRPr>
            </a:p>
            <a:p>
              <a:endParaRPr lang="uk-UA" sz="1200" b="1" dirty="0" smtClean="0">
                <a:solidFill>
                  <a:schemeClr val="bg1"/>
                </a:solidFill>
              </a:endParaRPr>
            </a:p>
            <a:p>
              <a:r>
                <a:rPr lang="uk-UA" sz="1200" dirty="0" err="1" smtClean="0">
                  <a:solidFill>
                    <a:schemeClr val="bg1"/>
                  </a:solidFill>
                </a:rPr>
                <a:t>Национальная</a:t>
              </a:r>
              <a:r>
                <a:rPr lang="uk-UA" sz="1200" dirty="0" smtClean="0">
                  <a:solidFill>
                    <a:schemeClr val="bg1"/>
                  </a:solidFill>
                </a:rPr>
                <a:t> </a:t>
              </a:r>
              <a:r>
                <a:rPr lang="uk-UA" sz="1200" dirty="0" err="1">
                  <a:solidFill>
                    <a:schemeClr val="bg1"/>
                  </a:solidFill>
                </a:rPr>
                <a:t>бюджетная</a:t>
              </a:r>
              <a:r>
                <a:rPr lang="uk-UA" sz="1200" dirty="0">
                  <a:solidFill>
                    <a:schemeClr val="bg1"/>
                  </a:solidFill>
                </a:rPr>
                <a:t> </a:t>
              </a:r>
              <a:r>
                <a:rPr lang="uk-UA" sz="1200" dirty="0" err="1">
                  <a:solidFill>
                    <a:schemeClr val="bg1"/>
                  </a:solidFill>
                </a:rPr>
                <a:t>адвокация</a:t>
              </a:r>
              <a:r>
                <a:rPr lang="uk-UA" sz="1200" dirty="0">
                  <a:solidFill>
                    <a:schemeClr val="bg1"/>
                  </a:solidFill>
                </a:rPr>
                <a:t> и </a:t>
              </a:r>
              <a:r>
                <a:rPr lang="uk-UA" sz="1200" dirty="0" err="1">
                  <a:solidFill>
                    <a:schemeClr val="bg1"/>
                  </a:solidFill>
                </a:rPr>
                <a:t>адвокация</a:t>
              </a:r>
              <a:r>
                <a:rPr lang="uk-UA" sz="1200" dirty="0">
                  <a:solidFill>
                    <a:schemeClr val="bg1"/>
                  </a:solidFill>
                </a:rPr>
                <a:t> </a:t>
              </a:r>
              <a:r>
                <a:rPr lang="uk-UA" sz="1200" dirty="0" err="1">
                  <a:solidFill>
                    <a:schemeClr val="bg1"/>
                  </a:solidFill>
                </a:rPr>
                <a:t>снижения</a:t>
              </a:r>
              <a:r>
                <a:rPr lang="uk-UA" sz="1200" dirty="0">
                  <a:solidFill>
                    <a:schemeClr val="bg1"/>
                  </a:solidFill>
                </a:rPr>
                <a:t> </a:t>
              </a:r>
              <a:r>
                <a:rPr lang="uk-UA" sz="1200" dirty="0" err="1" smtClean="0">
                  <a:solidFill>
                    <a:schemeClr val="bg1"/>
                  </a:solidFill>
                </a:rPr>
                <a:t>цены</a:t>
              </a:r>
              <a:r>
                <a:rPr lang="uk-UA" sz="1200" dirty="0" smtClean="0">
                  <a:solidFill>
                    <a:schemeClr val="bg1"/>
                  </a:solidFill>
                </a:rPr>
                <a:t> </a:t>
              </a:r>
              <a:r>
                <a:rPr lang="uk-UA" sz="1200" dirty="0">
                  <a:solidFill>
                    <a:schemeClr val="bg1"/>
                  </a:solidFill>
                </a:rPr>
                <a:t>на АРТ </a:t>
              </a:r>
              <a:r>
                <a:rPr lang="ru-RU" sz="1200" dirty="0">
                  <a:solidFill>
                    <a:schemeClr val="bg1"/>
                  </a:solidFill>
                </a:rPr>
                <a:t>с ориентировочным бюджетом 2019-2021 в </a:t>
              </a:r>
              <a:r>
                <a:rPr lang="uk-UA" sz="1200" dirty="0" smtClean="0">
                  <a:solidFill>
                    <a:schemeClr val="bg1"/>
                  </a:solidFill>
                </a:rPr>
                <a:t>372</a:t>
              </a:r>
              <a:r>
                <a:rPr lang="uk-UA" sz="1200" dirty="0">
                  <a:solidFill>
                    <a:schemeClr val="bg1"/>
                  </a:solidFill>
                </a:rPr>
                <a:t> 300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</a:rPr>
                <a:t>дол США</a:t>
              </a:r>
              <a:endParaRPr lang="ru-RU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ru-RU" sz="1200" dirty="0">
                  <a:solidFill>
                    <a:schemeClr val="bg1"/>
                  </a:solidFill>
                </a:rPr>
                <a:t>В</a:t>
              </a:r>
              <a:r>
                <a:rPr lang="ru-RU" sz="1200" dirty="0"/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результате работы проекта предлагаются такие целевые кумулятивные показатели на конец 3 года проекта в Казахстане</a:t>
              </a:r>
              <a:r>
                <a:rPr lang="ru-RU" sz="1200" dirty="0" smtClean="0">
                  <a:solidFill>
                    <a:schemeClr val="bg1"/>
                  </a:solidFill>
                </a:rPr>
                <a:t>:</a:t>
              </a:r>
            </a:p>
            <a:p>
              <a:endParaRPr lang="ru-RU" sz="12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 smtClean="0">
                  <a:solidFill>
                    <a:schemeClr val="bg1"/>
                  </a:solidFill>
                </a:rPr>
                <a:t>Объём </a:t>
              </a:r>
              <a:r>
                <a:rPr lang="ru-RU" sz="1200" dirty="0">
                  <a:solidFill>
                    <a:schemeClr val="bg1"/>
                  </a:solidFill>
                </a:rPr>
                <a:t>национального и городского финансирования для закупки услуг по профилактике, лечению и поддержке для КГ и ЛЖВ, доступного в результате усилий по бюджетной </a:t>
              </a:r>
              <a:r>
                <a:rPr lang="ru-RU" sz="1200" dirty="0" err="1">
                  <a:solidFill>
                    <a:schemeClr val="bg1"/>
                  </a:solidFill>
                </a:rPr>
                <a:t>адвокации</a:t>
              </a:r>
              <a:r>
                <a:rPr lang="ru-RU" sz="1200" dirty="0">
                  <a:solidFill>
                    <a:schemeClr val="bg1"/>
                  </a:solidFill>
                </a:rPr>
                <a:t>: 4 800 </a:t>
              </a:r>
              <a:r>
                <a:rPr lang="ru-RU" sz="1200" dirty="0" smtClean="0">
                  <a:solidFill>
                    <a:schemeClr val="bg1"/>
                  </a:solidFill>
                </a:rPr>
                <a:t>000 дол США</a:t>
              </a:r>
            </a:p>
            <a:p>
              <a:pPr marL="228600" indent="-228600">
                <a:buFont typeface="+mj-lt"/>
                <a:buAutoNum type="arabicPeriod"/>
              </a:pPr>
              <a:endParaRPr lang="ru-RU" sz="12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 smtClean="0">
                  <a:solidFill>
                    <a:schemeClr val="bg1"/>
                  </a:solidFill>
                </a:rPr>
                <a:t>Объём </a:t>
              </a:r>
              <a:r>
                <a:rPr lang="ru-RU" sz="1200" dirty="0">
                  <a:solidFill>
                    <a:schemeClr val="bg1"/>
                  </a:solidFill>
                </a:rPr>
                <a:t>экономии, полученной в результате усилий по оптимизации стоимости схем лечения, направленной на финансирование услуг по профилактике ВИЧ среди КГ и уходу для ЛЖВ: 2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ru-RU" sz="1200" dirty="0">
                  <a:solidFill>
                    <a:schemeClr val="bg1"/>
                  </a:solidFill>
                </a:rPr>
                <a:t>566 000 </a:t>
              </a:r>
              <a:r>
                <a:rPr lang="ru-RU" sz="1200" dirty="0" smtClean="0">
                  <a:solidFill>
                    <a:schemeClr val="bg1"/>
                  </a:solidFill>
                </a:rPr>
                <a:t>дол США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Половина рамки 22"/>
          <p:cNvSpPr/>
          <p:nvPr/>
        </p:nvSpPr>
        <p:spPr>
          <a:xfrm rot="2702512">
            <a:off x="6617464" y="2836758"/>
            <a:ext cx="8341713" cy="8341713"/>
          </a:xfrm>
          <a:prstGeom prst="halfFrame">
            <a:avLst/>
          </a:prstGeom>
          <a:solidFill>
            <a:srgbClr val="92D050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rot="5400000">
            <a:off x="-1" y="0"/>
            <a:ext cx="2218268" cy="2218268"/>
          </a:xfrm>
          <a:prstGeom prst="rtTriangle">
            <a:avLst/>
          </a:prstGeom>
          <a:solidFill>
            <a:srgbClr val="92D050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018" y="445685"/>
            <a:ext cx="1047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Проект в </a:t>
            </a:r>
            <a:r>
              <a:rPr lang="uk-UA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</a:t>
            </a:r>
            <a:r>
              <a:rPr lang="uk-UA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азахстане и </a:t>
            </a:r>
            <a:r>
              <a:rPr lang="ru-RU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ЕАЭС</a:t>
            </a:r>
            <a:endParaRPr lang="en-US" sz="28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653367" y="2001948"/>
            <a:ext cx="4229288" cy="4893647"/>
            <a:chOff x="4359375" y="1208096"/>
            <a:chExt cx="3605571" cy="489364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59375" y="5106976"/>
              <a:ext cx="142875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59375" y="4550303"/>
              <a:ext cx="142875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9375" y="3653100"/>
              <a:ext cx="142875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04182" y="1208096"/>
              <a:ext cx="3460764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ЕАЭС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 - </a:t>
              </a:r>
              <a:r>
                <a:rPr lang="ru-RU" sz="1200" b="1" dirty="0" err="1" smtClean="0">
                  <a:solidFill>
                    <a:schemeClr val="bg1"/>
                  </a:solidFill>
                </a:rPr>
                <a:t>субгранты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 от Казахстана для </a:t>
              </a:r>
              <a:r>
                <a:rPr lang="ru-RU" sz="1200" b="1" dirty="0">
                  <a:solidFill>
                    <a:schemeClr val="bg1"/>
                  </a:solidFill>
                </a:rPr>
                <a:t>городов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РФ: С.-Петербург, Калининград, Челябинск, Новосибирск, Екатеринбург </a:t>
              </a:r>
            </a:p>
            <a:p>
              <a:endParaRPr lang="ru-RU" sz="1200" b="1" dirty="0" smtClean="0">
                <a:solidFill>
                  <a:schemeClr val="bg1"/>
                </a:solidFill>
              </a:endParaRPr>
            </a:p>
            <a:p>
              <a:r>
                <a:rPr lang="ru-RU" sz="1200" dirty="0" smtClean="0">
                  <a:solidFill>
                    <a:schemeClr val="bg1"/>
                  </a:solidFill>
                </a:rPr>
                <a:t>Финансирование городов для проведения бюджетной </a:t>
              </a:r>
              <a:r>
                <a:rPr lang="ru-RU" sz="1200" dirty="0" err="1" smtClean="0">
                  <a:solidFill>
                    <a:schemeClr val="bg1"/>
                  </a:solidFill>
                </a:rPr>
                <a:t>адвокации</a:t>
              </a:r>
              <a:r>
                <a:rPr lang="ru-RU" sz="1200" dirty="0" smtClean="0">
                  <a:solidFill>
                    <a:schemeClr val="bg1"/>
                  </a:solidFill>
                </a:rPr>
                <a:t> и улучшения городских каскадов по ВИЧ с ориентировочным бюджетом 2019-2021 в 1 150 000 дол США</a:t>
              </a:r>
            </a:p>
            <a:p>
              <a:endParaRPr lang="ru-RU" sz="1200" dirty="0" smtClean="0">
                <a:solidFill>
                  <a:schemeClr val="bg1"/>
                </a:solidFill>
              </a:endParaRPr>
            </a:p>
            <a:p>
              <a:r>
                <a:rPr lang="ru-RU" sz="1200" dirty="0">
                  <a:solidFill>
                    <a:schemeClr val="bg1"/>
                  </a:solidFill>
                </a:rPr>
                <a:t>В результате работы проекта предлагаются такие целевые кумулятивные показатели на конец 3 года проекта в </a:t>
              </a:r>
              <a:r>
                <a:rPr lang="ru-RU" sz="1200" dirty="0" smtClean="0">
                  <a:solidFill>
                    <a:schemeClr val="bg1"/>
                  </a:solidFill>
                </a:rPr>
                <a:t>РФ:</a:t>
              </a:r>
            </a:p>
            <a:p>
              <a:endParaRPr lang="ru-RU" sz="1200" dirty="0">
                <a:solidFill>
                  <a:schemeClr val="bg1"/>
                </a:solidFill>
              </a:endParaRPr>
            </a:p>
            <a:p>
              <a:pPr marL="228600" lvl="0" indent="-228600">
                <a:buAutoNum type="arabicPeriod"/>
              </a:pPr>
              <a:r>
                <a:rPr lang="ru-RU" sz="1200" dirty="0" smtClean="0">
                  <a:solidFill>
                    <a:schemeClr val="bg1"/>
                  </a:solidFill>
                </a:rPr>
                <a:t>Объём </a:t>
              </a:r>
              <a:r>
                <a:rPr lang="ru-RU" sz="1200" dirty="0">
                  <a:solidFill>
                    <a:schemeClr val="bg1"/>
                  </a:solidFill>
                </a:rPr>
                <a:t>национального и городского финансирования для закупки услуг по профилактике, лечению и поддержке для КГ и ЛЖВ, доступного в результате усилий по бюджетной </a:t>
              </a:r>
              <a:r>
                <a:rPr lang="ru-RU" sz="1200" dirty="0" err="1">
                  <a:solidFill>
                    <a:schemeClr val="bg1"/>
                  </a:solidFill>
                </a:rPr>
                <a:t>адвокации</a:t>
              </a:r>
              <a:r>
                <a:rPr lang="ru-RU" sz="1200" dirty="0">
                  <a:solidFill>
                    <a:schemeClr val="bg1"/>
                  </a:solidFill>
                </a:rPr>
                <a:t>: </a:t>
              </a:r>
              <a:r>
                <a:rPr lang="ru-RU" sz="1200" dirty="0" smtClean="0">
                  <a:solidFill>
                    <a:schemeClr val="bg1"/>
                  </a:solidFill>
                </a:rPr>
                <a:t>30</a:t>
              </a:r>
              <a:r>
                <a:rPr lang="ru-RU" sz="1200" dirty="0">
                  <a:solidFill>
                    <a:schemeClr val="bg1"/>
                  </a:solidFill>
                </a:rPr>
                <a:t> 000 </a:t>
              </a:r>
              <a:r>
                <a:rPr lang="ru-RU" sz="1200" dirty="0" smtClean="0">
                  <a:solidFill>
                    <a:schemeClr val="bg1"/>
                  </a:solidFill>
                </a:rPr>
                <a:t>000 дол США</a:t>
              </a:r>
            </a:p>
            <a:p>
              <a:pPr marL="228600" lvl="0" indent="-228600">
                <a:buAutoNum type="arabicPeriod"/>
              </a:pPr>
              <a:endParaRPr lang="ru-RU" sz="1200" dirty="0">
                <a:solidFill>
                  <a:schemeClr val="bg1"/>
                </a:solidFill>
              </a:endParaRPr>
            </a:p>
            <a:p>
              <a:pPr marL="228600" lvl="0" indent="-228600">
                <a:buFont typeface="+mj-lt"/>
                <a:buAutoNum type="arabicPeriod"/>
              </a:pPr>
              <a:r>
                <a:rPr lang="ru-RU" sz="1200" dirty="0" smtClean="0">
                  <a:solidFill>
                    <a:schemeClr val="bg1"/>
                  </a:solidFill>
                </a:rPr>
                <a:t>Новые </a:t>
              </a:r>
              <a:r>
                <a:rPr lang="ru-RU" sz="1200" dirty="0">
                  <a:solidFill>
                    <a:schemeClr val="bg1"/>
                  </a:solidFill>
                </a:rPr>
                <a:t>зарегистрированные случаи ВИЧ за три года (2019-2021): </a:t>
              </a:r>
              <a:r>
                <a:rPr lang="ru-RU" sz="1200" dirty="0" smtClean="0">
                  <a:solidFill>
                    <a:schemeClr val="bg1"/>
                  </a:solidFill>
                </a:rPr>
                <a:t>65 000</a:t>
              </a:r>
            </a:p>
            <a:p>
              <a:pPr marL="228600" lvl="0" indent="-228600">
                <a:buFont typeface="+mj-lt"/>
                <a:buAutoNum type="arabicPeriod"/>
              </a:pPr>
              <a:endParaRPr lang="ru-RU" sz="1200" dirty="0">
                <a:solidFill>
                  <a:schemeClr val="bg1"/>
                </a:solidFill>
              </a:endParaRPr>
            </a:p>
            <a:p>
              <a:pPr marL="228600" lvl="0" indent="-228600">
                <a:buFont typeface="+mj-lt"/>
                <a:buAutoNum type="arabicPeriod"/>
              </a:pPr>
              <a:r>
                <a:rPr lang="ru-RU" sz="1200" dirty="0" smtClean="0">
                  <a:solidFill>
                    <a:schemeClr val="bg1"/>
                  </a:solidFill>
                </a:rPr>
                <a:t>Новые </a:t>
              </a:r>
              <a:r>
                <a:rPr lang="ru-RU" sz="1200" dirty="0">
                  <a:solidFill>
                    <a:schemeClr val="bg1"/>
                  </a:solidFill>
                </a:rPr>
                <a:t>ЛЖВ на АРТ за три года (2019-2021): </a:t>
              </a:r>
              <a:r>
                <a:rPr lang="ru-RU" sz="1200" dirty="0" smtClean="0">
                  <a:solidFill>
                    <a:schemeClr val="bg1"/>
                  </a:solidFill>
                </a:rPr>
                <a:t>148 000</a:t>
              </a:r>
              <a:endParaRPr lang="ru-RU" sz="1200" dirty="0">
                <a:solidFill>
                  <a:schemeClr val="bg1"/>
                </a:solidFill>
              </a:endParaRPr>
            </a:p>
            <a:p>
              <a:endParaRPr lang="ru-RU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endParaRPr lang="ru-RU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38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102C0-C186-416F-872B-EC5944692B7B}"/>
              </a:ext>
            </a:extLst>
          </p:cNvPr>
          <p:cNvSpPr txBox="1"/>
          <p:nvPr/>
        </p:nvSpPr>
        <p:spPr>
          <a:xfrm>
            <a:off x="534018" y="445685"/>
            <a:ext cx="8309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ВЕЦА - ОДИН ИЗ ВСЕГО ДВУХ РЕГИОНОВ, В КОТОРЫХ ЭПИДЕМИЯ ВИЧ РАСТЕТ, ИЗ-ЗА НЕУДОВЛЕТВОРИТЕЛЬНОГО КАСКАДА УСЛУГ</a:t>
            </a:r>
            <a:endParaRPr lang="en-US" sz="28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Группа 6">
            <a:extLst>
              <a:ext uri="{FF2B5EF4-FFF2-40B4-BE49-F238E27FC236}">
                <a16:creationId xmlns:a16="http://schemas.microsoft.com/office/drawing/2014/main" xmlns="" id="{C57D85E1-1B4E-4936-B064-75E622C9EEF8}"/>
              </a:ext>
            </a:extLst>
          </p:cNvPr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508945E-0BC4-4F01-A361-730887D48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E108BEA-A9EF-4301-8D76-1D14E0F39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082B9C4A-F63B-43B9-BB39-21D77096A97F}"/>
              </a:ext>
            </a:extLst>
          </p:cNvPr>
          <p:cNvSpPr/>
          <p:nvPr/>
        </p:nvSpPr>
        <p:spPr>
          <a:xfrm>
            <a:off x="583487" y="1830680"/>
            <a:ext cx="4569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86% (или 1.37 миллиона) от оценочного числа ЛЖВ живут в 8-ми странах: Беларусь, Грузия, Молдова, Казахстан, Киргизстан, Российская Федерация, Украина и Узбекистан</a:t>
            </a:r>
            <a:br>
              <a:rPr lang="ru-RU" sz="1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650746D6-2383-4996-8827-BC1D157518EB}"/>
              </a:ext>
            </a:extLst>
          </p:cNvPr>
          <p:cNvSpPr/>
          <p:nvPr/>
        </p:nvSpPr>
        <p:spPr>
          <a:xfrm>
            <a:off x="5238750" y="2952750"/>
            <a:ext cx="768350" cy="1587500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29" name="Прямоугольник 2">
            <a:extLst>
              <a:ext uri="{FF2B5EF4-FFF2-40B4-BE49-F238E27FC236}">
                <a16:creationId xmlns:a16="http://schemas.microsoft.com/office/drawing/2014/main" xmlns="" id="{5C1A59F6-705D-4883-A978-7BFB3B058249}"/>
              </a:ext>
            </a:extLst>
          </p:cNvPr>
          <p:cNvSpPr/>
          <p:nvPr/>
        </p:nvSpPr>
        <p:spPr>
          <a:xfrm>
            <a:off x="583487" y="6163539"/>
            <a:ext cx="13786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i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UNAIDS 2017 </a:t>
            </a:r>
          </a:p>
        </p:txBody>
      </p: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xmlns="" id="{E4883B4B-606B-4636-8EE4-827533F0A425}"/>
              </a:ext>
            </a:extLst>
          </p:cNvPr>
          <p:cNvGrpSpPr/>
          <p:nvPr/>
        </p:nvGrpSpPr>
        <p:grpSpPr>
          <a:xfrm>
            <a:off x="6096000" y="3016206"/>
            <a:ext cx="5881296" cy="2644928"/>
            <a:chOff x="6096000" y="2691140"/>
            <a:chExt cx="5881296" cy="2644928"/>
          </a:xfrm>
        </p:grpSpPr>
        <p:sp>
          <p:nvSpPr>
            <p:cNvPr id="30" name="Прямоугольник 2">
              <a:extLst>
                <a:ext uri="{FF2B5EF4-FFF2-40B4-BE49-F238E27FC236}">
                  <a16:creationId xmlns:a16="http://schemas.microsoft.com/office/drawing/2014/main" xmlns="" id="{F59A781D-F87C-402B-9A7B-0A604A3D5936}"/>
                </a:ext>
              </a:extLst>
            </p:cNvPr>
            <p:cNvSpPr/>
            <p:nvPr/>
          </p:nvSpPr>
          <p:spPr>
            <a:xfrm>
              <a:off x="6096000" y="2691140"/>
              <a:ext cx="588129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КАСКАД  ПО ТЕСТИРОВАНИЮ И ЛЕЧЕНИЮ ВИЧ В ВОСТОЧНОЙ ЕВРОПЕ И ЦЕНТРАЛЬНОЙ АЗИИ </a:t>
              </a:r>
            </a:p>
            <a:p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*</a:t>
              </a: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xmlns="" id="{5F025B1D-7AFB-4D95-A8C8-1FFAA8E53D59}"/>
                </a:ext>
              </a:extLst>
            </p:cNvPr>
            <p:cNvSpPr/>
            <p:nvPr/>
          </p:nvSpPr>
          <p:spPr>
            <a:xfrm>
              <a:off x="6991350" y="3952875"/>
              <a:ext cx="376238" cy="8670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xmlns="" id="{E700BC37-9C78-48F1-983B-7FBC742C41F9}"/>
                </a:ext>
              </a:extLst>
            </p:cNvPr>
            <p:cNvSpPr/>
            <p:nvPr/>
          </p:nvSpPr>
          <p:spPr>
            <a:xfrm>
              <a:off x="6991350" y="3585797"/>
              <a:ext cx="376238" cy="367078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xmlns="" id="{5B916F7E-B3B8-45C1-AF40-D582C6F7E6E8}"/>
                </a:ext>
              </a:extLst>
            </p:cNvPr>
            <p:cNvSpPr/>
            <p:nvPr/>
          </p:nvSpPr>
          <p:spPr>
            <a:xfrm>
              <a:off x="6991350" y="3450431"/>
              <a:ext cx="376238" cy="1353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xmlns="" id="{A5B09960-2EAC-481D-B5FF-DA3DF92044E9}"/>
                </a:ext>
              </a:extLst>
            </p:cNvPr>
            <p:cNvSpPr/>
            <p:nvPr/>
          </p:nvSpPr>
          <p:spPr>
            <a:xfrm>
              <a:off x="7995639" y="4438011"/>
              <a:ext cx="376238" cy="3819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xmlns="" id="{7A96C1CC-7DF7-44C5-9C4B-818E08F5563A}"/>
                </a:ext>
              </a:extLst>
            </p:cNvPr>
            <p:cNvSpPr/>
            <p:nvPr/>
          </p:nvSpPr>
          <p:spPr>
            <a:xfrm>
              <a:off x="7994050" y="3709988"/>
              <a:ext cx="376238" cy="728023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6" name="Прямокутник 35">
              <a:extLst>
                <a:ext uri="{FF2B5EF4-FFF2-40B4-BE49-F238E27FC236}">
                  <a16:creationId xmlns:a16="http://schemas.microsoft.com/office/drawing/2014/main" xmlns="" id="{5E5225BE-9C62-479E-AC70-7F712FE72871}"/>
                </a:ext>
              </a:extLst>
            </p:cNvPr>
            <p:cNvSpPr/>
            <p:nvPr/>
          </p:nvSpPr>
          <p:spPr>
            <a:xfrm>
              <a:off x="7994050" y="3450431"/>
              <a:ext cx="376238" cy="2595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7" name="Прямокутник 36">
              <a:extLst>
                <a:ext uri="{FF2B5EF4-FFF2-40B4-BE49-F238E27FC236}">
                  <a16:creationId xmlns:a16="http://schemas.microsoft.com/office/drawing/2014/main" xmlns="" id="{6861CF62-0B0A-422C-B6BA-C8B3C45286DC}"/>
                </a:ext>
              </a:extLst>
            </p:cNvPr>
            <p:cNvSpPr/>
            <p:nvPr/>
          </p:nvSpPr>
          <p:spPr>
            <a:xfrm>
              <a:off x="9018533" y="4507705"/>
              <a:ext cx="376238" cy="3122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dirty="0"/>
            </a:p>
          </p:txBody>
        </p:sp>
        <p:sp>
          <p:nvSpPr>
            <p:cNvPr id="38" name="Прямокутник 37">
              <a:extLst>
                <a:ext uri="{FF2B5EF4-FFF2-40B4-BE49-F238E27FC236}">
                  <a16:creationId xmlns:a16="http://schemas.microsoft.com/office/drawing/2014/main" xmlns="" id="{F0AFFD86-222C-41F0-A7CF-553415E7316E}"/>
                </a:ext>
              </a:extLst>
            </p:cNvPr>
            <p:cNvSpPr/>
            <p:nvPr/>
          </p:nvSpPr>
          <p:spPr>
            <a:xfrm>
              <a:off x="9018533" y="3813210"/>
              <a:ext cx="376238" cy="694496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xmlns="" id="{6BA200BE-FE49-4591-88BF-9E3DA17A0D26}"/>
                </a:ext>
              </a:extLst>
            </p:cNvPr>
            <p:cNvSpPr/>
            <p:nvPr/>
          </p:nvSpPr>
          <p:spPr>
            <a:xfrm>
              <a:off x="9018533" y="3450431"/>
              <a:ext cx="376238" cy="3627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06E29E06-A7AE-4446-A2D8-F3DC686A4A5E}"/>
                </a:ext>
              </a:extLst>
            </p:cNvPr>
            <p:cNvCxnSpPr/>
            <p:nvPr/>
          </p:nvCxnSpPr>
          <p:spPr>
            <a:xfrm>
              <a:off x="6572578" y="3519804"/>
              <a:ext cx="0" cy="130016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xmlns="" id="{0BB9B0E0-D9A5-4644-B8F5-277EAED4C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579" y="4819967"/>
              <a:ext cx="351670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B389776-AEB5-4DE5-A4F1-F1B7296517F0}"/>
                </a:ext>
              </a:extLst>
            </p:cNvPr>
            <p:cNvSpPr txBox="1"/>
            <p:nvPr/>
          </p:nvSpPr>
          <p:spPr>
            <a:xfrm>
              <a:off x="6142274" y="3101273"/>
              <a:ext cx="39885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1600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1400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1200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1000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800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600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400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200</a:t>
              </a:r>
            </a:p>
            <a:p>
              <a:pPr algn="r"/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r"/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  <a:endParaRPr lang="uk-UA" sz="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6CB31AA-D53B-45AF-B67E-0F2DBDD13875}"/>
                </a:ext>
              </a:extLst>
            </p:cNvPr>
            <p:cNvSpPr txBox="1"/>
            <p:nvPr/>
          </p:nvSpPr>
          <p:spPr>
            <a:xfrm>
              <a:off x="6703496" y="4843627"/>
              <a:ext cx="98392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50" dirty="0">
                  <a:solidFill>
                    <a:schemeClr val="bg1">
                      <a:lumMod val="85000"/>
                    </a:schemeClr>
                  </a:solidFill>
                </a:rPr>
                <a:t>люди которые живут с ВИЧ и знают свой статус</a:t>
              </a:r>
              <a:endParaRPr lang="uk-UA" sz="6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Прямоугольник 2">
              <a:extLst>
                <a:ext uri="{FF2B5EF4-FFF2-40B4-BE49-F238E27FC236}">
                  <a16:creationId xmlns:a16="http://schemas.microsoft.com/office/drawing/2014/main" xmlns="" id="{8915328E-ED82-4F0E-9772-2AD691594994}"/>
                </a:ext>
              </a:extLst>
            </p:cNvPr>
            <p:cNvSpPr/>
            <p:nvPr/>
          </p:nvSpPr>
          <p:spPr>
            <a:xfrm>
              <a:off x="7288486" y="3561834"/>
              <a:ext cx="8064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6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Пробел:</a:t>
              </a:r>
            </a:p>
            <a:p>
              <a:pPr algn="just"/>
              <a:r>
                <a:rPr lang="en-US" sz="6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420 000</a:t>
              </a:r>
            </a:p>
          </p:txBody>
        </p:sp>
        <p:sp>
          <p:nvSpPr>
            <p:cNvPr id="46" name="Прямоугольник 2">
              <a:extLst>
                <a:ext uri="{FF2B5EF4-FFF2-40B4-BE49-F238E27FC236}">
                  <a16:creationId xmlns:a16="http://schemas.microsoft.com/office/drawing/2014/main" xmlns="" id="{CFF63A70-8533-420C-88A2-734EFB07B67C}"/>
                </a:ext>
              </a:extLst>
            </p:cNvPr>
            <p:cNvSpPr/>
            <p:nvPr/>
          </p:nvSpPr>
          <p:spPr>
            <a:xfrm>
              <a:off x="6784557" y="4539702"/>
              <a:ext cx="8064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>
                  <a:solidFill>
                    <a:srgbClr val="324B7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63%</a:t>
              </a:r>
            </a:p>
            <a:p>
              <a:pPr algn="ctr"/>
              <a:r>
                <a:rPr lang="en-US" sz="600" dirty="0">
                  <a:solidFill>
                    <a:srgbClr val="324B7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[49-72%]</a:t>
              </a:r>
            </a:p>
          </p:txBody>
        </p:sp>
        <p:sp>
          <p:nvSpPr>
            <p:cNvPr id="47" name="Прямоугольник 2">
              <a:extLst>
                <a:ext uri="{FF2B5EF4-FFF2-40B4-BE49-F238E27FC236}">
                  <a16:creationId xmlns:a16="http://schemas.microsoft.com/office/drawing/2014/main" xmlns="" id="{3AECD058-24D0-425E-9884-3C4210DF04A9}"/>
                </a:ext>
              </a:extLst>
            </p:cNvPr>
            <p:cNvSpPr/>
            <p:nvPr/>
          </p:nvSpPr>
          <p:spPr>
            <a:xfrm>
              <a:off x="7798447" y="4533368"/>
              <a:ext cx="8064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>
                  <a:solidFill>
                    <a:srgbClr val="324B7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28%</a:t>
              </a:r>
            </a:p>
            <a:p>
              <a:pPr algn="ctr"/>
              <a:r>
                <a:rPr lang="en-US" sz="600" dirty="0">
                  <a:solidFill>
                    <a:srgbClr val="324B7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[22-32%]</a:t>
              </a:r>
            </a:p>
          </p:txBody>
        </p:sp>
        <p:sp>
          <p:nvSpPr>
            <p:cNvPr id="48" name="Прямоугольник 2">
              <a:extLst>
                <a:ext uri="{FF2B5EF4-FFF2-40B4-BE49-F238E27FC236}">
                  <a16:creationId xmlns:a16="http://schemas.microsoft.com/office/drawing/2014/main" xmlns="" id="{01B90F55-8E0C-4992-81DF-5EE11C5CD28E}"/>
                </a:ext>
              </a:extLst>
            </p:cNvPr>
            <p:cNvSpPr/>
            <p:nvPr/>
          </p:nvSpPr>
          <p:spPr>
            <a:xfrm>
              <a:off x="8812337" y="4525332"/>
              <a:ext cx="8064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>
                  <a:solidFill>
                    <a:srgbClr val="324B7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22%</a:t>
              </a:r>
            </a:p>
            <a:p>
              <a:pPr algn="ctr"/>
              <a:r>
                <a:rPr lang="en-US" sz="600" dirty="0">
                  <a:solidFill>
                    <a:srgbClr val="324B7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[17-25%]</a:t>
              </a:r>
            </a:p>
          </p:txBody>
        </p:sp>
        <p:sp>
          <p:nvSpPr>
            <p:cNvPr id="49" name="Прямоугольник 2">
              <a:extLst>
                <a:ext uri="{FF2B5EF4-FFF2-40B4-BE49-F238E27FC236}">
                  <a16:creationId xmlns:a16="http://schemas.microsoft.com/office/drawing/2014/main" xmlns="" id="{C6439F21-40DD-4FF0-ABF1-37AA2761B52A}"/>
                </a:ext>
              </a:extLst>
            </p:cNvPr>
            <p:cNvSpPr/>
            <p:nvPr/>
          </p:nvSpPr>
          <p:spPr>
            <a:xfrm>
              <a:off x="8291186" y="3867150"/>
              <a:ext cx="8064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6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Пробел: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just"/>
              <a:r>
                <a:rPr lang="en-US" sz="6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820 000</a:t>
              </a:r>
            </a:p>
          </p:txBody>
        </p:sp>
        <p:sp>
          <p:nvSpPr>
            <p:cNvPr id="50" name="Прямоугольник 2">
              <a:extLst>
                <a:ext uri="{FF2B5EF4-FFF2-40B4-BE49-F238E27FC236}">
                  <a16:creationId xmlns:a16="http://schemas.microsoft.com/office/drawing/2014/main" xmlns="" id="{9B763B6E-5487-4BC2-8B88-293630A2D908}"/>
                </a:ext>
              </a:extLst>
            </p:cNvPr>
            <p:cNvSpPr/>
            <p:nvPr/>
          </p:nvSpPr>
          <p:spPr>
            <a:xfrm>
              <a:off x="9311080" y="3966978"/>
              <a:ext cx="8064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6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Пробел:</a:t>
              </a:r>
            </a:p>
            <a:p>
              <a:pPr algn="just"/>
              <a:r>
                <a:rPr lang="en-US" sz="6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800 000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AB41458-860D-493F-881B-143F0D156D9A}"/>
                </a:ext>
              </a:extLst>
            </p:cNvPr>
            <p:cNvSpPr txBox="1"/>
            <p:nvPr/>
          </p:nvSpPr>
          <p:spPr>
            <a:xfrm>
              <a:off x="7719343" y="4843626"/>
              <a:ext cx="925651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50" dirty="0">
                  <a:solidFill>
                    <a:schemeClr val="bg1">
                      <a:lumMod val="85000"/>
                    </a:schemeClr>
                  </a:solidFill>
                </a:rPr>
                <a:t>люди которые живут с ВИЧ, получают лечение</a:t>
              </a:r>
              <a:endParaRPr lang="uk-UA" sz="6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A578C6F-FCCF-42E9-A527-531F5BBAF35A}"/>
                </a:ext>
              </a:extLst>
            </p:cNvPr>
            <p:cNvSpPr txBox="1"/>
            <p:nvPr/>
          </p:nvSpPr>
          <p:spPr>
            <a:xfrm>
              <a:off x="8665178" y="4843625"/>
              <a:ext cx="1079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50" dirty="0">
                  <a:solidFill>
                    <a:schemeClr val="bg1">
                      <a:lumMod val="85000"/>
                    </a:schemeClr>
                  </a:solidFill>
                </a:rPr>
                <a:t>люди которые живут с ВИЧ, получают терапию, имеют неопределяемую вирусную нагрузку</a:t>
              </a:r>
              <a:endParaRPr lang="uk-UA" sz="6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BFF85A5-C8D1-4F1F-9C98-F25FD3B501E7}"/>
                </a:ext>
              </a:extLst>
            </p:cNvPr>
            <p:cNvSpPr txBox="1"/>
            <p:nvPr/>
          </p:nvSpPr>
          <p:spPr>
            <a:xfrm rot="16200000">
              <a:off x="5783482" y="4014264"/>
              <a:ext cx="98392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" dirty="0">
                  <a:solidFill>
                    <a:schemeClr val="bg1">
                      <a:lumMod val="85000"/>
                    </a:schemeClr>
                  </a:solidFill>
                </a:rPr>
                <a:t>Number of PLHIV (TH)</a:t>
              </a:r>
            </a:p>
            <a:p>
              <a:endParaRPr lang="uk-UA" sz="6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xmlns="" id="{8DC81892-C85B-4D54-A915-6F1CE33F2456}"/>
                </a:ext>
              </a:extLst>
            </p:cNvPr>
            <p:cNvCxnSpPr/>
            <p:nvPr/>
          </p:nvCxnSpPr>
          <p:spPr>
            <a:xfrm>
              <a:off x="10089283" y="3519803"/>
              <a:ext cx="0" cy="130016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FFCFB00-FA7D-42B8-AC5F-5468985FF2B2}"/>
                </a:ext>
              </a:extLst>
            </p:cNvPr>
            <p:cNvSpPr txBox="1"/>
            <p:nvPr/>
          </p:nvSpPr>
          <p:spPr>
            <a:xfrm>
              <a:off x="10079276" y="3147439"/>
              <a:ext cx="3988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100</a:t>
              </a: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75</a:t>
              </a: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50</a:t>
              </a: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25</a:t>
              </a: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  <a:endParaRPr lang="uk-UA" sz="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96AAC8D-0A17-4922-B5A4-B02034C7BBC0}"/>
                </a:ext>
              </a:extLst>
            </p:cNvPr>
            <p:cNvSpPr txBox="1"/>
            <p:nvPr/>
          </p:nvSpPr>
          <p:spPr>
            <a:xfrm rot="16200000">
              <a:off x="9913082" y="3925976"/>
              <a:ext cx="98392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" dirty="0">
                  <a:solidFill>
                    <a:schemeClr val="bg1">
                      <a:lumMod val="85000"/>
                    </a:schemeClr>
                  </a:solidFill>
                </a:rPr>
                <a:t>Present</a:t>
              </a:r>
            </a:p>
            <a:p>
              <a:endParaRPr lang="uk-UA" sz="6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xmlns="" id="{670D50FF-E81C-4AD5-A4A9-AE85347C146D}"/>
              </a:ext>
            </a:extLst>
          </p:cNvPr>
          <p:cNvGrpSpPr/>
          <p:nvPr/>
        </p:nvGrpSpPr>
        <p:grpSpPr>
          <a:xfrm>
            <a:off x="526337" y="2995452"/>
            <a:ext cx="5250347" cy="2465629"/>
            <a:chOff x="526337" y="2995452"/>
            <a:chExt cx="5250347" cy="2465629"/>
          </a:xfrm>
        </p:grpSpPr>
        <p:grpSp>
          <p:nvGrpSpPr>
            <p:cNvPr id="60" name="Групувати 59">
              <a:extLst>
                <a:ext uri="{FF2B5EF4-FFF2-40B4-BE49-F238E27FC236}">
                  <a16:creationId xmlns:a16="http://schemas.microsoft.com/office/drawing/2014/main" xmlns="" id="{7A9E266C-73E0-4CA4-9504-7B7F9C0D83F4}"/>
                </a:ext>
              </a:extLst>
            </p:cNvPr>
            <p:cNvGrpSpPr/>
            <p:nvPr/>
          </p:nvGrpSpPr>
          <p:grpSpPr>
            <a:xfrm>
              <a:off x="526337" y="2995452"/>
              <a:ext cx="5250347" cy="2465629"/>
              <a:chOff x="526337" y="2670386"/>
              <a:chExt cx="5250347" cy="24656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77191AF-C3C2-4F14-A8C4-B71D07C439DB}"/>
                  </a:ext>
                </a:extLst>
              </p:cNvPr>
              <p:cNvSpPr txBox="1"/>
              <p:nvPr/>
            </p:nvSpPr>
            <p:spPr>
              <a:xfrm>
                <a:off x="1157287" y="4943655"/>
                <a:ext cx="4619397" cy="192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650" dirty="0">
                    <a:solidFill>
                      <a:schemeClr val="bg1">
                        <a:lumMod val="85000"/>
                      </a:schemeClr>
                    </a:solidFill>
                  </a:rPr>
                  <a:t>2000    2001    2002    2004    2005    2006    2007    2008     2009    2010     2011    2012    2013    20014    2015    2016 </a:t>
                </a:r>
              </a:p>
            </p:txBody>
          </p:sp>
          <p:grpSp>
            <p:nvGrpSpPr>
              <p:cNvPr id="59" name="Групувати 58">
                <a:extLst>
                  <a:ext uri="{FF2B5EF4-FFF2-40B4-BE49-F238E27FC236}">
                    <a16:creationId xmlns:a16="http://schemas.microsoft.com/office/drawing/2014/main" xmlns="" id="{C9384BFB-9FDB-45A9-A077-4E6722811B15}"/>
                  </a:ext>
                </a:extLst>
              </p:cNvPr>
              <p:cNvGrpSpPr/>
              <p:nvPr/>
            </p:nvGrpSpPr>
            <p:grpSpPr>
              <a:xfrm>
                <a:off x="526337" y="2670386"/>
                <a:ext cx="4966806" cy="2293004"/>
                <a:chOff x="526337" y="2670386"/>
                <a:chExt cx="4966806" cy="2293004"/>
              </a:xfrm>
            </p:grpSpPr>
            <p:sp>
              <p:nvSpPr>
                <p:cNvPr id="15" name="Полілінія: фігура 14">
                  <a:extLst>
                    <a:ext uri="{FF2B5EF4-FFF2-40B4-BE49-F238E27FC236}">
                      <a16:creationId xmlns:a16="http://schemas.microsoft.com/office/drawing/2014/main" xmlns="" id="{0F320188-6594-4D11-AF1B-839439B3C919}"/>
                    </a:ext>
                  </a:extLst>
                </p:cNvPr>
                <p:cNvSpPr/>
                <p:nvPr/>
              </p:nvSpPr>
              <p:spPr>
                <a:xfrm rot="200130">
                  <a:off x="2203598" y="3782503"/>
                  <a:ext cx="3090569" cy="794131"/>
                </a:xfrm>
                <a:custGeom>
                  <a:avLst/>
                  <a:gdLst>
                    <a:gd name="connsiteX0" fmla="*/ 0 w 2176462"/>
                    <a:gd name="connsiteY0" fmla="*/ 571500 h 571500"/>
                    <a:gd name="connsiteX1" fmla="*/ 852487 w 2176462"/>
                    <a:gd name="connsiteY1" fmla="*/ 404812 h 571500"/>
                    <a:gd name="connsiteX2" fmla="*/ 1790700 w 2176462"/>
                    <a:gd name="connsiteY2" fmla="*/ 133350 h 571500"/>
                    <a:gd name="connsiteX3" fmla="*/ 2176462 w 2176462"/>
                    <a:gd name="connsiteY3" fmla="*/ 0 h 571500"/>
                    <a:gd name="connsiteX0" fmla="*/ 0 w 3004513"/>
                    <a:gd name="connsiteY0" fmla="*/ 770033 h 770033"/>
                    <a:gd name="connsiteX1" fmla="*/ 1680538 w 3004513"/>
                    <a:gd name="connsiteY1" fmla="*/ 404812 h 770033"/>
                    <a:gd name="connsiteX2" fmla="*/ 2618751 w 3004513"/>
                    <a:gd name="connsiteY2" fmla="*/ 133350 h 770033"/>
                    <a:gd name="connsiteX3" fmla="*/ 3004513 w 3004513"/>
                    <a:gd name="connsiteY3" fmla="*/ 0 h 770033"/>
                    <a:gd name="connsiteX0" fmla="*/ 0 w 3272745"/>
                    <a:gd name="connsiteY0" fmla="*/ 833371 h 833371"/>
                    <a:gd name="connsiteX1" fmla="*/ 1948770 w 3272745"/>
                    <a:gd name="connsiteY1" fmla="*/ 404812 h 833371"/>
                    <a:gd name="connsiteX2" fmla="*/ 2886983 w 3272745"/>
                    <a:gd name="connsiteY2" fmla="*/ 133350 h 833371"/>
                    <a:gd name="connsiteX3" fmla="*/ 3272745 w 3272745"/>
                    <a:gd name="connsiteY3" fmla="*/ 0 h 833371"/>
                    <a:gd name="connsiteX0" fmla="*/ 0 w 3272745"/>
                    <a:gd name="connsiteY0" fmla="*/ 833371 h 833371"/>
                    <a:gd name="connsiteX1" fmla="*/ 1948770 w 3272745"/>
                    <a:gd name="connsiteY1" fmla="*/ 404812 h 833371"/>
                    <a:gd name="connsiteX2" fmla="*/ 2886983 w 3272745"/>
                    <a:gd name="connsiteY2" fmla="*/ 133350 h 833371"/>
                    <a:gd name="connsiteX3" fmla="*/ 3272745 w 3272745"/>
                    <a:gd name="connsiteY3" fmla="*/ 0 h 833371"/>
                    <a:gd name="connsiteX0" fmla="*/ 0 w 3272745"/>
                    <a:gd name="connsiteY0" fmla="*/ 833371 h 833371"/>
                    <a:gd name="connsiteX1" fmla="*/ 1948770 w 3272745"/>
                    <a:gd name="connsiteY1" fmla="*/ 404812 h 833371"/>
                    <a:gd name="connsiteX2" fmla="*/ 2886983 w 3272745"/>
                    <a:gd name="connsiteY2" fmla="*/ 133350 h 833371"/>
                    <a:gd name="connsiteX3" fmla="*/ 3272745 w 3272745"/>
                    <a:gd name="connsiteY3" fmla="*/ 0 h 833371"/>
                    <a:gd name="connsiteX0" fmla="*/ 0 w 3090569"/>
                    <a:gd name="connsiteY0" fmla="*/ 794131 h 794131"/>
                    <a:gd name="connsiteX1" fmla="*/ 1766594 w 3090569"/>
                    <a:gd name="connsiteY1" fmla="*/ 404812 h 794131"/>
                    <a:gd name="connsiteX2" fmla="*/ 2704807 w 3090569"/>
                    <a:gd name="connsiteY2" fmla="*/ 133350 h 794131"/>
                    <a:gd name="connsiteX3" fmla="*/ 3090569 w 3090569"/>
                    <a:gd name="connsiteY3" fmla="*/ 0 h 79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0569" h="794131">
                      <a:moveTo>
                        <a:pt x="0" y="794131"/>
                      </a:moveTo>
                      <a:cubicBezTo>
                        <a:pt x="471288" y="751879"/>
                        <a:pt x="1315793" y="514942"/>
                        <a:pt x="1766594" y="404812"/>
                      </a:cubicBezTo>
                      <a:cubicBezTo>
                        <a:pt x="2217395" y="294682"/>
                        <a:pt x="2484145" y="200819"/>
                        <a:pt x="2704807" y="133350"/>
                      </a:cubicBezTo>
                      <a:cubicBezTo>
                        <a:pt x="2925469" y="65881"/>
                        <a:pt x="3008019" y="32940"/>
                        <a:pt x="3090569" y="0"/>
                      </a:cubicBezTo>
                    </a:path>
                  </a:pathLst>
                </a:custGeom>
                <a:noFill/>
                <a:ln w="327025">
                  <a:solidFill>
                    <a:srgbClr val="FF8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1" name="Полілінія: фігура 10">
                  <a:extLst>
                    <a:ext uri="{FF2B5EF4-FFF2-40B4-BE49-F238E27FC236}">
                      <a16:creationId xmlns:a16="http://schemas.microsoft.com/office/drawing/2014/main" xmlns="" id="{EA799CE9-C9DD-403C-83E4-7EECEE6764F7}"/>
                    </a:ext>
                  </a:extLst>
                </p:cNvPr>
                <p:cNvSpPr/>
                <p:nvPr/>
              </p:nvSpPr>
              <p:spPr>
                <a:xfrm>
                  <a:off x="1339850" y="3867150"/>
                  <a:ext cx="3943350" cy="673100"/>
                </a:xfrm>
                <a:custGeom>
                  <a:avLst/>
                  <a:gdLst>
                    <a:gd name="connsiteX0" fmla="*/ 0 w 3943350"/>
                    <a:gd name="connsiteY0" fmla="*/ 673100 h 673100"/>
                    <a:gd name="connsiteX1" fmla="*/ 1803400 w 3943350"/>
                    <a:gd name="connsiteY1" fmla="*/ 501650 h 673100"/>
                    <a:gd name="connsiteX2" fmla="*/ 3943350 w 3943350"/>
                    <a:gd name="connsiteY2" fmla="*/ 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3350" h="673100">
                      <a:moveTo>
                        <a:pt x="0" y="673100"/>
                      </a:moveTo>
                      <a:cubicBezTo>
                        <a:pt x="573087" y="643466"/>
                        <a:pt x="1146175" y="613833"/>
                        <a:pt x="1803400" y="501650"/>
                      </a:cubicBezTo>
                      <a:cubicBezTo>
                        <a:pt x="2460625" y="389467"/>
                        <a:pt x="3201987" y="194733"/>
                        <a:pt x="3943350" y="0"/>
                      </a:cubicBezTo>
                    </a:path>
                  </a:pathLst>
                </a:custGeom>
                <a:noFill/>
                <a:ln w="149225">
                  <a:solidFill>
                    <a:srgbClr val="FF8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0" name="Полілінія: фігура 9">
                  <a:extLst>
                    <a:ext uri="{FF2B5EF4-FFF2-40B4-BE49-F238E27FC236}">
                      <a16:creationId xmlns:a16="http://schemas.microsoft.com/office/drawing/2014/main" xmlns="" id="{9D24D89A-5E1D-4B34-91DE-6F8270625CBC}"/>
                    </a:ext>
                  </a:extLst>
                </p:cNvPr>
                <p:cNvSpPr/>
                <p:nvPr/>
              </p:nvSpPr>
              <p:spPr>
                <a:xfrm>
                  <a:off x="1339850" y="3867150"/>
                  <a:ext cx="3943350" cy="673100"/>
                </a:xfrm>
                <a:custGeom>
                  <a:avLst/>
                  <a:gdLst>
                    <a:gd name="connsiteX0" fmla="*/ 0 w 3943350"/>
                    <a:gd name="connsiteY0" fmla="*/ 673100 h 673100"/>
                    <a:gd name="connsiteX1" fmla="*/ 1803400 w 3943350"/>
                    <a:gd name="connsiteY1" fmla="*/ 501650 h 673100"/>
                    <a:gd name="connsiteX2" fmla="*/ 3943350 w 3943350"/>
                    <a:gd name="connsiteY2" fmla="*/ 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3350" h="673100">
                      <a:moveTo>
                        <a:pt x="0" y="673100"/>
                      </a:moveTo>
                      <a:cubicBezTo>
                        <a:pt x="573087" y="643466"/>
                        <a:pt x="1146175" y="613833"/>
                        <a:pt x="1803400" y="501650"/>
                      </a:cubicBezTo>
                      <a:cubicBezTo>
                        <a:pt x="2460625" y="389467"/>
                        <a:pt x="3201987" y="194733"/>
                        <a:pt x="3943350" y="0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8" name="Полілінія: фігура 17">
                  <a:extLst>
                    <a:ext uri="{FF2B5EF4-FFF2-40B4-BE49-F238E27FC236}">
                      <a16:creationId xmlns:a16="http://schemas.microsoft.com/office/drawing/2014/main" xmlns="" id="{11DF9C99-6A75-47AC-BDAD-ABC9A235F435}"/>
                    </a:ext>
                  </a:extLst>
                </p:cNvPr>
                <p:cNvSpPr/>
                <p:nvPr/>
              </p:nvSpPr>
              <p:spPr>
                <a:xfrm rot="21449478">
                  <a:off x="1223634" y="3675354"/>
                  <a:ext cx="4106790" cy="673100"/>
                </a:xfrm>
                <a:custGeom>
                  <a:avLst/>
                  <a:gdLst>
                    <a:gd name="connsiteX0" fmla="*/ 0 w 3943350"/>
                    <a:gd name="connsiteY0" fmla="*/ 673100 h 673100"/>
                    <a:gd name="connsiteX1" fmla="*/ 1803400 w 3943350"/>
                    <a:gd name="connsiteY1" fmla="*/ 501650 h 673100"/>
                    <a:gd name="connsiteX2" fmla="*/ 3943350 w 3943350"/>
                    <a:gd name="connsiteY2" fmla="*/ 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3350" h="673100">
                      <a:moveTo>
                        <a:pt x="0" y="673100"/>
                      </a:moveTo>
                      <a:cubicBezTo>
                        <a:pt x="573087" y="643466"/>
                        <a:pt x="1146175" y="613833"/>
                        <a:pt x="1803400" y="501650"/>
                      </a:cubicBezTo>
                      <a:cubicBezTo>
                        <a:pt x="2460625" y="389467"/>
                        <a:pt x="3201987" y="194733"/>
                        <a:pt x="3943350" y="0"/>
                      </a:cubicBezTo>
                    </a:path>
                  </a:pathLst>
                </a:custGeom>
                <a:solidFill>
                  <a:srgbClr val="324B70"/>
                </a:solidFill>
                <a:ln w="149225">
                  <a:solidFill>
                    <a:srgbClr val="324B7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0" name="Полілінія: фігура 19">
                  <a:extLst>
                    <a:ext uri="{FF2B5EF4-FFF2-40B4-BE49-F238E27FC236}">
                      <a16:creationId xmlns:a16="http://schemas.microsoft.com/office/drawing/2014/main" xmlns="" id="{7F12D1C8-CBC4-4F83-8A13-48A216405142}"/>
                    </a:ext>
                  </a:extLst>
                </p:cNvPr>
                <p:cNvSpPr/>
                <p:nvPr/>
              </p:nvSpPr>
              <p:spPr>
                <a:xfrm>
                  <a:off x="2179994" y="4055449"/>
                  <a:ext cx="3313149" cy="584993"/>
                </a:xfrm>
                <a:custGeom>
                  <a:avLst/>
                  <a:gdLst>
                    <a:gd name="connsiteX0" fmla="*/ 0 w 3943350"/>
                    <a:gd name="connsiteY0" fmla="*/ 673100 h 673100"/>
                    <a:gd name="connsiteX1" fmla="*/ 1803400 w 3943350"/>
                    <a:gd name="connsiteY1" fmla="*/ 501650 h 673100"/>
                    <a:gd name="connsiteX2" fmla="*/ 3943350 w 3943350"/>
                    <a:gd name="connsiteY2" fmla="*/ 0 h 673100"/>
                    <a:gd name="connsiteX0" fmla="*/ 0 w 3981201"/>
                    <a:gd name="connsiteY0" fmla="*/ 615950 h 615950"/>
                    <a:gd name="connsiteX1" fmla="*/ 1803400 w 3981201"/>
                    <a:gd name="connsiteY1" fmla="*/ 444500 h 615950"/>
                    <a:gd name="connsiteX2" fmla="*/ 3981201 w 3981201"/>
                    <a:gd name="connsiteY2" fmla="*/ 0 h 615950"/>
                    <a:gd name="connsiteX0" fmla="*/ 0 w 3992847"/>
                    <a:gd name="connsiteY0" fmla="*/ 589756 h 589756"/>
                    <a:gd name="connsiteX1" fmla="*/ 1803400 w 3992847"/>
                    <a:gd name="connsiteY1" fmla="*/ 418306 h 589756"/>
                    <a:gd name="connsiteX2" fmla="*/ 3992847 w 3992847"/>
                    <a:gd name="connsiteY2" fmla="*/ 0 h 589756"/>
                    <a:gd name="connsiteX0" fmla="*/ 0 w 3992847"/>
                    <a:gd name="connsiteY0" fmla="*/ 561181 h 561181"/>
                    <a:gd name="connsiteX1" fmla="*/ 1803400 w 3992847"/>
                    <a:gd name="connsiteY1" fmla="*/ 389731 h 561181"/>
                    <a:gd name="connsiteX2" fmla="*/ 3992847 w 3992847"/>
                    <a:gd name="connsiteY2" fmla="*/ 0 h 561181"/>
                    <a:gd name="connsiteX0" fmla="*/ 0 w 4010317"/>
                    <a:gd name="connsiteY0" fmla="*/ 527844 h 527844"/>
                    <a:gd name="connsiteX1" fmla="*/ 1803400 w 4010317"/>
                    <a:gd name="connsiteY1" fmla="*/ 356394 h 527844"/>
                    <a:gd name="connsiteX2" fmla="*/ 4010317 w 4010317"/>
                    <a:gd name="connsiteY2" fmla="*/ 0 h 527844"/>
                    <a:gd name="connsiteX0" fmla="*/ 0 w 4042345"/>
                    <a:gd name="connsiteY0" fmla="*/ 589756 h 589756"/>
                    <a:gd name="connsiteX1" fmla="*/ 1803400 w 4042345"/>
                    <a:gd name="connsiteY1" fmla="*/ 418306 h 589756"/>
                    <a:gd name="connsiteX2" fmla="*/ 4042345 w 4042345"/>
                    <a:gd name="connsiteY2" fmla="*/ 0 h 589756"/>
                    <a:gd name="connsiteX0" fmla="*/ 0 w 4051080"/>
                    <a:gd name="connsiteY0" fmla="*/ 580231 h 580231"/>
                    <a:gd name="connsiteX1" fmla="*/ 1812135 w 4051080"/>
                    <a:gd name="connsiteY1" fmla="*/ 418306 h 580231"/>
                    <a:gd name="connsiteX2" fmla="*/ 4051080 w 4051080"/>
                    <a:gd name="connsiteY2" fmla="*/ 0 h 580231"/>
                    <a:gd name="connsiteX0" fmla="*/ 0 w 4051080"/>
                    <a:gd name="connsiteY0" fmla="*/ 589756 h 589756"/>
                    <a:gd name="connsiteX1" fmla="*/ 1812135 w 4051080"/>
                    <a:gd name="connsiteY1" fmla="*/ 418306 h 589756"/>
                    <a:gd name="connsiteX2" fmla="*/ 4051080 w 4051080"/>
                    <a:gd name="connsiteY2" fmla="*/ 0 h 589756"/>
                    <a:gd name="connsiteX0" fmla="*/ 0 w 4051080"/>
                    <a:gd name="connsiteY0" fmla="*/ 584993 h 584993"/>
                    <a:gd name="connsiteX1" fmla="*/ 1812135 w 4051080"/>
                    <a:gd name="connsiteY1" fmla="*/ 418306 h 584993"/>
                    <a:gd name="connsiteX2" fmla="*/ 4051080 w 4051080"/>
                    <a:gd name="connsiteY2" fmla="*/ 0 h 58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51080" h="584993">
                      <a:moveTo>
                        <a:pt x="0" y="584993"/>
                      </a:moveTo>
                      <a:cubicBezTo>
                        <a:pt x="573087" y="555359"/>
                        <a:pt x="1136955" y="515805"/>
                        <a:pt x="1812135" y="418306"/>
                      </a:cubicBezTo>
                      <a:cubicBezTo>
                        <a:pt x="2487315" y="320807"/>
                        <a:pt x="3309717" y="194733"/>
                        <a:pt x="4051080" y="0"/>
                      </a:cubicBezTo>
                    </a:path>
                  </a:pathLst>
                </a:custGeom>
                <a:noFill/>
                <a:ln w="149225">
                  <a:solidFill>
                    <a:srgbClr val="324B7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23" name="Пряма сполучна лінія 22">
                  <a:extLst>
                    <a:ext uri="{FF2B5EF4-FFF2-40B4-BE49-F238E27FC236}">
                      <a16:creationId xmlns:a16="http://schemas.microsoft.com/office/drawing/2014/main" xmlns="" id="{76636129-A10D-40B8-808A-04F25C782820}"/>
                    </a:ext>
                  </a:extLst>
                </p:cNvPr>
                <p:cNvCxnSpPr/>
                <p:nvPr/>
              </p:nvCxnSpPr>
              <p:spPr>
                <a:xfrm>
                  <a:off x="1157288" y="3543300"/>
                  <a:ext cx="0" cy="1300163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 сполучна лінія 23">
                  <a:extLst>
                    <a:ext uri="{FF2B5EF4-FFF2-40B4-BE49-F238E27FC236}">
                      <a16:creationId xmlns:a16="http://schemas.microsoft.com/office/drawing/2014/main" xmlns="" id="{ACD9ABA9-EC56-4217-B2F0-8672FB61D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57288" y="4843463"/>
                  <a:ext cx="4313237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5AA3082A-A3E4-4BAF-AD32-D9B3A2607DA6}"/>
                    </a:ext>
                  </a:extLst>
                </p:cNvPr>
                <p:cNvSpPr txBox="1"/>
                <p:nvPr/>
              </p:nvSpPr>
              <p:spPr>
                <a:xfrm>
                  <a:off x="698683" y="3147508"/>
                  <a:ext cx="398852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uk-UA" sz="700" dirty="0">
                      <a:solidFill>
                        <a:schemeClr val="bg1">
                          <a:lumMod val="85000"/>
                        </a:schemeClr>
                      </a:solidFill>
                    </a:rPr>
                    <a:t>250</a:t>
                  </a: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r>
                    <a:rPr lang="uk-UA" sz="700" dirty="0">
                      <a:solidFill>
                        <a:schemeClr val="bg1">
                          <a:lumMod val="85000"/>
                        </a:schemeClr>
                      </a:solidFill>
                    </a:rPr>
                    <a:t>200</a:t>
                  </a: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r>
                    <a:rPr lang="uk-UA" sz="700" dirty="0">
                      <a:solidFill>
                        <a:schemeClr val="bg1">
                          <a:lumMod val="85000"/>
                        </a:schemeClr>
                      </a:solidFill>
                    </a:rPr>
                    <a:t>150</a:t>
                  </a: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r>
                    <a:rPr lang="uk-UA" sz="700" dirty="0">
                      <a:solidFill>
                        <a:schemeClr val="bg1">
                          <a:lumMod val="85000"/>
                        </a:schemeClr>
                      </a:solidFill>
                    </a:rPr>
                    <a:t>100</a:t>
                  </a: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r>
                    <a:rPr lang="uk-UA" sz="700" dirty="0">
                      <a:solidFill>
                        <a:schemeClr val="bg1">
                          <a:lumMod val="85000"/>
                        </a:schemeClr>
                      </a:solidFill>
                    </a:rPr>
                    <a:t>50</a:t>
                  </a: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endParaRPr lang="uk-UA" sz="7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  <a:p>
                  <a:pPr algn="r"/>
                  <a:r>
                    <a:rPr lang="uk-UA" sz="700" dirty="0">
                      <a:solidFill>
                        <a:schemeClr val="bg1">
                          <a:lumMod val="8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28" name="Прямоугольник 2">
                  <a:extLst>
                    <a:ext uri="{FF2B5EF4-FFF2-40B4-BE49-F238E27FC236}">
                      <a16:creationId xmlns:a16="http://schemas.microsoft.com/office/drawing/2014/main" xmlns="" id="{DB92881F-3D1E-4891-9332-147B70FE2877}"/>
                    </a:ext>
                  </a:extLst>
                </p:cNvPr>
                <p:cNvSpPr/>
                <p:nvPr/>
              </p:nvSpPr>
              <p:spPr>
                <a:xfrm>
                  <a:off x="526337" y="2670386"/>
                  <a:ext cx="461939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1100" dirty="0">
                      <a:solidFill>
                        <a:schemeClr val="bg1">
                          <a:lumMod val="9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ЭПИДЕМИЯ ВИЧ-ИНФЕКЦИИ ПРОДОЛЖАЕТ РАСТИ В ВОСТОЧНОЙ ЕВРОПЕ И ЦЕНТРАЛЬНОЙ АЗИИ</a:t>
                  </a:r>
                </a:p>
              </p:txBody>
            </p:sp>
          </p:grpSp>
        </p:grpSp>
        <p:sp>
          <p:nvSpPr>
            <p:cNvPr id="61" name="Прямокутник 60">
              <a:extLst>
                <a:ext uri="{FF2B5EF4-FFF2-40B4-BE49-F238E27FC236}">
                  <a16:creationId xmlns:a16="http://schemas.microsoft.com/office/drawing/2014/main" xmlns="" id="{55AC44B0-3313-41DD-AF92-2800C3A57D2F}"/>
                </a:ext>
              </a:extLst>
            </p:cNvPr>
            <p:cNvSpPr/>
            <p:nvPr/>
          </p:nvSpPr>
          <p:spPr>
            <a:xfrm>
              <a:off x="5221964" y="3616761"/>
              <a:ext cx="518466" cy="1461538"/>
            </a:xfrm>
            <a:prstGeom prst="rect">
              <a:avLst/>
            </a:prstGeom>
            <a:solidFill>
              <a:srgbClr val="324B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1666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.kovalchuk\Desktop\hand_with_pill_1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 bwMode="auto">
          <a:xfrm>
            <a:off x="0" y="-1"/>
            <a:ext cx="12192000" cy="68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1" name="Диаграмма 150"/>
          <p:cNvGraphicFramePr/>
          <p:nvPr>
            <p:extLst>
              <p:ext uri="{D42A27DB-BD31-4B8C-83A1-F6EECF244321}">
                <p14:modId xmlns:p14="http://schemas.microsoft.com/office/powerpoint/2010/main" val="2109656218"/>
              </p:ext>
            </p:extLst>
          </p:nvPr>
        </p:nvGraphicFramePr>
        <p:xfrm>
          <a:off x="6015783" y="4288671"/>
          <a:ext cx="9178952" cy="371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9" name="Группа 98"/>
          <p:cNvGrpSpPr/>
          <p:nvPr/>
        </p:nvGrpSpPr>
        <p:grpSpPr>
          <a:xfrm>
            <a:off x="534017" y="1828701"/>
            <a:ext cx="5363237" cy="3834402"/>
            <a:chOff x="534017" y="1828701"/>
            <a:chExt cx="5363237" cy="3834402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1226312058"/>
                </p:ext>
              </p:extLst>
            </p:nvPr>
          </p:nvGraphicFramePr>
          <p:xfrm>
            <a:off x="534017" y="1950247"/>
            <a:ext cx="5363237" cy="37128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Прямоугольник 17"/>
            <p:cNvSpPr/>
            <p:nvPr/>
          </p:nvSpPr>
          <p:spPr>
            <a:xfrm>
              <a:off x="681135" y="3438333"/>
              <a:ext cx="9605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КАЗАХСТ</a:t>
              </a:r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А</a:t>
              </a:r>
              <a:r>
                <a:rPr lang="vi-VN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Н</a:t>
              </a:r>
              <a:endParaRPr lang="ru-RU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94513" y="3622265"/>
              <a:ext cx="73129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РОССИЯ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0145" y="3106763"/>
              <a:ext cx="10615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К</a:t>
              </a:r>
              <a:r>
                <a:rPr lang="vi-VN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ЫРГЫЗСТ</a:t>
              </a:r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А</a:t>
              </a:r>
              <a:r>
                <a:rPr lang="vi-VN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Н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30087" y="3266246"/>
              <a:ext cx="81304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УКРАИНА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3731" y="2921225"/>
              <a:ext cx="8867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МОЛДОВА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36362" y="2750087"/>
              <a:ext cx="6767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ГРУЗИЯ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2727" y="2588628"/>
              <a:ext cx="103265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УЗБЕКИСТАН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94148" y="2415183"/>
              <a:ext cx="8499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БЕЛАРУСЬ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74396" y="2241654"/>
              <a:ext cx="3593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GF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452202" y="1828701"/>
              <a:ext cx="1072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LPV/R</a:t>
              </a:r>
              <a:endPara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4018" y="445685"/>
            <a:ext cx="111730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ВЫСОКАЯ ЦЕНА НА АРТ В ВЕЦА</a:t>
            </a:r>
          </a:p>
          <a:p>
            <a:r>
              <a:rPr lang="ru-RU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ПРИВОДИТ К ЗАВЫШЕННОЙ СТОИМОСТИ ПРОГРАММ </a:t>
            </a:r>
          </a:p>
          <a:p>
            <a:r>
              <a:rPr lang="ru-RU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 ОГРАНИЧИВАЕТ ОХВАТ ЛЕЧЕНИЕМ</a:t>
            </a:r>
            <a:endParaRPr lang="en-US" sz="2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660232" y="4180736"/>
            <a:ext cx="6146761" cy="3822551"/>
            <a:chOff x="663932" y="3946378"/>
            <a:chExt cx="5902175" cy="3822551"/>
          </a:xfrm>
        </p:grpSpPr>
        <p:graphicFrame>
          <p:nvGraphicFramePr>
            <p:cNvPr id="63" name="Диаграмма 62"/>
            <p:cNvGraphicFramePr/>
            <p:nvPr>
              <p:extLst>
                <p:ext uri="{D42A27DB-BD31-4B8C-83A1-F6EECF244321}">
                  <p14:modId xmlns:p14="http://schemas.microsoft.com/office/powerpoint/2010/main" val="3157449668"/>
                </p:ext>
              </p:extLst>
            </p:nvPr>
          </p:nvGraphicFramePr>
          <p:xfrm>
            <a:off x="1441963" y="4056073"/>
            <a:ext cx="5124144" cy="37128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6" name="Прямоугольник 65"/>
            <p:cNvSpPr/>
            <p:nvPr/>
          </p:nvSpPr>
          <p:spPr>
            <a:xfrm>
              <a:off x="1492185" y="3946378"/>
              <a:ext cx="14658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ABC/3TC</a:t>
              </a:r>
              <a:endPara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663932" y="4354136"/>
              <a:ext cx="1031051" cy="1619802"/>
              <a:chOff x="663932" y="4354136"/>
              <a:chExt cx="1031051" cy="1619802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761068" y="5712328"/>
                <a:ext cx="9222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КАЗАХСТ</a:t>
                </a:r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А</a:t>
                </a:r>
                <a:r>
                  <a:rPr lang="vi-VN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Н</a:t>
                </a:r>
                <a:endParaRPr lang="ru-RU" sz="11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68926" y="5553287"/>
                <a:ext cx="70219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РОССИЯ</a:t>
                </a: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663932" y="5210134"/>
                <a:ext cx="103105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К</a:t>
                </a:r>
                <a:r>
                  <a:rPr lang="vi-VN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ЫРГЫЗСТ</a:t>
                </a:r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А</a:t>
                </a:r>
                <a:r>
                  <a:rPr lang="vi-VN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Н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883770" y="4702319"/>
                <a:ext cx="78069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УКРАИНА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829541" y="4872591"/>
                <a:ext cx="85149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МОЛДОВА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97802" y="4535905"/>
                <a:ext cx="64985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ГРУЗИЯ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672897" y="4354136"/>
                <a:ext cx="99156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УЗБЕКИСТАН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871540" y="5374975"/>
                <a:ext cx="8160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БЕЛАРУСЬ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322731" y="5039920"/>
                <a:ext cx="3593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GF</a:t>
                </a:r>
              </a:p>
            </p:txBody>
          </p:sp>
        </p:grpSp>
      </p:grpSp>
      <p:grpSp>
        <p:nvGrpSpPr>
          <p:cNvPr id="121" name="Группа 120"/>
          <p:cNvGrpSpPr/>
          <p:nvPr/>
        </p:nvGrpSpPr>
        <p:grpSpPr>
          <a:xfrm>
            <a:off x="5234986" y="1798238"/>
            <a:ext cx="7991286" cy="3827984"/>
            <a:chOff x="5234986" y="1798238"/>
            <a:chExt cx="7991286" cy="3827984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5996877" y="1798238"/>
              <a:ext cx="7229395" cy="3827984"/>
              <a:chOff x="667078" y="3760906"/>
              <a:chExt cx="5018765" cy="3681952"/>
            </a:xfrm>
          </p:grpSpPr>
          <p:graphicFrame>
            <p:nvGraphicFramePr>
              <p:cNvPr id="77" name="Диаграмма 76"/>
              <p:cNvGraphicFramePr/>
              <p:nvPr>
                <p:extLst>
                  <p:ext uri="{D42A27DB-BD31-4B8C-83A1-F6EECF244321}">
                    <p14:modId xmlns:p14="http://schemas.microsoft.com/office/powerpoint/2010/main" val="2514812974"/>
                  </p:ext>
                </p:extLst>
              </p:nvPr>
            </p:nvGraphicFramePr>
            <p:xfrm>
              <a:off x="667078" y="3853868"/>
              <a:ext cx="5018765" cy="35889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89" name="Прямоугольник 88"/>
              <p:cNvSpPr/>
              <p:nvPr/>
            </p:nvSpPr>
            <p:spPr>
              <a:xfrm>
                <a:off x="748857" y="3760906"/>
                <a:ext cx="1187520" cy="44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TDF/FTC</a:t>
                </a:r>
                <a:endParaRPr lang="ru-RU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5234986" y="2224084"/>
              <a:ext cx="1066123" cy="1603787"/>
              <a:chOff x="4551118" y="2343572"/>
              <a:chExt cx="1066123" cy="1603787"/>
            </a:xfrm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4645540" y="3513172"/>
                <a:ext cx="96051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КАЗАХСТАН</a:t>
                </a: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4878458" y="3685749"/>
                <a:ext cx="73129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РОССИЯ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4551118" y="2343572"/>
                <a:ext cx="106150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КЫРГЫЗСТАН</a:t>
                </a: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4799447" y="2665476"/>
                <a:ext cx="81304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УКРАИНА</a:t>
                </a: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4725709" y="3185522"/>
                <a:ext cx="88678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МОЛДОВА</a:t>
                </a: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4935839" y="2507653"/>
                <a:ext cx="67678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ГРУЗИЯ</a:t>
                </a: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4579972" y="3002780"/>
                <a:ext cx="103265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УЗБЕКИСТАН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4762714" y="3354956"/>
                <a:ext cx="84991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БЕЛАРУСЬ</a:t>
                </a: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257847" y="2826072"/>
                <a:ext cx="3593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GF</a:t>
                </a:r>
              </a:p>
            </p:txBody>
          </p:sp>
        </p:grpSp>
      </p:grpSp>
      <p:grpSp>
        <p:nvGrpSpPr>
          <p:cNvPr id="138" name="Группа 137"/>
          <p:cNvGrpSpPr/>
          <p:nvPr/>
        </p:nvGrpSpPr>
        <p:grpSpPr>
          <a:xfrm>
            <a:off x="5230240" y="4180736"/>
            <a:ext cx="10040206" cy="3805557"/>
            <a:chOff x="618887" y="3946378"/>
            <a:chExt cx="9640697" cy="3805557"/>
          </a:xfrm>
        </p:grpSpPr>
        <p:graphicFrame>
          <p:nvGraphicFramePr>
            <p:cNvPr id="139" name="Диаграмма 138"/>
            <p:cNvGraphicFramePr/>
            <p:nvPr>
              <p:extLst>
                <p:ext uri="{D42A27DB-BD31-4B8C-83A1-F6EECF244321}">
                  <p14:modId xmlns:p14="http://schemas.microsoft.com/office/powerpoint/2010/main" val="4166286370"/>
                </p:ext>
              </p:extLst>
            </p:nvPr>
          </p:nvGraphicFramePr>
          <p:xfrm>
            <a:off x="1288276" y="4039079"/>
            <a:ext cx="8971308" cy="37128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40" name="Прямоугольник 139"/>
            <p:cNvSpPr/>
            <p:nvPr/>
          </p:nvSpPr>
          <p:spPr>
            <a:xfrm>
              <a:off x="1492185" y="3946378"/>
              <a:ext cx="68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EFV</a:t>
              </a:r>
              <a:endPara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41" name="Группа 140"/>
            <p:cNvGrpSpPr/>
            <p:nvPr/>
          </p:nvGrpSpPr>
          <p:grpSpPr>
            <a:xfrm>
              <a:off x="618887" y="4346384"/>
              <a:ext cx="1036022" cy="1620334"/>
              <a:chOff x="618887" y="4346384"/>
              <a:chExt cx="1036022" cy="1620334"/>
            </a:xfrm>
          </p:grpSpPr>
          <p:sp>
            <p:nvSpPr>
              <p:cNvPr id="142" name="Прямоугольник 141"/>
              <p:cNvSpPr/>
              <p:nvPr/>
            </p:nvSpPr>
            <p:spPr>
              <a:xfrm>
                <a:off x="709387" y="5018088"/>
                <a:ext cx="9222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КАЗАХСТАН</a:t>
                </a:r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917610" y="5554158"/>
                <a:ext cx="70219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РОССИЯ</a:t>
                </a:r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618887" y="5198011"/>
                <a:ext cx="103105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КЫРГЫЗСТАН</a:t>
                </a:r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867430" y="4851576"/>
                <a:ext cx="78069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УКРАИНА</a:t>
                </a: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787364" y="5382458"/>
                <a:ext cx="86754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МОЛДОВА</a:t>
                </a:r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969943" y="4346384"/>
                <a:ext cx="64985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ГРУЗИЯ</a:t>
                </a:r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628237" y="4520682"/>
                <a:ext cx="99156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УЗБЕКИСТАН</a:t>
                </a:r>
                <a:endParaRPr lang="en-US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831467" y="5705108"/>
                <a:ext cx="81609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БЕЛАРУСЬ</a:t>
                </a:r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1288855" y="4682060"/>
                <a:ext cx="3593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GF</a:t>
                </a:r>
              </a:p>
            </p:txBody>
          </p:sp>
        </p:grpSp>
      </p:grpSp>
      <p:grpSp>
        <p:nvGrpSpPr>
          <p:cNvPr id="152" name="Группа 151"/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153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29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Группа 3089"/>
          <p:cNvGrpSpPr/>
          <p:nvPr/>
        </p:nvGrpSpPr>
        <p:grpSpPr>
          <a:xfrm>
            <a:off x="10417623" y="1740627"/>
            <a:ext cx="239251" cy="1369529"/>
            <a:chOff x="10452291" y="1696821"/>
            <a:chExt cx="140950" cy="1369529"/>
          </a:xfrm>
        </p:grpSpPr>
        <p:sp>
          <p:nvSpPr>
            <p:cNvPr id="335" name="Прямокутник 36">
              <a:extLst>
                <a:ext uri="{FF2B5EF4-FFF2-40B4-BE49-F238E27FC236}">
                  <a16:creationId xmlns:a16="http://schemas.microsoft.com/office/drawing/2014/main" xmlns="" id="{6861CF62-0B0A-422C-B6BA-C8B3C45286DC}"/>
                </a:ext>
              </a:extLst>
            </p:cNvPr>
            <p:cNvSpPr/>
            <p:nvPr/>
          </p:nvSpPr>
          <p:spPr>
            <a:xfrm>
              <a:off x="10452291" y="2754095"/>
              <a:ext cx="140950" cy="3122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dirty="0"/>
            </a:p>
          </p:txBody>
        </p:sp>
        <p:sp>
          <p:nvSpPr>
            <p:cNvPr id="336" name="Прямокутник 37">
              <a:extLst>
                <a:ext uri="{FF2B5EF4-FFF2-40B4-BE49-F238E27FC236}">
                  <a16:creationId xmlns:a16="http://schemas.microsoft.com/office/drawing/2014/main" xmlns="" id="{F0AFFD86-222C-41F0-A7CF-553415E7316E}"/>
                </a:ext>
              </a:extLst>
            </p:cNvPr>
            <p:cNvSpPr/>
            <p:nvPr/>
          </p:nvSpPr>
          <p:spPr>
            <a:xfrm>
              <a:off x="10452291" y="2059600"/>
              <a:ext cx="140950" cy="694496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37" name="Прямокутник 38">
              <a:extLst>
                <a:ext uri="{FF2B5EF4-FFF2-40B4-BE49-F238E27FC236}">
                  <a16:creationId xmlns:a16="http://schemas.microsoft.com/office/drawing/2014/main" xmlns="" id="{6BA200BE-FE49-4591-88BF-9E3DA17A0D26}"/>
                </a:ext>
              </a:extLst>
            </p:cNvPr>
            <p:cNvSpPr/>
            <p:nvPr/>
          </p:nvSpPr>
          <p:spPr>
            <a:xfrm>
              <a:off x="10452291" y="1696821"/>
              <a:ext cx="140950" cy="3627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</p:grpSp>
      <p:sp>
        <p:nvSpPr>
          <p:cNvPr id="397" name="Прямокутник 36">
            <a:extLst>
              <a:ext uri="{FF2B5EF4-FFF2-40B4-BE49-F238E27FC236}">
                <a16:creationId xmlns:a16="http://schemas.microsoft.com/office/drawing/2014/main" xmlns="" id="{6861CF62-0B0A-422C-B6BA-C8B3C45286DC}"/>
              </a:ext>
            </a:extLst>
          </p:cNvPr>
          <p:cNvSpPr/>
          <p:nvPr/>
        </p:nvSpPr>
        <p:spPr>
          <a:xfrm>
            <a:off x="10416823" y="2284515"/>
            <a:ext cx="240051" cy="8256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xmlns="" id="{0A578C6F-FCCF-42E9-A527-531F5BBAF35A}"/>
              </a:ext>
            </a:extLst>
          </p:cNvPr>
          <p:cNvSpPr txBox="1"/>
          <p:nvPr/>
        </p:nvSpPr>
        <p:spPr>
          <a:xfrm>
            <a:off x="10016531" y="3101415"/>
            <a:ext cx="1079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НЕОПРЕДЕ-</a:t>
            </a:r>
          </a:p>
          <a:p>
            <a:pPr algn="ctr"/>
            <a:r>
              <a:rPr lang="uk-UA" sz="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ЛЯЕМАЯ </a:t>
            </a:r>
          </a:p>
          <a:p>
            <a:pPr algn="ctr"/>
            <a:r>
              <a:rPr lang="ru-RU" sz="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</a:t>
            </a:r>
          </a:p>
          <a:p>
            <a:pPr algn="ctr"/>
            <a:endParaRPr lang="ru-RU" sz="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8AB41458-860D-493F-881B-143F0D156D9A}"/>
              </a:ext>
            </a:extLst>
          </p:cNvPr>
          <p:cNvSpPr txBox="1"/>
          <p:nvPr/>
        </p:nvSpPr>
        <p:spPr>
          <a:xfrm>
            <a:off x="9682372" y="3108013"/>
            <a:ext cx="92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</a:p>
          <a:p>
            <a:pPr algn="ctr"/>
            <a:r>
              <a:rPr lang="ru-RU" sz="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</a:t>
            </a:r>
          </a:p>
        </p:txBody>
      </p:sp>
      <p:sp>
        <p:nvSpPr>
          <p:cNvPr id="409" name="Дуга 408"/>
          <p:cNvSpPr/>
          <p:nvPr/>
        </p:nvSpPr>
        <p:spPr>
          <a:xfrm>
            <a:off x="7342883" y="3512307"/>
            <a:ext cx="558046" cy="558046"/>
          </a:xfrm>
          <a:prstGeom prst="arc">
            <a:avLst>
              <a:gd name="adj1" fmla="val 21562548"/>
              <a:gd name="adj2" fmla="val 5371741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81" name="Группа 3080"/>
          <p:cNvGrpSpPr/>
          <p:nvPr/>
        </p:nvGrpSpPr>
        <p:grpSpPr>
          <a:xfrm>
            <a:off x="6683757" y="5016924"/>
            <a:ext cx="470090" cy="722845"/>
            <a:chOff x="6989631" y="4711421"/>
            <a:chExt cx="470090" cy="722845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7115208" y="4711421"/>
              <a:ext cx="109467" cy="5616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6989631" y="5249600"/>
              <a:ext cx="4700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</a:t>
              </a:r>
              <a:r>
                <a:rPr lang="en-US" sz="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  <a:endParaRPr lang="ru-RU" sz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82" name="Группа 3081"/>
          <p:cNvGrpSpPr/>
          <p:nvPr/>
        </p:nvGrpSpPr>
        <p:grpSpPr>
          <a:xfrm>
            <a:off x="6889944" y="4852187"/>
            <a:ext cx="470090" cy="887582"/>
            <a:chOff x="7195818" y="4546684"/>
            <a:chExt cx="470090" cy="887582"/>
          </a:xfrm>
        </p:grpSpPr>
        <p:sp>
          <p:nvSpPr>
            <p:cNvPr id="240" name="Прямоугольник 239"/>
            <p:cNvSpPr/>
            <p:nvPr/>
          </p:nvSpPr>
          <p:spPr>
            <a:xfrm>
              <a:off x="7315014" y="4546684"/>
              <a:ext cx="110663" cy="7264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7195818" y="5249600"/>
              <a:ext cx="4700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</a:t>
              </a:r>
              <a:r>
                <a:rPr lang="en-US" sz="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ru-RU" sz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83" name="Группа 3082"/>
          <p:cNvGrpSpPr/>
          <p:nvPr/>
        </p:nvGrpSpPr>
        <p:grpSpPr>
          <a:xfrm>
            <a:off x="7105884" y="4823501"/>
            <a:ext cx="470090" cy="916268"/>
            <a:chOff x="7411758" y="4517998"/>
            <a:chExt cx="470090" cy="916268"/>
          </a:xfrm>
        </p:grpSpPr>
        <p:sp>
          <p:nvSpPr>
            <p:cNvPr id="241" name="Прямоугольник 240"/>
            <p:cNvSpPr/>
            <p:nvPr/>
          </p:nvSpPr>
          <p:spPr>
            <a:xfrm>
              <a:off x="7505947" y="4517998"/>
              <a:ext cx="112403" cy="754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7411758" y="5249600"/>
              <a:ext cx="4700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  <a:r>
                <a:rPr lang="en-US" sz="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  <a:endParaRPr lang="ru-RU" sz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" name="Овал 78"/>
          <p:cNvSpPr/>
          <p:nvPr/>
        </p:nvSpPr>
        <p:spPr>
          <a:xfrm>
            <a:off x="3388756" y="3388729"/>
            <a:ext cx="144780" cy="1447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Кольцо 79"/>
          <p:cNvSpPr/>
          <p:nvPr/>
        </p:nvSpPr>
        <p:spPr>
          <a:xfrm>
            <a:off x="3314579" y="3314552"/>
            <a:ext cx="293134" cy="293134"/>
          </a:xfrm>
          <a:prstGeom prst="donut">
            <a:avLst>
              <a:gd name="adj" fmla="val 60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1" name="Прямая соединительная линия 80"/>
          <p:cNvCxnSpPr>
            <a:endCxn id="79" idx="0"/>
          </p:cNvCxnSpPr>
          <p:nvPr/>
        </p:nvCxnSpPr>
        <p:spPr>
          <a:xfrm>
            <a:off x="3461146" y="2047864"/>
            <a:ext cx="0" cy="134086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Кольцо 82"/>
          <p:cNvSpPr/>
          <p:nvPr/>
        </p:nvSpPr>
        <p:spPr>
          <a:xfrm>
            <a:off x="3258739" y="3258712"/>
            <a:ext cx="404813" cy="404813"/>
          </a:xfrm>
          <a:prstGeom prst="donu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12896" y="1442549"/>
            <a:ext cx="3372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ОПТИМИЗАЦИЯ 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СХЕМ АРТ И СТОИМОСТИ ЛЕЧЕНИЯ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2020</a:t>
            </a:r>
            <a:endParaRPr lang="en-US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077" name="Группа 3076"/>
          <p:cNvGrpSpPr/>
          <p:nvPr/>
        </p:nvGrpSpPr>
        <p:grpSpPr>
          <a:xfrm>
            <a:off x="833863" y="2293393"/>
            <a:ext cx="1871829" cy="783781"/>
            <a:chOff x="4260009" y="1750937"/>
            <a:chExt cx="1871829" cy="783781"/>
          </a:xfrm>
        </p:grpSpPr>
        <p:sp>
          <p:nvSpPr>
            <p:cNvPr id="111" name="Прямоугольник 110"/>
            <p:cNvSpPr/>
            <p:nvPr/>
          </p:nvSpPr>
          <p:spPr>
            <a:xfrm rot="5400000" flipH="1">
              <a:off x="5159217" y="1514138"/>
              <a:ext cx="116203" cy="18290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2" name="Прямоугольник 111"/>
            <p:cNvSpPr/>
            <p:nvPr/>
          </p:nvSpPr>
          <p:spPr>
            <a:xfrm rot="5400000" flipH="1">
              <a:off x="4781688" y="1698820"/>
              <a:ext cx="118546" cy="10763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5400000" flipH="1">
              <a:off x="4760318" y="1525518"/>
              <a:ext cx="118664" cy="1033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4" name="Прямоугольник 113"/>
            <p:cNvSpPr/>
            <p:nvPr/>
          </p:nvSpPr>
          <p:spPr>
            <a:xfrm rot="5400000" flipH="1">
              <a:off x="4481945" y="1622916"/>
              <a:ext cx="113199" cy="471487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260009" y="2129260"/>
              <a:ext cx="108980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solidFill>
                    <a:srgbClr val="324B7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ABC/3TC $$</a:t>
              </a: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4263134" y="1928923"/>
              <a:ext cx="77457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324B7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LPV/R   $$$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262119" y="1750937"/>
              <a:ext cx="44916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324B7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EFV $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4262119" y="2319274"/>
              <a:ext cx="129234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324B7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TDF/FTC                    $$</a:t>
              </a:r>
            </a:p>
          </p:txBody>
        </p:sp>
      </p:grpSp>
      <p:grpSp>
        <p:nvGrpSpPr>
          <p:cNvPr id="3079" name="Группа 3078"/>
          <p:cNvGrpSpPr/>
          <p:nvPr/>
        </p:nvGrpSpPr>
        <p:grpSpPr>
          <a:xfrm>
            <a:off x="1192980" y="2344516"/>
            <a:ext cx="1512712" cy="686847"/>
            <a:chOff x="4619126" y="1802060"/>
            <a:chExt cx="1512712" cy="686847"/>
          </a:xfrm>
        </p:grpSpPr>
        <p:sp>
          <p:nvSpPr>
            <p:cNvPr id="115" name="Прямоугольник 114"/>
            <p:cNvSpPr/>
            <p:nvPr/>
          </p:nvSpPr>
          <p:spPr>
            <a:xfrm rot="5400000" flipH="1">
              <a:off x="5754955" y="2112025"/>
              <a:ext cx="118353" cy="635412"/>
            </a:xfrm>
            <a:prstGeom prst="rect">
              <a:avLst/>
            </a:prstGeom>
            <a:pattFill prst="wdUpDiag">
              <a:fgClr>
                <a:schemeClr val="accent4">
                  <a:lumMod val="20000"/>
                  <a:lumOff val="80000"/>
                </a:schemeClr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5400000" flipH="1">
              <a:off x="5117276" y="2034407"/>
              <a:ext cx="119501" cy="404195"/>
            </a:xfrm>
            <a:prstGeom prst="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7" name="Прямоугольник 116"/>
            <p:cNvSpPr/>
            <p:nvPr/>
          </p:nvSpPr>
          <p:spPr>
            <a:xfrm rot="5400000" flipH="1">
              <a:off x="5038041" y="1803242"/>
              <a:ext cx="118666" cy="478249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5400000" flipH="1">
              <a:off x="4640107" y="1781079"/>
              <a:ext cx="113199" cy="155162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172" name="Прямая соединительная линия 171"/>
          <p:cNvCxnSpPr/>
          <p:nvPr/>
        </p:nvCxnSpPr>
        <p:spPr>
          <a:xfrm>
            <a:off x="7342884" y="3788347"/>
            <a:ext cx="125675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Дуга 172"/>
          <p:cNvSpPr/>
          <p:nvPr/>
        </p:nvSpPr>
        <p:spPr>
          <a:xfrm>
            <a:off x="7342884" y="3509324"/>
            <a:ext cx="558046" cy="558046"/>
          </a:xfrm>
          <a:prstGeom prst="arc">
            <a:avLst>
              <a:gd name="adj1" fmla="val 5342137"/>
              <a:gd name="adj2" fmla="val 10777651"/>
            </a:avLst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4" name="Овал 173"/>
          <p:cNvSpPr/>
          <p:nvPr/>
        </p:nvSpPr>
        <p:spPr>
          <a:xfrm>
            <a:off x="7549517" y="3715957"/>
            <a:ext cx="144780" cy="1447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5" name="Кольцо 174"/>
          <p:cNvSpPr/>
          <p:nvPr/>
        </p:nvSpPr>
        <p:spPr>
          <a:xfrm>
            <a:off x="7475340" y="3641780"/>
            <a:ext cx="293134" cy="293134"/>
          </a:xfrm>
          <a:prstGeom prst="donut">
            <a:avLst>
              <a:gd name="adj" fmla="val 60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76" name="Прямая соединительная линия 175"/>
          <p:cNvCxnSpPr>
            <a:stCxn id="174" idx="0"/>
            <a:endCxn id="177" idx="0"/>
          </p:cNvCxnSpPr>
          <p:nvPr/>
        </p:nvCxnSpPr>
        <p:spPr>
          <a:xfrm flipH="1">
            <a:off x="7621906" y="3715957"/>
            <a:ext cx="1" cy="167550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Овал 176"/>
          <p:cNvSpPr/>
          <p:nvPr/>
        </p:nvSpPr>
        <p:spPr>
          <a:xfrm>
            <a:off x="7585711" y="5391465"/>
            <a:ext cx="72390" cy="723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8" name="Кольцо 177"/>
          <p:cNvSpPr/>
          <p:nvPr/>
        </p:nvSpPr>
        <p:spPr>
          <a:xfrm>
            <a:off x="7419500" y="3585940"/>
            <a:ext cx="404813" cy="404813"/>
          </a:xfrm>
          <a:prstGeom prst="donu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4313209" y="3540391"/>
            <a:ext cx="271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СЭКОНОМЛЕНЫЕ ДЕНЬГИ </a:t>
            </a:r>
          </a:p>
          <a:p>
            <a:pPr algn="ctr"/>
            <a:r>
              <a:rPr lang="uk-UA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ПРОГРАМ  БОРЬБ</a:t>
            </a:r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Ы С </a:t>
            </a:r>
            <a:r>
              <a:rPr lang="uk-UA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ВИЧ</a:t>
            </a:r>
          </a:p>
        </p:txBody>
      </p:sp>
      <p:cxnSp>
        <p:nvCxnSpPr>
          <p:cNvPr id="196" name="Прямая соединительная линия 195"/>
          <p:cNvCxnSpPr>
            <a:endCxn id="174" idx="2"/>
          </p:cNvCxnSpPr>
          <p:nvPr/>
        </p:nvCxnSpPr>
        <p:spPr>
          <a:xfrm>
            <a:off x="6693053" y="3788347"/>
            <a:ext cx="85646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Группа 204"/>
          <p:cNvGrpSpPr/>
          <p:nvPr/>
        </p:nvGrpSpPr>
        <p:grpSpPr>
          <a:xfrm>
            <a:off x="4497711" y="3722040"/>
            <a:ext cx="102327" cy="136514"/>
            <a:chOff x="4747041" y="4603576"/>
            <a:chExt cx="253774" cy="338554"/>
          </a:xfrm>
        </p:grpSpPr>
        <p:sp>
          <p:nvSpPr>
            <p:cNvPr id="203" name="Овал 202"/>
            <p:cNvSpPr/>
            <p:nvPr/>
          </p:nvSpPr>
          <p:spPr>
            <a:xfrm>
              <a:off x="4796555" y="4667064"/>
              <a:ext cx="204260" cy="2042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4747041" y="4603576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600" dirty="0"/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3304425" y="1804882"/>
            <a:ext cx="196258" cy="338554"/>
            <a:chOff x="4747041" y="4603576"/>
            <a:chExt cx="196258" cy="338554"/>
          </a:xfrm>
        </p:grpSpPr>
        <p:sp>
          <p:nvSpPr>
            <p:cNvPr id="208" name="Овал 207"/>
            <p:cNvSpPr/>
            <p:nvPr/>
          </p:nvSpPr>
          <p:spPr>
            <a:xfrm>
              <a:off x="4864224" y="4791881"/>
              <a:ext cx="79075" cy="790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747041" y="4603576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600" dirty="0"/>
            </a:p>
          </p:txBody>
        </p:sp>
      </p:grpSp>
      <p:sp>
        <p:nvSpPr>
          <p:cNvPr id="282" name="Прямоугольник 281"/>
          <p:cNvSpPr/>
          <p:nvPr/>
        </p:nvSpPr>
        <p:spPr>
          <a:xfrm>
            <a:off x="6809334" y="4730550"/>
            <a:ext cx="109467" cy="286373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rgbClr val="324B7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7009140" y="4268444"/>
            <a:ext cx="109467" cy="583743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rgbClr val="324B7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200073" y="4216995"/>
            <a:ext cx="112403" cy="606506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rgbClr val="324B7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4325271" y="5201665"/>
            <a:ext cx="2351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НАЦИОНАЛЬНЫЕ И МЕСТНЫЕ</a:t>
            </a:r>
          </a:p>
          <a:p>
            <a:pPr algn="r"/>
            <a:r>
              <a:rPr lang="uk-UA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БЮДЖЕТЫ БОРЬБЫ З ВИЧ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r"/>
            <a:r>
              <a:rPr lang="uk-UA" sz="12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УВЕЛИЧЕННЫ</a:t>
            </a:r>
            <a:endParaRPr lang="uk-UA" sz="1200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8563443" y="3602376"/>
            <a:ext cx="1540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УЛУЧШЕНЫ</a:t>
            </a:r>
          </a:p>
          <a:p>
            <a:pPr algn="ctr"/>
            <a:r>
              <a:rPr lang="uk-UA" sz="12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ВИЧ УСЛУГИ</a:t>
            </a:r>
          </a:p>
        </p:txBody>
      </p:sp>
      <p:sp>
        <p:nvSpPr>
          <p:cNvPr id="302" name="Овал 301"/>
          <p:cNvSpPr/>
          <p:nvPr/>
        </p:nvSpPr>
        <p:spPr>
          <a:xfrm>
            <a:off x="8563443" y="3752152"/>
            <a:ext cx="72390" cy="723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4" name="Овал 303"/>
          <p:cNvSpPr/>
          <p:nvPr/>
        </p:nvSpPr>
        <p:spPr>
          <a:xfrm>
            <a:off x="6676427" y="3752152"/>
            <a:ext cx="72390" cy="723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3" name="Прямая соединительная линия 312"/>
          <p:cNvCxnSpPr/>
          <p:nvPr/>
        </p:nvCxnSpPr>
        <p:spPr>
          <a:xfrm>
            <a:off x="10005685" y="3796173"/>
            <a:ext cx="84920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Дуга 313"/>
          <p:cNvSpPr/>
          <p:nvPr/>
        </p:nvSpPr>
        <p:spPr>
          <a:xfrm rot="10800000">
            <a:off x="10614487" y="3512328"/>
            <a:ext cx="558046" cy="558046"/>
          </a:xfrm>
          <a:prstGeom prst="arc">
            <a:avLst>
              <a:gd name="adj1" fmla="val 21514301"/>
              <a:gd name="adj2" fmla="val 5469783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5" name="Овал 314"/>
          <p:cNvSpPr/>
          <p:nvPr/>
        </p:nvSpPr>
        <p:spPr>
          <a:xfrm>
            <a:off x="10821120" y="3718961"/>
            <a:ext cx="144780" cy="1447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6" name="Кольцо 315"/>
          <p:cNvSpPr/>
          <p:nvPr/>
        </p:nvSpPr>
        <p:spPr>
          <a:xfrm>
            <a:off x="10746943" y="3644784"/>
            <a:ext cx="293134" cy="293134"/>
          </a:xfrm>
          <a:prstGeom prst="donut">
            <a:avLst>
              <a:gd name="adj" fmla="val 6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317" name="Прямая соединительная линия 316"/>
          <p:cNvCxnSpPr>
            <a:endCxn id="315" idx="0"/>
          </p:cNvCxnSpPr>
          <p:nvPr/>
        </p:nvCxnSpPr>
        <p:spPr>
          <a:xfrm>
            <a:off x="10893510" y="797739"/>
            <a:ext cx="0" cy="29212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Кольцо 317"/>
          <p:cNvSpPr/>
          <p:nvPr/>
        </p:nvSpPr>
        <p:spPr>
          <a:xfrm>
            <a:off x="10691103" y="3588944"/>
            <a:ext cx="404813" cy="404813"/>
          </a:xfrm>
          <a:prstGeom prst="donu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3" name="Овал 322"/>
          <p:cNvSpPr/>
          <p:nvPr/>
        </p:nvSpPr>
        <p:spPr>
          <a:xfrm>
            <a:off x="9969490" y="3759981"/>
            <a:ext cx="72390" cy="723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6" name="Овал 325"/>
          <p:cNvSpPr/>
          <p:nvPr/>
        </p:nvSpPr>
        <p:spPr>
          <a:xfrm>
            <a:off x="10854894" y="797739"/>
            <a:ext cx="72390" cy="723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88" name="Группа 3087"/>
          <p:cNvGrpSpPr/>
          <p:nvPr/>
        </p:nvGrpSpPr>
        <p:grpSpPr>
          <a:xfrm>
            <a:off x="9608484" y="1738479"/>
            <a:ext cx="239251" cy="1369534"/>
            <a:chOff x="9988854" y="1696816"/>
            <a:chExt cx="140950" cy="1369534"/>
          </a:xfrm>
        </p:grpSpPr>
        <p:sp>
          <p:nvSpPr>
            <p:cNvPr id="329" name="Прямокутник 30">
              <a:extLst>
                <a:ext uri="{FF2B5EF4-FFF2-40B4-BE49-F238E27FC236}">
                  <a16:creationId xmlns:a16="http://schemas.microsoft.com/office/drawing/2014/main" xmlns="" id="{5F025B1D-7AFB-4D95-A8C8-1FFAA8E53D59}"/>
                </a:ext>
              </a:extLst>
            </p:cNvPr>
            <p:cNvSpPr/>
            <p:nvPr/>
          </p:nvSpPr>
          <p:spPr>
            <a:xfrm>
              <a:off x="9988854" y="2199260"/>
              <a:ext cx="140950" cy="8670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30" name="Прямокутник 31">
              <a:extLst>
                <a:ext uri="{FF2B5EF4-FFF2-40B4-BE49-F238E27FC236}">
                  <a16:creationId xmlns:a16="http://schemas.microsoft.com/office/drawing/2014/main" xmlns="" id="{E700BC37-9C78-48F1-983B-7FBC742C41F9}"/>
                </a:ext>
              </a:extLst>
            </p:cNvPr>
            <p:cNvSpPr/>
            <p:nvPr/>
          </p:nvSpPr>
          <p:spPr>
            <a:xfrm>
              <a:off x="9988854" y="1832182"/>
              <a:ext cx="140950" cy="367078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31" name="Прямокутник 32">
              <a:extLst>
                <a:ext uri="{FF2B5EF4-FFF2-40B4-BE49-F238E27FC236}">
                  <a16:creationId xmlns:a16="http://schemas.microsoft.com/office/drawing/2014/main" xmlns="" id="{5B916F7E-B3B8-45C1-AF40-D582C6F7E6E8}"/>
                </a:ext>
              </a:extLst>
            </p:cNvPr>
            <p:cNvSpPr/>
            <p:nvPr/>
          </p:nvSpPr>
          <p:spPr>
            <a:xfrm>
              <a:off x="9988854" y="1696816"/>
              <a:ext cx="140950" cy="1353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</p:grpSp>
      <p:cxnSp>
        <p:nvCxnSpPr>
          <p:cNvPr id="339" name="Пряма сполучна лінія 41">
            <a:extLst>
              <a:ext uri="{FF2B5EF4-FFF2-40B4-BE49-F238E27FC236}">
                <a16:creationId xmlns:a16="http://schemas.microsoft.com/office/drawing/2014/main" xmlns="" id="{0BB9B0E0-D9A5-4644-B8F5-277EAED4C4CC}"/>
              </a:ext>
            </a:extLst>
          </p:cNvPr>
          <p:cNvCxnSpPr>
            <a:cxnSpLocks/>
          </p:cNvCxnSpPr>
          <p:nvPr/>
        </p:nvCxnSpPr>
        <p:spPr>
          <a:xfrm>
            <a:off x="9527966" y="3110743"/>
            <a:ext cx="121090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Пряма сполучна лінія 41">
            <a:extLst>
              <a:ext uri="{FF2B5EF4-FFF2-40B4-BE49-F238E27FC236}">
                <a16:creationId xmlns:a16="http://schemas.microsoft.com/office/drawing/2014/main" xmlns="" id="{0BB9B0E0-D9A5-4644-B8F5-277EAED4C4CC}"/>
              </a:ext>
            </a:extLst>
          </p:cNvPr>
          <p:cNvCxnSpPr>
            <a:cxnSpLocks/>
          </p:cNvCxnSpPr>
          <p:nvPr/>
        </p:nvCxnSpPr>
        <p:spPr>
          <a:xfrm>
            <a:off x="6738300" y="5582595"/>
            <a:ext cx="64029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Прямоугольник 366"/>
          <p:cNvSpPr/>
          <p:nvPr/>
        </p:nvSpPr>
        <p:spPr>
          <a:xfrm>
            <a:off x="8719519" y="797739"/>
            <a:ext cx="2207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КАСКАД ЛЕЧЕНИЯ ВИЧ</a:t>
            </a:r>
          </a:p>
          <a:p>
            <a:pPr algn="r"/>
            <a:r>
              <a:rPr lang="en-US" sz="1200" b="1" spc="3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endParaRPr lang="uk-UA" sz="1200" b="1" spc="300" dirty="0"/>
          </a:p>
        </p:txBody>
      </p:sp>
      <p:grpSp>
        <p:nvGrpSpPr>
          <p:cNvPr id="3089" name="Группа 3088"/>
          <p:cNvGrpSpPr/>
          <p:nvPr/>
        </p:nvGrpSpPr>
        <p:grpSpPr>
          <a:xfrm>
            <a:off x="10005986" y="1739445"/>
            <a:ext cx="240807" cy="1368568"/>
            <a:chOff x="10220502" y="1697782"/>
            <a:chExt cx="141867" cy="1368568"/>
          </a:xfrm>
        </p:grpSpPr>
        <p:sp>
          <p:nvSpPr>
            <p:cNvPr id="388" name="Прямокутник 33">
              <a:extLst>
                <a:ext uri="{FF2B5EF4-FFF2-40B4-BE49-F238E27FC236}">
                  <a16:creationId xmlns:a16="http://schemas.microsoft.com/office/drawing/2014/main" xmlns="" id="{A5B09960-2EAC-481D-B5FF-DA3DF92044E9}"/>
                </a:ext>
              </a:extLst>
            </p:cNvPr>
            <p:cNvSpPr/>
            <p:nvPr/>
          </p:nvSpPr>
          <p:spPr>
            <a:xfrm>
              <a:off x="10220502" y="2684398"/>
              <a:ext cx="140950" cy="3819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90" name="Прямокутник 33">
              <a:extLst>
                <a:ext uri="{FF2B5EF4-FFF2-40B4-BE49-F238E27FC236}">
                  <a16:creationId xmlns:a16="http://schemas.microsoft.com/office/drawing/2014/main" xmlns="" id="{A5B09960-2EAC-481D-B5FF-DA3DF92044E9}"/>
                </a:ext>
              </a:extLst>
            </p:cNvPr>
            <p:cNvSpPr/>
            <p:nvPr/>
          </p:nvSpPr>
          <p:spPr>
            <a:xfrm>
              <a:off x="10220502" y="1955469"/>
              <a:ext cx="141867" cy="73402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rgbClr val="324B7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  <p:sp>
          <p:nvSpPr>
            <p:cNvPr id="391" name="Прямокутник 33">
              <a:extLst>
                <a:ext uri="{FF2B5EF4-FFF2-40B4-BE49-F238E27FC236}">
                  <a16:creationId xmlns:a16="http://schemas.microsoft.com/office/drawing/2014/main" xmlns="" id="{A5B09960-2EAC-481D-B5FF-DA3DF92044E9}"/>
                </a:ext>
              </a:extLst>
            </p:cNvPr>
            <p:cNvSpPr/>
            <p:nvPr/>
          </p:nvSpPr>
          <p:spPr>
            <a:xfrm>
              <a:off x="10220502" y="1697782"/>
              <a:ext cx="141867" cy="258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/>
            </a:p>
          </p:txBody>
        </p:sp>
      </p:grpSp>
      <p:sp>
        <p:nvSpPr>
          <p:cNvPr id="395" name="Прямокутник 30">
            <a:extLst>
              <a:ext uri="{FF2B5EF4-FFF2-40B4-BE49-F238E27FC236}">
                <a16:creationId xmlns:a16="http://schemas.microsoft.com/office/drawing/2014/main" xmlns="" id="{5F025B1D-7AFB-4D95-A8C8-1FFAA8E53D59}"/>
              </a:ext>
            </a:extLst>
          </p:cNvPr>
          <p:cNvSpPr/>
          <p:nvPr/>
        </p:nvSpPr>
        <p:spPr>
          <a:xfrm>
            <a:off x="9608483" y="1902459"/>
            <a:ext cx="239251" cy="12076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396" name="Прямокутник 30">
            <a:extLst>
              <a:ext uri="{FF2B5EF4-FFF2-40B4-BE49-F238E27FC236}">
                <a16:creationId xmlns:a16="http://schemas.microsoft.com/office/drawing/2014/main" xmlns="" id="{5F025B1D-7AFB-4D95-A8C8-1FFAA8E53D59}"/>
              </a:ext>
            </a:extLst>
          </p:cNvPr>
          <p:cNvSpPr/>
          <p:nvPr/>
        </p:nvSpPr>
        <p:spPr>
          <a:xfrm>
            <a:off x="10000113" y="2143358"/>
            <a:ext cx="246679" cy="9646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cxnSp>
        <p:nvCxnSpPr>
          <p:cNvPr id="362" name="Пряма сполучна лінія 41">
            <a:extLst>
              <a:ext uri="{FF2B5EF4-FFF2-40B4-BE49-F238E27FC236}">
                <a16:creationId xmlns:a16="http://schemas.microsoft.com/office/drawing/2014/main" xmlns="" id="{0BB9B0E0-D9A5-4644-B8F5-277EAED4C4CC}"/>
              </a:ext>
            </a:extLst>
          </p:cNvPr>
          <p:cNvCxnSpPr>
            <a:cxnSpLocks/>
          </p:cNvCxnSpPr>
          <p:nvPr/>
        </p:nvCxnSpPr>
        <p:spPr>
          <a:xfrm>
            <a:off x="877327" y="2220015"/>
            <a:ext cx="0" cy="84828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Box 340">
            <a:extLst>
              <a:ext uri="{FF2B5EF4-FFF2-40B4-BE49-F238E27FC236}">
                <a16:creationId xmlns:a16="http://schemas.microsoft.com/office/drawing/2014/main" xmlns="" id="{86CB31AA-D53B-45AF-B67E-0F2DBDD13875}"/>
              </a:ext>
            </a:extLst>
          </p:cNvPr>
          <p:cNvSpPr txBox="1"/>
          <p:nvPr/>
        </p:nvSpPr>
        <p:spPr>
          <a:xfrm>
            <a:off x="9391721" y="3105535"/>
            <a:ext cx="672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700" dirty="0"/>
              <a:t>ЗНАЮТ СВОЙ </a:t>
            </a:r>
          </a:p>
          <a:p>
            <a:r>
              <a:rPr lang="ru-RU" sz="700" dirty="0"/>
              <a:t>СТАТУС</a:t>
            </a:r>
          </a:p>
          <a:p>
            <a:endParaRPr lang="ru-RU" sz="600" dirty="0"/>
          </a:p>
        </p:txBody>
      </p:sp>
      <p:sp>
        <p:nvSpPr>
          <p:cNvPr id="121" name="Овал 120"/>
          <p:cNvSpPr/>
          <p:nvPr/>
        </p:nvSpPr>
        <p:spPr>
          <a:xfrm>
            <a:off x="3388756" y="3959704"/>
            <a:ext cx="144780" cy="1447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Кольцо 122"/>
          <p:cNvSpPr/>
          <p:nvPr/>
        </p:nvSpPr>
        <p:spPr>
          <a:xfrm>
            <a:off x="3314579" y="3885527"/>
            <a:ext cx="293134" cy="293134"/>
          </a:xfrm>
          <a:prstGeom prst="donut">
            <a:avLst>
              <a:gd name="adj" fmla="val 60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5" name="Кольцо 124"/>
          <p:cNvSpPr/>
          <p:nvPr/>
        </p:nvSpPr>
        <p:spPr>
          <a:xfrm>
            <a:off x="3258739" y="3829687"/>
            <a:ext cx="404813" cy="404813"/>
          </a:xfrm>
          <a:prstGeom prst="donu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3456069" y="4053506"/>
            <a:ext cx="0" cy="134086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11544" y="4589138"/>
            <a:ext cx="2845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БЮДЖЕТНАЯ АДВОКАЦИЯ 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УСТОЙЧИВОСТИ ПРОГРАММ ДЛЯ КЛЮЧЕВЫХ ГРУПП НА НАЦИОНАЛЬНОМ</a:t>
            </a:r>
          </a:p>
          <a:p>
            <a:r>
              <a:rPr lang="ru-R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 МЕСТНОМ УРОВНЯХ</a:t>
            </a:r>
            <a:endParaRPr lang="en-US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43442" y="4477351"/>
            <a:ext cx="1073940" cy="567614"/>
            <a:chOff x="1823048" y="5496305"/>
            <a:chExt cx="1205348" cy="637068"/>
          </a:xfrm>
        </p:grpSpPr>
        <p:pic>
          <p:nvPicPr>
            <p:cNvPr id="3078" name="Picture 6" descr="Результат пошуку зображень за запитом &quot;cities icon white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048" y="5496305"/>
              <a:ext cx="637068" cy="637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6" descr="Результат пошуку зображень за запитом &quot;cities icon white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41582" y="5496305"/>
              <a:ext cx="637068" cy="637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6" descr="Результат пошуку зображень за запитом &quot;cities icon white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28" y="5496305"/>
              <a:ext cx="637068" cy="637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" name="Овал 152"/>
          <p:cNvSpPr/>
          <p:nvPr/>
        </p:nvSpPr>
        <p:spPr>
          <a:xfrm>
            <a:off x="3417382" y="5332745"/>
            <a:ext cx="69823" cy="698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78979" y="3787775"/>
            <a:ext cx="46846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2833159" y="3142789"/>
            <a:ext cx="1245820" cy="1245820"/>
          </a:xfrm>
          <a:prstGeom prst="arc">
            <a:avLst>
              <a:gd name="adj1" fmla="val 16200000"/>
              <a:gd name="adj2" fmla="val 5405608"/>
            </a:avLst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4040882" y="3747096"/>
            <a:ext cx="76191" cy="761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407063" y="1922016"/>
            <a:ext cx="0" cy="118244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6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7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3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49" grpId="0"/>
      <p:bldP spid="348" grpId="0"/>
      <p:bldP spid="409" grpId="0" animBg="1"/>
      <p:bldP spid="79" grpId="0" animBg="1"/>
      <p:bldP spid="80" grpId="0" animBg="1"/>
      <p:bldP spid="83" grpId="0" animBg="1"/>
      <p:bldP spid="105" grpId="0"/>
      <p:bldP spid="173" grpId="0" animBg="1"/>
      <p:bldP spid="174" grpId="0" animBg="1"/>
      <p:bldP spid="175" grpId="0" animBg="1"/>
      <p:bldP spid="177" grpId="0" animBg="1"/>
      <p:bldP spid="178" grpId="0" animBg="1"/>
      <p:bldP spid="193" grpId="0"/>
      <p:bldP spid="282" grpId="0" animBg="1"/>
      <p:bldP spid="283" grpId="0" animBg="1"/>
      <p:bldP spid="285" grpId="0" animBg="1"/>
      <p:bldP spid="212" grpId="0"/>
      <p:bldP spid="289" grpId="0"/>
      <p:bldP spid="302" grpId="0" animBg="1"/>
      <p:bldP spid="304" grpId="0" animBg="1"/>
      <p:bldP spid="314" grpId="0" animBg="1"/>
      <p:bldP spid="315" grpId="0" animBg="1"/>
      <p:bldP spid="316" grpId="0" animBg="1"/>
      <p:bldP spid="318" grpId="0" animBg="1"/>
      <p:bldP spid="323" grpId="0" animBg="1"/>
      <p:bldP spid="326" grpId="0" animBg="1"/>
      <p:bldP spid="367" grpId="0"/>
      <p:bldP spid="395" grpId="0" animBg="1"/>
      <p:bldP spid="396" grpId="0" animBg="1"/>
      <p:bldP spid="341" grpId="0"/>
      <p:bldP spid="121" grpId="0" animBg="1"/>
      <p:bldP spid="123" grpId="0" animBg="1"/>
      <p:bldP spid="125" grpId="0" animBg="1"/>
      <p:bldP spid="4" grpId="0"/>
      <p:bldP spid="153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.kovalchuk\Desktop\Ярослав\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35" y="657125"/>
            <a:ext cx="9689322" cy="73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018" y="445685"/>
            <a:ext cx="1047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ПРОГРАММА ФОКУСИРУЕТСЯ </a:t>
            </a:r>
          </a:p>
          <a:p>
            <a:r>
              <a:rPr lang="ru-RU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НАИБОЛЕЕ ЗАТРОНУТЫХ ВИЧ СТРАНАХ И ГОРОДАХ РЕГИОНА ВЕЦА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7923" y="1598899"/>
            <a:ext cx="3097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КАСКАД ЛЕЧЕНИЯ ВИЧ: 8 СТРАН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358788" y="2547814"/>
            <a:ext cx="227428" cy="3388360"/>
            <a:chOff x="374584" y="2540000"/>
            <a:chExt cx="227428" cy="338836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4584" y="2540000"/>
              <a:ext cx="227428" cy="2496820"/>
            </a:xfrm>
            <a:prstGeom prst="rect">
              <a:avLst/>
            </a:prstGeom>
            <a:solidFill>
              <a:srgbClr val="FCE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4584" y="5036820"/>
              <a:ext cx="227428" cy="81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4584" y="5118100"/>
              <a:ext cx="227428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4584" y="5712949"/>
              <a:ext cx="227428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374584" y="5754037"/>
              <a:ext cx="227428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4584" y="5824708"/>
              <a:ext cx="22742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4584" y="5760303"/>
              <a:ext cx="227428" cy="78490"/>
            </a:xfrm>
            <a:prstGeom prst="rect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4584" y="5852146"/>
              <a:ext cx="227428" cy="76214"/>
            </a:xfrm>
            <a:prstGeom prst="rect">
              <a:avLst/>
            </a:prstGeom>
            <a:solidFill>
              <a:srgbClr val="68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4584" y="5766980"/>
              <a:ext cx="227428" cy="78490"/>
            </a:xfrm>
            <a:prstGeom prst="rect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064755" y="2915837"/>
            <a:ext cx="227428" cy="3020337"/>
            <a:chOff x="1090864" y="2908024"/>
            <a:chExt cx="227428" cy="302033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90864" y="5375910"/>
              <a:ext cx="227428" cy="81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0864" y="2908024"/>
              <a:ext cx="227428" cy="2496820"/>
            </a:xfrm>
            <a:prstGeom prst="rect">
              <a:avLst/>
            </a:prstGeom>
            <a:solidFill>
              <a:srgbClr val="FCE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1090864" y="5792905"/>
              <a:ext cx="227428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90864" y="5753868"/>
              <a:ext cx="227428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90864" y="5437358"/>
              <a:ext cx="227428" cy="3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90864" y="5804095"/>
              <a:ext cx="227428" cy="48051"/>
            </a:xfrm>
            <a:prstGeom prst="rect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90864" y="5852146"/>
              <a:ext cx="22742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90864" y="5865668"/>
              <a:ext cx="227428" cy="62693"/>
            </a:xfrm>
            <a:prstGeom prst="rect">
              <a:avLst/>
            </a:prstGeom>
            <a:solidFill>
              <a:srgbClr val="68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770722" y="4893102"/>
            <a:ext cx="227428" cy="1043072"/>
            <a:chOff x="1807144" y="4880609"/>
            <a:chExt cx="227428" cy="104307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807144" y="4880609"/>
              <a:ext cx="227428" cy="726433"/>
            </a:xfrm>
            <a:prstGeom prst="rect">
              <a:avLst/>
            </a:prstGeom>
            <a:solidFill>
              <a:srgbClr val="FCE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07144" y="5596197"/>
              <a:ext cx="227428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07144" y="5817842"/>
              <a:ext cx="227428" cy="45719"/>
            </a:xfrm>
            <a:prstGeom prst="rect">
              <a:avLst/>
            </a:prstGeom>
            <a:solidFill>
              <a:srgbClr val="F07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07144" y="5877962"/>
              <a:ext cx="227428" cy="45719"/>
            </a:xfrm>
            <a:prstGeom prst="rect">
              <a:avLst/>
            </a:prstGeom>
            <a:solidFill>
              <a:srgbClr val="68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07144" y="5855102"/>
              <a:ext cx="22742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807144" y="5841534"/>
              <a:ext cx="227428" cy="45719"/>
            </a:xfrm>
            <a:prstGeom prst="rect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807144" y="5829272"/>
              <a:ext cx="227428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807144" y="5819949"/>
              <a:ext cx="227428" cy="45719"/>
            </a:xfrm>
            <a:prstGeom prst="rect">
              <a:avLst/>
            </a:prstGeom>
            <a:solidFill>
              <a:srgbClr val="F07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07144" y="5642449"/>
              <a:ext cx="227428" cy="2096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76689" y="5105293"/>
            <a:ext cx="227428" cy="830881"/>
            <a:chOff x="2526069" y="5097780"/>
            <a:chExt cx="227428" cy="83088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526069" y="5700144"/>
              <a:ext cx="227428" cy="524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526069" y="5097780"/>
              <a:ext cx="227428" cy="635893"/>
            </a:xfrm>
            <a:prstGeom prst="rect">
              <a:avLst/>
            </a:prstGeom>
            <a:solidFill>
              <a:srgbClr val="FCE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526069" y="5882942"/>
              <a:ext cx="227428" cy="45719"/>
            </a:xfrm>
            <a:prstGeom prst="rect">
              <a:avLst/>
            </a:prstGeom>
            <a:solidFill>
              <a:srgbClr val="68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26069" y="5874991"/>
              <a:ext cx="227428" cy="45719"/>
            </a:xfrm>
            <a:prstGeom prst="rect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526069" y="5863057"/>
              <a:ext cx="227428" cy="45719"/>
            </a:xfrm>
            <a:prstGeom prst="rect">
              <a:avLst/>
            </a:prstGeom>
            <a:solidFill>
              <a:srgbClr val="F07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526069" y="5752573"/>
              <a:ext cx="227428" cy="1442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-534433" y="1934835"/>
            <a:ext cx="175935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200000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  <a:p>
            <a:pPr algn="r"/>
            <a:endParaRPr lang="en-US" sz="105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69186" y="6037509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оценочная</a:t>
            </a:r>
            <a:r>
              <a:rPr lang="uk-UA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uk-UA" sz="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численность</a:t>
            </a:r>
            <a:r>
              <a:rPr lang="uk-UA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uk-UA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ЛЖВ</a:t>
            </a:r>
            <a:endParaRPr lang="ru-RU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849239" y="605054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знают свой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610162" y="6052898"/>
            <a:ext cx="5036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АРТ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141401" y="6050547"/>
            <a:ext cx="1003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неопределяемая</a:t>
            </a:r>
            <a:r>
              <a:rPr lang="uk-UA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4121498" y="4260396"/>
            <a:ext cx="1074750" cy="1897873"/>
            <a:chOff x="4139439" y="2121668"/>
            <a:chExt cx="1074750" cy="1897873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162298" y="3303026"/>
              <a:ext cx="9605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1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КАЗАХСТАН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162298" y="2121668"/>
              <a:ext cx="73129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РОССИЯ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162298" y="3046350"/>
              <a:ext cx="10518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КИРГИЗСТАН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163010" y="2576573"/>
              <a:ext cx="81304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УКРАИНА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154732" y="2822072"/>
              <a:ext cx="8867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МОЛДОВА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162298" y="3539163"/>
              <a:ext cx="6767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ГРУЗИЯ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162298" y="2341939"/>
              <a:ext cx="103265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УЗБЕКИСТАН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162298" y="3757931"/>
              <a:ext cx="8499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100" dirty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БЕЛАРУСЬ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41893" y="2175035"/>
              <a:ext cx="45719" cy="171730"/>
            </a:xfrm>
            <a:prstGeom prst="rect">
              <a:avLst/>
            </a:prstGeom>
            <a:solidFill>
              <a:srgbClr val="FCE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39920" y="2399648"/>
              <a:ext cx="45719" cy="1717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139439" y="2629646"/>
              <a:ext cx="45719" cy="1717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144855" y="2867012"/>
              <a:ext cx="45719" cy="171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144855" y="3106748"/>
              <a:ext cx="45719" cy="171730"/>
            </a:xfrm>
            <a:prstGeom prst="rect">
              <a:avLst/>
            </a:prstGeom>
            <a:solidFill>
              <a:srgbClr val="0D5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147013" y="3338625"/>
              <a:ext cx="45719" cy="171730"/>
            </a:xfrm>
            <a:prstGeom prst="rect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147012" y="3571776"/>
              <a:ext cx="45719" cy="171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147012" y="3795766"/>
              <a:ext cx="45719" cy="171730"/>
            </a:xfrm>
            <a:prstGeom prst="rect">
              <a:avLst/>
            </a:prstGeom>
            <a:solidFill>
              <a:srgbClr val="68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84890" y="1598898"/>
            <a:ext cx="4675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КАРТА СО СТРАНАМИ И ГОРОДАМИ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92900" y="3437782"/>
            <a:ext cx="6222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МИНСК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711320" y="3763836"/>
            <a:ext cx="9973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СВЕТЛОГОРСК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991402" y="4029110"/>
            <a:ext cx="6783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БИШКЕК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802396" y="3908900"/>
            <a:ext cx="4219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ОШ 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906226" y="3444241"/>
            <a:ext cx="8883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ЧЕЛЯБИНСК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566431" y="3177762"/>
            <a:ext cx="10871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КАЛИНИНГРАД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084673" y="2935139"/>
            <a:ext cx="10742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НОВОСИБИРСК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5547806" y="3023769"/>
            <a:ext cx="13019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САНКТ-ПЕТЕРБУРГ 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6840652" y="3320678"/>
            <a:ext cx="10550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ЕКАТЕРИНБУРГ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7642153" y="4526300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5" name="Прямоугольник 164"/>
          <p:cNvSpPr/>
          <p:nvPr/>
        </p:nvSpPr>
        <p:spPr>
          <a:xfrm>
            <a:off x="7588250" y="3743675"/>
            <a:ext cx="8063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ТАШКЕНТ 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8084673" y="4238873"/>
            <a:ext cx="968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 smtClean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САМАРКАНД 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941110" y="3916651"/>
            <a:ext cx="7008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324B7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ДНИПРО</a:t>
            </a:r>
            <a:endParaRPr lang="uk-UA" sz="900" dirty="0">
              <a:solidFill>
                <a:srgbClr val="324B7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665011" y="3821933"/>
            <a:ext cx="1" cy="72980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Овал 184"/>
          <p:cNvSpPr/>
          <p:nvPr/>
        </p:nvSpPr>
        <p:spPr>
          <a:xfrm>
            <a:off x="8043529" y="4440460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8066388" y="4100111"/>
            <a:ext cx="0" cy="3657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Овал 190"/>
          <p:cNvSpPr/>
          <p:nvPr/>
        </p:nvSpPr>
        <p:spPr>
          <a:xfrm>
            <a:off x="7858053" y="4598384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0" name="Прямая соединительная линия 199"/>
          <p:cNvCxnSpPr/>
          <p:nvPr/>
        </p:nvCxnSpPr>
        <p:spPr>
          <a:xfrm>
            <a:off x="7880913" y="3983192"/>
            <a:ext cx="0" cy="6410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Овал 201"/>
          <p:cNvSpPr/>
          <p:nvPr/>
        </p:nvSpPr>
        <p:spPr>
          <a:xfrm>
            <a:off x="8127424" y="4588612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8147651" y="4312555"/>
            <a:ext cx="0" cy="28521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Овал 205"/>
          <p:cNvSpPr/>
          <p:nvPr/>
        </p:nvSpPr>
        <p:spPr>
          <a:xfrm>
            <a:off x="5587037" y="3380965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>
            <a:off x="5609896" y="3094238"/>
            <a:ext cx="0" cy="3121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Овал 209"/>
          <p:cNvSpPr/>
          <p:nvPr/>
        </p:nvSpPr>
        <p:spPr>
          <a:xfrm>
            <a:off x="5623767" y="3791196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1" name="Прямая соединительная линия 210"/>
          <p:cNvCxnSpPr/>
          <p:nvPr/>
        </p:nvCxnSpPr>
        <p:spPr>
          <a:xfrm>
            <a:off x="5646626" y="3504469"/>
            <a:ext cx="0" cy="3121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Овал 212"/>
          <p:cNvSpPr/>
          <p:nvPr/>
        </p:nvSpPr>
        <p:spPr>
          <a:xfrm>
            <a:off x="5748143" y="3916651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>
            <a:off x="5773028" y="3840573"/>
            <a:ext cx="0" cy="968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Овал 222"/>
          <p:cNvSpPr/>
          <p:nvPr/>
        </p:nvSpPr>
        <p:spPr>
          <a:xfrm>
            <a:off x="5978475" y="4227124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 flipH="1">
            <a:off x="6003360" y="4024316"/>
            <a:ext cx="668" cy="2236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Овал 229"/>
          <p:cNvSpPr/>
          <p:nvPr/>
        </p:nvSpPr>
        <p:spPr>
          <a:xfrm>
            <a:off x="6133016" y="3618513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1" name="Прямая соединительная линия 230"/>
          <p:cNvCxnSpPr/>
          <p:nvPr/>
        </p:nvCxnSpPr>
        <p:spPr>
          <a:xfrm>
            <a:off x="6155875" y="3237420"/>
            <a:ext cx="0" cy="40653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Овал 232"/>
          <p:cNvSpPr/>
          <p:nvPr/>
        </p:nvSpPr>
        <p:spPr>
          <a:xfrm>
            <a:off x="6701013" y="3785705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4" name="Прямая соединительная линия 233"/>
          <p:cNvCxnSpPr/>
          <p:nvPr/>
        </p:nvCxnSpPr>
        <p:spPr>
          <a:xfrm>
            <a:off x="6723871" y="3081338"/>
            <a:ext cx="1" cy="72980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Овал 234"/>
          <p:cNvSpPr/>
          <p:nvPr/>
        </p:nvSpPr>
        <p:spPr>
          <a:xfrm>
            <a:off x="6762059" y="3838205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6" name="Прямая соединительная линия 235"/>
          <p:cNvCxnSpPr/>
          <p:nvPr/>
        </p:nvCxnSpPr>
        <p:spPr>
          <a:xfrm>
            <a:off x="6784918" y="3241701"/>
            <a:ext cx="0" cy="6219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Овал 237"/>
          <p:cNvSpPr/>
          <p:nvPr/>
        </p:nvSpPr>
        <p:spPr>
          <a:xfrm>
            <a:off x="6862970" y="3452616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9" name="Прямая соединительная линия 238"/>
          <p:cNvCxnSpPr/>
          <p:nvPr/>
        </p:nvCxnSpPr>
        <p:spPr>
          <a:xfrm>
            <a:off x="6885829" y="3390924"/>
            <a:ext cx="0" cy="8713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Овал 240"/>
          <p:cNvSpPr/>
          <p:nvPr/>
        </p:nvSpPr>
        <p:spPr>
          <a:xfrm>
            <a:off x="6948428" y="3570340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42" name="Прямая соединительная линия 241"/>
          <p:cNvCxnSpPr/>
          <p:nvPr/>
        </p:nvCxnSpPr>
        <p:spPr>
          <a:xfrm>
            <a:off x="6971287" y="3508648"/>
            <a:ext cx="0" cy="8713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Овал 242"/>
          <p:cNvSpPr/>
          <p:nvPr/>
        </p:nvSpPr>
        <p:spPr>
          <a:xfrm>
            <a:off x="8124790" y="3452615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44" name="Прямая соединительная линия 243"/>
          <p:cNvCxnSpPr>
            <a:endCxn id="243" idx="4"/>
          </p:cNvCxnSpPr>
          <p:nvPr/>
        </p:nvCxnSpPr>
        <p:spPr>
          <a:xfrm>
            <a:off x="8147650" y="3010869"/>
            <a:ext cx="0" cy="4874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Группа 248"/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250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17B8C62B-FE3A-4AEC-9D21-67178D40D921}"/>
              </a:ext>
            </a:extLst>
          </p:cNvPr>
          <p:cNvSpPr/>
          <p:nvPr/>
        </p:nvSpPr>
        <p:spPr>
          <a:xfrm>
            <a:off x="1284172" y="2400300"/>
            <a:ext cx="85483" cy="3535874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16" name="Прямокутник 115">
            <a:extLst>
              <a:ext uri="{FF2B5EF4-FFF2-40B4-BE49-F238E27FC236}">
                <a16:creationId xmlns:a16="http://schemas.microsoft.com/office/drawing/2014/main" xmlns="" id="{0EBDCE0E-B8F9-426B-8C80-F0FDE19C361D}"/>
              </a:ext>
            </a:extLst>
          </p:cNvPr>
          <p:cNvSpPr/>
          <p:nvPr/>
        </p:nvSpPr>
        <p:spPr>
          <a:xfrm>
            <a:off x="1994198" y="2491590"/>
            <a:ext cx="85483" cy="3535874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18" name="Прямокутник 117">
            <a:extLst>
              <a:ext uri="{FF2B5EF4-FFF2-40B4-BE49-F238E27FC236}">
                <a16:creationId xmlns:a16="http://schemas.microsoft.com/office/drawing/2014/main" xmlns="" id="{E2422B03-FBE3-45D0-B56A-2ADCE44EBE4B}"/>
              </a:ext>
            </a:extLst>
          </p:cNvPr>
          <p:cNvSpPr/>
          <p:nvPr/>
        </p:nvSpPr>
        <p:spPr>
          <a:xfrm>
            <a:off x="2698635" y="2511619"/>
            <a:ext cx="85483" cy="3535874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19" name="Прямокутник 118">
            <a:extLst>
              <a:ext uri="{FF2B5EF4-FFF2-40B4-BE49-F238E27FC236}">
                <a16:creationId xmlns:a16="http://schemas.microsoft.com/office/drawing/2014/main" xmlns="" id="{33682C9E-7D6D-4394-BC2A-379F1EC7C91F}"/>
              </a:ext>
            </a:extLst>
          </p:cNvPr>
          <p:cNvSpPr/>
          <p:nvPr/>
        </p:nvSpPr>
        <p:spPr>
          <a:xfrm>
            <a:off x="3389414" y="2418898"/>
            <a:ext cx="85483" cy="3535874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92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.kovalchuk\Desktop\Ярослав\454353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7178" y="2586134"/>
            <a:ext cx="97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БЮДЖЕТНАЯ АДВОКАЦИЯ</a:t>
            </a:r>
          </a:p>
          <a:p>
            <a:r>
              <a:rPr lang="ru-RU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УСТОЙЧИВОСТИ УСЛУГ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70151" y="4046944"/>
            <a:ext cx="5408498" cy="1200329"/>
            <a:chOff x="443228" y="4799969"/>
            <a:chExt cx="5408498" cy="120032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43228" y="4799969"/>
              <a:ext cx="5392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7200" dirty="0">
                  <a:solidFill>
                    <a:srgbClr val="D6D99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20255" y="5006252"/>
              <a:ext cx="45314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ОПТИМИЗАЦИЯ ЛЕЧЕНИЯ, </a:t>
              </a:r>
            </a:p>
            <a:p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ПРОЦЕССОВ ЗАКУПОК И ПОСТАВОК</a:t>
              </a:r>
              <a:endParaRPr lang="en-US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450084" y="2020629"/>
            <a:ext cx="6520850" cy="3102011"/>
            <a:chOff x="5620351" y="1281701"/>
            <a:chExt cx="6520850" cy="310201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788194" y="1432746"/>
              <a:ext cx="457630" cy="1215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7200" dirty="0">
                  <a:solidFill>
                    <a:srgbClr val="D6D99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48916" y="1281701"/>
              <a:ext cx="5792285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endParaRPr lang="ru-RU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БОРЬБА </a:t>
              </a: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СО СТИГМОЙ И ПРАВОВЫМИ 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БАРЬЕРАМИ</a:t>
              </a:r>
            </a:p>
            <a:p>
              <a:endParaRPr lang="ru-RU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endParaRPr lang="en-US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20351" y="3168107"/>
              <a:ext cx="457630" cy="1215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7200" dirty="0">
                  <a:solidFill>
                    <a:srgbClr val="D6D99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393366" y="3461189"/>
              <a:ext cx="5703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ФОКУС НА УЛУЧШЕНИИ КАСКАДОВ</a:t>
              </a:r>
            </a:p>
            <a:p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ЛЕЧЕНИЯ ВИЧ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29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  <p:sp>
        <p:nvSpPr>
          <p:cNvPr id="32" name="Прямоугольник 6">
            <a:extLst>
              <a:ext uri="{FF2B5EF4-FFF2-40B4-BE49-F238E27FC236}">
                <a16:creationId xmlns:a16="http://schemas.microsoft.com/office/drawing/2014/main" xmlns="" id="{84D7AC63-F165-4646-8CEF-3F1227BBB625}"/>
              </a:ext>
            </a:extLst>
          </p:cNvPr>
          <p:cNvSpPr/>
          <p:nvPr/>
        </p:nvSpPr>
        <p:spPr>
          <a:xfrm>
            <a:off x="1726049" y="2323273"/>
            <a:ext cx="92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dirty="0">
                <a:solidFill>
                  <a:srgbClr val="D6D9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68567" y="357008"/>
            <a:ext cx="9763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ЗАДАЧИ ПРОЕКТА</a:t>
            </a:r>
            <a:endParaRPr lang="en-US" sz="66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6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.kovalchuk\Desktop\Ярослав\142227965-56a5b6503df78cf7728982e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14" r="62279" b="5911"/>
          <a:stretch/>
        </p:blipFill>
        <p:spPr bwMode="auto">
          <a:xfrm>
            <a:off x="0" y="-1"/>
            <a:ext cx="45989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2"/>
            <a:ext cx="1579534" cy="6858001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1579535" y="-1"/>
            <a:ext cx="3019462" cy="6858001"/>
          </a:xfrm>
          <a:prstGeom prst="rect">
            <a:avLst/>
          </a:prstGeom>
          <a:solidFill>
            <a:srgbClr val="700000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34018" y="445685"/>
            <a:ext cx="1047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РЕЗУЛЬТАТЫ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4018" y="8687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РЕЗУЛЬТАТЕ ВНЕДРЕНИЯ ПРОЕКТА, К КОНЦУ 2021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БУДЕТ ДОСТИГНУТО СЛЕДУЮЩЕЕ: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7502" y="2639705"/>
            <a:ext cx="2583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50 000 000 USD </a:t>
            </a:r>
          </a:p>
          <a:p>
            <a:pPr algn="ctr"/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БУДУТ</a:t>
            </a:r>
          </a:p>
          <a:p>
            <a:pPr algn="ctr"/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СЭКОНОМЛЕНЫ </a:t>
            </a:r>
            <a:r>
              <a:rPr lang="uk-UA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ЧЕРЕЗ ОПТИМИЗИРОВАННЫЕ СХЕМЫ ЗАКУПОК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1200" b="1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2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en-US" sz="12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endParaRPr lang="en-US" sz="1200" b="1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50 000 000 </a:t>
            </a:r>
            <a:r>
              <a:rPr lang="en-US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USD </a:t>
            </a:r>
            <a:endParaRPr lang="uk-UA" sz="1600" b="1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ДОПОЛНИТЕЛЬНО</a:t>
            </a:r>
            <a:endParaRPr lang="en-US" sz="1600" b="1" spc="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ПРОГРАММЫ ВИЧ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СТАНУТ ДОСТУПНЫМИ В НАЦИОНАЛЬНЫХ И МЕСТНЫХ БЮДЖЕТАХ 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" name="Группа 31">
            <a:extLst>
              <a:ext uri="{FF2B5EF4-FFF2-40B4-BE49-F238E27FC236}">
                <a16:creationId xmlns:a16="http://schemas.microsoft.com/office/drawing/2014/main" xmlns="" id="{D4F50C7F-0D48-4629-B077-3A9043B65516}"/>
              </a:ext>
            </a:extLst>
          </p:cNvPr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xmlns="" id="{66EA8E26-B5D1-4CBB-9E08-3BB6B94F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1BF05661-C333-4D4B-A933-199E42DE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3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http://in-news.ru/upload/iblock/9b6/9b61a63a90a66d31c4ffaf6d044749fb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3" t="11736" r="34307" b="9724"/>
          <a:stretch/>
        </p:blipFill>
        <p:spPr bwMode="auto">
          <a:xfrm>
            <a:off x="0" y="0"/>
            <a:ext cx="76184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i.kovalchuk\Desktop\Ярослав\142227965-56a5b6503df78cf7728982e2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14" r="62279" b="5911"/>
          <a:stretch/>
        </p:blipFill>
        <p:spPr bwMode="auto">
          <a:xfrm>
            <a:off x="0" y="-1"/>
            <a:ext cx="45989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-2"/>
            <a:ext cx="1579534" cy="6858001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1579535" y="-1"/>
            <a:ext cx="3019462" cy="6858001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8997" y="0"/>
            <a:ext cx="3019462" cy="6858001"/>
          </a:xfrm>
          <a:prstGeom prst="rect">
            <a:avLst/>
          </a:prstGeom>
          <a:solidFill>
            <a:srgbClr val="147238">
              <a:alpha val="5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4816964" y="2639705"/>
            <a:ext cx="258352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85 </a:t>
            </a:r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000 НОВЫХ СЛУЧАЕВ ВИЧ</a:t>
            </a:r>
          </a:p>
          <a:p>
            <a:pPr algn="ctr"/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ВЫЯВЛЕНО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БЛАГОДАРЯ СФОКУСИРОВАННЫМ ПРОГРАММНЫМ ИНТЕРВЕНЦИЯМ ДЛЯ КЛЮЧЕВЫХ ГРУПП И УСТРАНЕНИЮ БАРЬЕРОВ К ДОСТУПУ 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</a:t>
            </a:r>
            <a:r>
              <a:rPr lang="ru-RU" sz="11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 СУЩЕСТВУЮЩЕГО ПРОБЕЛА ДЛЯ ПЕРВЫХ 90 В КАСКАДЕ ЛЕЧЕНИЯ ВИЧ</a:t>
            </a:r>
            <a:endParaRPr lang="en-US" sz="9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1" name="Группа 31">
            <a:extLst>
              <a:ext uri="{FF2B5EF4-FFF2-40B4-BE49-F238E27FC236}">
                <a16:creationId xmlns:a16="http://schemas.microsoft.com/office/drawing/2014/main" xmlns="" id="{A50E6AAC-2C62-4522-B98F-63917C0BF5E0}"/>
              </a:ext>
            </a:extLst>
          </p:cNvPr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xmlns="" id="{F1BB38A1-97D0-4681-98FF-B094750B1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12B9C225-99A5-4745-A05A-39BC04A55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A1C6DD-1F54-4D9E-ABE9-AF0579820FE9}"/>
              </a:ext>
            </a:extLst>
          </p:cNvPr>
          <p:cNvSpPr txBox="1"/>
          <p:nvPr/>
        </p:nvSpPr>
        <p:spPr>
          <a:xfrm>
            <a:off x="1797502" y="2639705"/>
            <a:ext cx="2583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50 000 000 USD </a:t>
            </a:r>
          </a:p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БУДУТ</a:t>
            </a:r>
          </a:p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СЭКОНОМЛЕНЫ 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ЧЕРЕЗ ОПТИМИЗИРОВАННЫЕ СХЕМЫ ЗАКУПОК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12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en-US" sz="1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endParaRPr lang="en-US" sz="12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50 000 000 </a:t>
            </a:r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USD </a:t>
            </a:r>
            <a:endParaRPr lang="uk-UA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ДОПОЛНИТЕЛЬНО</a:t>
            </a:r>
            <a:endParaRPr 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ПРОГРАММЫ ВИЧ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СТАНУТ ДОСТУПНЫМИ В НАЦИОНАЛЬНЫХ И МЕСТНЫХ БЮДЖЕТАХ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2C573F-B113-4208-B36B-DD35E1CAAFD7}"/>
              </a:ext>
            </a:extLst>
          </p:cNvPr>
          <p:cNvSpPr txBox="1"/>
          <p:nvPr/>
        </p:nvSpPr>
        <p:spPr>
          <a:xfrm>
            <a:off x="534018" y="445685"/>
            <a:ext cx="1047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РЕЗУЛЬТАТЫ ПРОЕКТА</a:t>
            </a:r>
          </a:p>
        </p:txBody>
      </p:sp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62E2CDD5-D730-475B-9F52-29515FB56C2D}"/>
              </a:ext>
            </a:extLst>
          </p:cNvPr>
          <p:cNvSpPr/>
          <p:nvPr/>
        </p:nvSpPr>
        <p:spPr>
          <a:xfrm>
            <a:off x="534018" y="8687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РЕЗУЛЬТАТЕ ВНЕДРЕНИЯ ПРОЕКТА, К КОНЦУ 2021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БУДЕТ ДОСТИГНУТО СЛЕДУЮЩЕЕ: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http://in-news.ru/upload/iblock/9b6/9b61a63a90a66d31c4ffaf6d044749fb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3" t="11736" b="9724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8997" y="-2"/>
            <a:ext cx="3019462" cy="6858001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218" name="Picture 2" descr="C:\Users\i.kovalchuk\Desktop\Ярослав\142227965-56a5b6503df78cf7728982e2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14" r="62279" b="5911"/>
          <a:stretch/>
        </p:blipFill>
        <p:spPr bwMode="auto">
          <a:xfrm>
            <a:off x="0" y="-1"/>
            <a:ext cx="45989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79535" y="-1"/>
            <a:ext cx="3019462" cy="6858001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18459" y="0"/>
            <a:ext cx="3019462" cy="6858001"/>
          </a:xfrm>
          <a:prstGeom prst="rect">
            <a:avLst/>
          </a:prstGeom>
          <a:solidFill>
            <a:srgbClr val="00B0AC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387" name="Picture 3" descr="D:\15.08.17\Інфографіка\11.jp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r="12281"/>
          <a:stretch/>
        </p:blipFill>
        <p:spPr bwMode="auto">
          <a:xfrm>
            <a:off x="7618459" y="0"/>
            <a:ext cx="4573541" cy="68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618459" y="0"/>
            <a:ext cx="3019462" cy="6858001"/>
          </a:xfrm>
          <a:prstGeom prst="rect">
            <a:avLst/>
          </a:prstGeom>
          <a:solidFill>
            <a:srgbClr val="00B0AC">
              <a:alpha val="5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836426" y="2639704"/>
            <a:ext cx="258352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 </a:t>
            </a:r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000 ЛЖВ ДОПОЛНИТЕЛЬНО</a:t>
            </a:r>
          </a:p>
          <a:p>
            <a:pPr algn="ctr"/>
            <a:r>
              <a:rPr lang="ru-RU" sz="1600" b="1" spc="3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 ЛЕЧЕНИЮ АРТ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БЛАГОДАРЯ СФОКУСИРОВАННЫМ ПРОГРАММНЫМ ИНТЕРВЕНЦИЯМ И СТРУКТУРНЫМ ИЗМЕНЕНИЯМ 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25% </a:t>
            </a:r>
            <a:r>
              <a:rPr lang="ru-RU" sz="11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СУЩЕСТВУЮЩЕГО ПРОБЕЛА ДЛЯ </a:t>
            </a:r>
            <a:r>
              <a:rPr lang="ru-RU" sz="11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ВТОРЫХ 90 </a:t>
            </a:r>
            <a:r>
              <a:rPr lang="ru-RU" sz="11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КАСКАДЕ ЛЕЧЕНИЯ ВИЧ</a:t>
            </a:r>
            <a:endParaRPr lang="en-US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2"/>
            <a:ext cx="1579534" cy="6858001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10637921" y="-5416"/>
            <a:ext cx="1579534" cy="6868833"/>
          </a:xfrm>
          <a:prstGeom prst="rect">
            <a:avLst/>
          </a:prstGeom>
          <a:solidFill>
            <a:srgbClr val="32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7" name="Группа 31">
            <a:extLst>
              <a:ext uri="{FF2B5EF4-FFF2-40B4-BE49-F238E27FC236}">
                <a16:creationId xmlns:a16="http://schemas.microsoft.com/office/drawing/2014/main" xmlns="" id="{2CFE996C-6FA5-49B7-913E-EBA3E46AF183}"/>
              </a:ext>
            </a:extLst>
          </p:cNvPr>
          <p:cNvGrpSpPr/>
          <p:nvPr/>
        </p:nvGrpSpPr>
        <p:grpSpPr>
          <a:xfrm>
            <a:off x="10127212" y="697141"/>
            <a:ext cx="1579824" cy="313551"/>
            <a:chOff x="9521428" y="183660"/>
            <a:chExt cx="2392567" cy="474858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xmlns="" id="{F22B240B-1E7D-4F15-BF32-273E3B7D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21428" y="183660"/>
              <a:ext cx="1875152" cy="474858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5E3606F-8E9A-4418-B630-5DD0F16B4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641" y="229164"/>
              <a:ext cx="429354" cy="42935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2768EEA-6677-431A-818A-826291CAAD0B}"/>
              </a:ext>
            </a:extLst>
          </p:cNvPr>
          <p:cNvSpPr txBox="1"/>
          <p:nvPr/>
        </p:nvSpPr>
        <p:spPr>
          <a:xfrm>
            <a:off x="4816964" y="2639705"/>
            <a:ext cx="258352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75 000 НОВЫХ СЛУЧАЕВ ВИЧ</a:t>
            </a:r>
          </a:p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ВЫЯВЛЕНО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БЛАГОДАРЯ СФОКУСИРОВАННЫМ ПРОГРАММНЫМ ИНТЕРВЕНЦИЯМ ДЛЯ КЛЮЧЕВЫХ ГРУПП И УСТРАНЕНИЮ БАРЬЕРОВ К ДОСТУПУ 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ПОЧТИ 20% СУЩЕСТВУЮЩЕГО ПРОБЕЛА ДЛЯ ПЕРВЫХ 90 В КАСКАДЕ ЛЕЧЕНИЯ ВИЧ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5B5B62-F92E-43E3-A1A2-DDB6036A3D13}"/>
              </a:ext>
            </a:extLst>
          </p:cNvPr>
          <p:cNvSpPr txBox="1"/>
          <p:nvPr/>
        </p:nvSpPr>
        <p:spPr>
          <a:xfrm>
            <a:off x="1797502" y="2639705"/>
            <a:ext cx="2583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50 000 000 USD </a:t>
            </a:r>
          </a:p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БУДУТ</a:t>
            </a:r>
          </a:p>
          <a:p>
            <a:pPr algn="ctr"/>
            <a:r>
              <a:rPr lang="ru-RU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СЭКОНОМЛЕНЫ </a:t>
            </a:r>
            <a:r>
              <a:rPr lang="uk-U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ЧЕРЕЗ ОПТИМИЗИРОВАННЫЕ СХЕМЫ ЗАКУПОК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12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en-US" sz="1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endParaRPr lang="en-US" sz="12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50 000 000 </a:t>
            </a:r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USD </a:t>
            </a:r>
            <a:endParaRPr lang="uk-UA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uk-UA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ДОПОЛНИТЕЛЬНО</a:t>
            </a:r>
            <a:endParaRPr 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ПРОГРАММЫ ВИЧ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СТАНУТ ДОСТУПНЫМИ В НАЦИОНАЛЬНЫХ И МЕСТНЫХ БЮДЖЕТАХ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4E9349A-87AA-4F0B-8920-61AC2B01B92B}"/>
              </a:ext>
            </a:extLst>
          </p:cNvPr>
          <p:cNvSpPr txBox="1"/>
          <p:nvPr/>
        </p:nvSpPr>
        <p:spPr>
          <a:xfrm>
            <a:off x="534018" y="445685"/>
            <a:ext cx="1047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РЕЗУЛЬТАТЫ ПРОЕКТА</a:t>
            </a:r>
          </a:p>
        </p:txBody>
      </p:sp>
      <p:sp>
        <p:nvSpPr>
          <p:cNvPr id="25" name="Прямоугольник 1">
            <a:extLst>
              <a:ext uri="{FF2B5EF4-FFF2-40B4-BE49-F238E27FC236}">
                <a16:creationId xmlns:a16="http://schemas.microsoft.com/office/drawing/2014/main" xmlns="" id="{F8257EFE-B812-4EF9-AD07-B2DB83498D85}"/>
              </a:ext>
            </a:extLst>
          </p:cNvPr>
          <p:cNvSpPr/>
          <p:nvPr/>
        </p:nvSpPr>
        <p:spPr>
          <a:xfrm>
            <a:off x="534018" y="8687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РЕЗУЛЬТАТЕ ВНЕДРЕНИЯ ПРОЕКТА, К КОНЦУ 2021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БУДЕТ ДОСТИГНУТО СЛЕДУЮЩЕЕ: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873</Words>
  <Application>Microsoft Office PowerPoint</Application>
  <PresentationFormat>Широкоэкранный</PresentationFormat>
  <Paragraphs>363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advocacy for sustainability of services</dc:title>
  <dc:creator>Iaroslav Zelinskyi</dc:creator>
  <cp:lastModifiedBy>Deshko Tetyana</cp:lastModifiedBy>
  <cp:revision>235</cp:revision>
  <cp:lastPrinted>2018-02-07T16:00:29Z</cp:lastPrinted>
  <dcterms:created xsi:type="dcterms:W3CDTF">2018-01-25T07:29:09Z</dcterms:created>
  <dcterms:modified xsi:type="dcterms:W3CDTF">2018-04-03T08:02:07Z</dcterms:modified>
</cp:coreProperties>
</file>