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6" r:id="rId6"/>
    <p:sldId id="267" r:id="rId7"/>
    <p:sldId id="270" r:id="rId8"/>
    <p:sldId id="275" r:id="rId9"/>
    <p:sldId id="272" r:id="rId10"/>
    <p:sldId id="271" r:id="rId11"/>
    <p:sldId id="274" r:id="rId12"/>
    <p:sldId id="264" r:id="rId13"/>
    <p:sldId id="278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5BD48-58A6-45AC-972C-C232D21CE96E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AC280-EBC0-41A2-9EDE-C9FF9302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05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AFF8E-9CDB-4F2C-A6CE-A36FFD1B29D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2E20F-9981-46CA-8543-907118722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2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Реализация </a:t>
            </a:r>
            <a:r>
              <a:rPr lang="ru-RU" dirty="0" smtClean="0"/>
              <a:t> </a:t>
            </a:r>
            <a:r>
              <a:rPr lang="ru-RU" b="1" dirty="0"/>
              <a:t>гранта </a:t>
            </a:r>
            <a:r>
              <a:rPr lang="ru-RU" b="1" dirty="0" smtClean="0"/>
              <a:t>ГФСТМ по НМФ на </a:t>
            </a:r>
            <a:r>
              <a:rPr lang="ru-RU" b="1" dirty="0"/>
              <a:t>2014-2017 </a:t>
            </a:r>
            <a:r>
              <a:rPr lang="ru-RU" b="1" dirty="0" smtClean="0"/>
              <a:t>годы по </a:t>
            </a:r>
            <a:r>
              <a:rPr lang="ru-RU" b="1" dirty="0"/>
              <a:t>борьбе с </a:t>
            </a:r>
            <a:r>
              <a:rPr lang="ru-RU" b="1" dirty="0" smtClean="0"/>
              <a:t> </a:t>
            </a:r>
            <a:r>
              <a:rPr lang="ru-RU" b="1" dirty="0"/>
              <a:t>М/ШЛУ </a:t>
            </a:r>
            <a:r>
              <a:rPr lang="ru-RU" b="1" dirty="0" smtClean="0"/>
              <a:t>ТБ </a:t>
            </a:r>
            <a:r>
              <a:rPr lang="ru-RU" b="1" dirty="0"/>
              <a:t>в Республике Казахстан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797152"/>
            <a:ext cx="6512768" cy="841648"/>
          </a:xfrm>
        </p:spPr>
        <p:txBody>
          <a:bodyPr/>
          <a:lstStyle/>
          <a:p>
            <a:r>
              <a:rPr lang="ru-RU" dirty="0" smtClean="0"/>
              <a:t>Астана, ноябрь, 2014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8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  <a:ln w="254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5. </a:t>
            </a:r>
            <a:r>
              <a:rPr lang="ru-RU" sz="1800" dirty="0">
                <a:solidFill>
                  <a:prstClr val="black"/>
                </a:solidFill>
                <a:ea typeface="+mn-ea"/>
                <a:cs typeface="+mn-cs"/>
              </a:rPr>
              <a:t>	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Усилить контроль над ТБ и ЛУ ТБ в пенитенциарной системе 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>
                <a:solidFill>
                  <a:schemeClr val="accent2"/>
                </a:solidFill>
              </a:rPr>
              <a:t>5.1. Укрепление потенциала для усиления контроля над ТБ и реформирования медицинской службы в УИС.</a:t>
            </a:r>
          </a:p>
          <a:p>
            <a:r>
              <a:rPr lang="ru-RU" sz="1200" dirty="0" smtClean="0"/>
              <a:t>Привлечение внешней технической помощи и национальных консультантов для усиления контроля над ТБ и ЛУ ТБ в тюрьмах.</a:t>
            </a:r>
          </a:p>
          <a:p>
            <a:r>
              <a:rPr lang="ru-RU" sz="1200" dirty="0" smtClean="0"/>
              <a:t>Закуп </a:t>
            </a:r>
            <a:r>
              <a:rPr lang="en-US" sz="1200" dirty="0" smtClean="0"/>
              <a:t>IT</a:t>
            </a:r>
            <a:r>
              <a:rPr lang="ru-RU" sz="1200" dirty="0" smtClean="0"/>
              <a:t> оборудования для укрепления </a:t>
            </a:r>
            <a:r>
              <a:rPr lang="ru-RU" sz="1200" dirty="0" err="1" smtClean="0"/>
              <a:t>МиО</a:t>
            </a:r>
            <a:r>
              <a:rPr lang="ru-RU" sz="1200" dirty="0" smtClean="0"/>
              <a:t> (</a:t>
            </a:r>
            <a:r>
              <a:rPr lang="ru-RU" sz="1200" b="1" dirty="0" smtClean="0">
                <a:solidFill>
                  <a:schemeClr val="accent2"/>
                </a:solidFill>
              </a:rPr>
              <a:t>34 комплекта из настольных компьютеров, ноутбуков, принтеров, копировальных и мультимедийных устройств)</a:t>
            </a:r>
          </a:p>
          <a:p>
            <a:r>
              <a:rPr lang="ru-RU" sz="1200" dirty="0" smtClean="0"/>
              <a:t>Национальные семинары по контролю за ТБ в тюрьмах  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/>
                </a:solidFill>
              </a:rPr>
              <a:t>5.2.   Скрининг лиц, содержащихся в следственных изоляторах, на ТБ и МЛУ ТБ с помощью </a:t>
            </a:r>
            <a:r>
              <a:rPr lang="en-US" sz="1400" b="1" dirty="0" err="1" smtClean="0">
                <a:solidFill>
                  <a:schemeClr val="accent2"/>
                </a:solidFill>
              </a:rPr>
              <a:t>XpertMTB</a:t>
            </a:r>
            <a:r>
              <a:rPr lang="en-US" sz="1400" b="1" dirty="0" smtClean="0">
                <a:solidFill>
                  <a:schemeClr val="accent2"/>
                </a:solidFill>
              </a:rPr>
              <a:t>/RIF.</a:t>
            </a:r>
            <a:endParaRPr lang="ru-RU" sz="1400" b="1" dirty="0" smtClean="0">
              <a:solidFill>
                <a:schemeClr val="accent2"/>
              </a:solidFill>
            </a:endParaRPr>
          </a:p>
          <a:p>
            <a:r>
              <a:rPr lang="ru-RU" sz="1200" dirty="0" smtClean="0"/>
              <a:t>Закуп </a:t>
            </a:r>
            <a:r>
              <a:rPr lang="ru-RU" sz="1200" b="1" dirty="0" smtClean="0">
                <a:solidFill>
                  <a:srgbClr val="C00000"/>
                </a:solidFill>
              </a:rPr>
              <a:t>7</a:t>
            </a:r>
            <a:r>
              <a:rPr lang="ru-RU" sz="1200" dirty="0" smtClean="0"/>
              <a:t> аппаратов для СИЗО </a:t>
            </a:r>
            <a:r>
              <a:rPr lang="ru-RU" sz="1200" dirty="0" err="1" smtClean="0"/>
              <a:t>г.Алматы</a:t>
            </a:r>
            <a:r>
              <a:rPr lang="ru-RU" sz="1200" dirty="0" smtClean="0"/>
              <a:t>,  ВКО, ЮКО,</a:t>
            </a:r>
            <a:r>
              <a:rPr lang="ru-RU" sz="1200" dirty="0"/>
              <a:t> </a:t>
            </a:r>
            <a:r>
              <a:rPr lang="ru-RU" sz="1200" dirty="0" smtClean="0"/>
              <a:t>Карагандинской, </a:t>
            </a:r>
            <a:r>
              <a:rPr lang="ru-RU" sz="1200" dirty="0" err="1" smtClean="0"/>
              <a:t>Жамбылской</a:t>
            </a:r>
            <a:r>
              <a:rPr lang="ru-RU" sz="1200" dirty="0" smtClean="0"/>
              <a:t>, </a:t>
            </a:r>
            <a:r>
              <a:rPr lang="ru-RU" sz="1200" dirty="0" err="1" smtClean="0"/>
              <a:t>Костанайской</a:t>
            </a:r>
            <a:r>
              <a:rPr lang="ru-RU" sz="1200" dirty="0" smtClean="0"/>
              <a:t>  областей и </a:t>
            </a:r>
            <a:r>
              <a:rPr lang="ru-RU" sz="1200" dirty="0" err="1" smtClean="0"/>
              <a:t>г.Астана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Обучение сотрудников УИС скринингу задержанных лиц  на ТБ и ЛУ ТБ.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</a:rPr>
              <a:t>5.3 </a:t>
            </a:r>
            <a:r>
              <a:rPr lang="ru-RU" sz="1400" b="1" dirty="0" smtClean="0">
                <a:solidFill>
                  <a:schemeClr val="accent2"/>
                </a:solidFill>
              </a:rPr>
              <a:t>Лечение пациентов МЛУ ТБ в тюрьмах.</a:t>
            </a:r>
          </a:p>
          <a:p>
            <a:r>
              <a:rPr lang="ru-RU" sz="1200" dirty="0" smtClean="0"/>
              <a:t>Закуп ПВР </a:t>
            </a:r>
            <a:r>
              <a:rPr lang="ru-RU" sz="1200" b="1" dirty="0" smtClean="0">
                <a:solidFill>
                  <a:schemeClr val="accent2"/>
                </a:solidFill>
              </a:rPr>
              <a:t>для 900 больных МЛУ ТБ </a:t>
            </a:r>
            <a:r>
              <a:rPr lang="ru-RU" sz="1200" dirty="0" smtClean="0"/>
              <a:t>(по 300 в год). </a:t>
            </a:r>
          </a:p>
          <a:p>
            <a:r>
              <a:rPr lang="ru-RU" sz="1200" dirty="0" smtClean="0"/>
              <a:t>Обучение штата пенитенциарных учреждений лечению МЛУ ТБ.</a:t>
            </a:r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/>
                </a:solidFill>
              </a:rPr>
              <a:t>5.4. Укрепление инфекционного контроля за ТБ в тюрьмах </a:t>
            </a:r>
          </a:p>
          <a:p>
            <a:r>
              <a:rPr lang="ru-RU" sz="1200" dirty="0" smtClean="0"/>
              <a:t>Закуп средств инфекционного контроля по защите окружающей среды –  </a:t>
            </a:r>
            <a:r>
              <a:rPr lang="ru-RU" sz="1200" b="1" dirty="0" smtClean="0">
                <a:solidFill>
                  <a:schemeClr val="accent2"/>
                </a:solidFill>
              </a:rPr>
              <a:t>280 ламп УФБИ </a:t>
            </a:r>
            <a:r>
              <a:rPr lang="ru-RU" sz="1200" dirty="0" smtClean="0"/>
              <a:t>для 7 больниц пенитенциарной системы.</a:t>
            </a:r>
          </a:p>
          <a:p>
            <a:r>
              <a:rPr lang="ru-RU" sz="1200" dirty="0" smtClean="0"/>
              <a:t>Закуп </a:t>
            </a:r>
            <a:r>
              <a:rPr lang="ru-RU" sz="1200" b="1" dirty="0" smtClean="0">
                <a:solidFill>
                  <a:schemeClr val="accent2"/>
                </a:solidFill>
              </a:rPr>
              <a:t>респираторов </a:t>
            </a:r>
            <a:r>
              <a:rPr lang="en-US" sz="1200" b="1" dirty="0" smtClean="0">
                <a:solidFill>
                  <a:schemeClr val="accent2"/>
                </a:solidFill>
              </a:rPr>
              <a:t>N95/FFP-2</a:t>
            </a:r>
            <a:r>
              <a:rPr lang="ru-RU" sz="1200" b="1" dirty="0" smtClean="0">
                <a:solidFill>
                  <a:schemeClr val="accent2"/>
                </a:solidFill>
              </a:rPr>
              <a:t> для 140 сотрудников </a:t>
            </a:r>
            <a:r>
              <a:rPr lang="ru-RU" sz="1200" dirty="0" smtClean="0"/>
              <a:t>в местах с высоким риском заражения ТБ.</a:t>
            </a:r>
          </a:p>
          <a:p>
            <a:r>
              <a:rPr lang="ru-RU" sz="1200" dirty="0" smtClean="0"/>
              <a:t>Привлечение национального консультанта по инфекционному контролю за ТБ в тюрьмах для разработки руководства и инструкций  на разных уровнях пенитенциарной системы. </a:t>
            </a:r>
            <a:r>
              <a:rPr lang="en-US" sz="1200" dirty="0" smtClean="0"/>
              <a:t> </a:t>
            </a:r>
            <a:r>
              <a:rPr lang="ru-RU" sz="1200" dirty="0" smtClean="0"/>
              <a:t>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787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0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6</a:t>
            </a:r>
            <a:r>
              <a:rPr lang="ru-RU" sz="2000" dirty="0">
                <a:solidFill>
                  <a:prstClr val="black"/>
                </a:solidFill>
                <a:ea typeface="+mn-ea"/>
                <a:cs typeface="+mn-cs"/>
              </a:rPr>
              <a:t>. 	</a:t>
            </a:r>
            <a: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  <a:t>Усилить </a:t>
            </a:r>
            <a: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  <a:t>партнерство с гражданским сектором для эффективного контроля над ТБ, ЛУ ТБ и ТБ/ВИЧ </a:t>
            </a:r>
            <a:b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6.1. Поддержка Национального партнерства СТОП-ТБ </a:t>
            </a:r>
          </a:p>
          <a:p>
            <a:r>
              <a:rPr lang="ru-RU" dirty="0" smtClean="0"/>
              <a:t>Содействие в создании Национального партнерства СТОП-ТБ.</a:t>
            </a:r>
          </a:p>
          <a:p>
            <a:r>
              <a:rPr lang="ru-RU" dirty="0" smtClean="0"/>
              <a:t>Создание рабочей группы по укреплению участия гражданского общества в борьбе с ТБ.</a:t>
            </a:r>
          </a:p>
          <a:p>
            <a:r>
              <a:rPr lang="ru-RU" dirty="0" smtClean="0"/>
              <a:t>Разработка информационных и образовательных материалов для НПО.</a:t>
            </a:r>
          </a:p>
          <a:p>
            <a:r>
              <a:rPr lang="ru-RU" dirty="0" smtClean="0"/>
              <a:t>Организация конференций (2) для организации гражданского общества в борьбе с ТБ.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6.2.  Программа гранта НПО (</a:t>
            </a:r>
            <a:r>
              <a:rPr lang="ru-RU" b="1" i="1" dirty="0" smtClean="0">
                <a:solidFill>
                  <a:schemeClr val="accent2"/>
                </a:solidFill>
              </a:rPr>
              <a:t>следующий слайд</a:t>
            </a:r>
            <a:r>
              <a:rPr lang="ru-RU" b="1" dirty="0" smtClean="0">
                <a:solidFill>
                  <a:schemeClr val="accent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5902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70609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chemeClr val="tx2"/>
                </a:solidFill>
              </a:rPr>
              <a:t>Программа </a:t>
            </a:r>
            <a:r>
              <a:rPr lang="ru-RU" sz="3200" b="1" dirty="0">
                <a:solidFill>
                  <a:schemeClr val="tx2"/>
                </a:solidFill>
              </a:rPr>
              <a:t>грантов НПО</a:t>
            </a:r>
            <a:br>
              <a:rPr lang="ru-RU" sz="3200" b="1" dirty="0">
                <a:solidFill>
                  <a:schemeClr val="tx2"/>
                </a:solidFill>
              </a:rPr>
            </a:b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600" b="1" u="sng" dirty="0" smtClean="0">
                <a:solidFill>
                  <a:schemeClr val="accent2"/>
                </a:solidFill>
                <a:ea typeface="Calibri"/>
                <a:cs typeface="Times New Roman"/>
              </a:rPr>
              <a:t>Гранты </a:t>
            </a:r>
            <a:r>
              <a:rPr lang="ru-RU" sz="5600" b="1" u="sng" dirty="0">
                <a:solidFill>
                  <a:schemeClr val="accent2"/>
                </a:solidFill>
                <a:ea typeface="Calibri"/>
                <a:cs typeface="Times New Roman"/>
              </a:rPr>
              <a:t>НПО для инновационных подходов в  приверженности ТБ и ЛУ-TБ</a:t>
            </a:r>
            <a:endParaRPr lang="ru-RU" sz="5600" b="1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600" b="1" dirty="0">
                <a:solidFill>
                  <a:schemeClr val="accent2"/>
                </a:solidFill>
                <a:ea typeface="Calibri"/>
                <a:cs typeface="Times New Roman"/>
              </a:rPr>
              <a:t>Восемь грантов НПО </a:t>
            </a:r>
            <a:r>
              <a:rPr lang="ru-RU" sz="5600" dirty="0">
                <a:ea typeface="Calibri"/>
                <a:cs typeface="Times New Roman"/>
              </a:rPr>
              <a:t>в  </a:t>
            </a:r>
            <a:r>
              <a:rPr lang="ru-RU" sz="5600" dirty="0" err="1" smtClean="0">
                <a:ea typeface="Calibri"/>
                <a:cs typeface="Times New Roman"/>
              </a:rPr>
              <a:t>в</a:t>
            </a:r>
            <a:r>
              <a:rPr lang="ru-RU" sz="5600" dirty="0" smtClean="0">
                <a:ea typeface="Calibri"/>
                <a:cs typeface="Times New Roman"/>
              </a:rPr>
              <a:t> пилотных регионах  </a:t>
            </a:r>
            <a:r>
              <a:rPr lang="ru-RU" sz="5600" b="1" dirty="0">
                <a:ea typeface="Calibri"/>
                <a:cs typeface="Times New Roman"/>
              </a:rPr>
              <a:t>по разработке и внедрению инновационных подходов к приверженности пациентов ТБ и ЛУ-TБ в амбулаторных условиях</a:t>
            </a:r>
            <a:r>
              <a:rPr lang="ru-RU" sz="5600" dirty="0">
                <a:ea typeface="Calibri"/>
                <a:cs typeface="Times New Roman"/>
              </a:rPr>
              <a:t>. Особое внимание </a:t>
            </a:r>
            <a:r>
              <a:rPr lang="ru-RU" sz="5600" dirty="0" smtClean="0">
                <a:ea typeface="Calibri"/>
                <a:cs typeface="Times New Roman"/>
              </a:rPr>
              <a:t>будет  </a:t>
            </a:r>
            <a:r>
              <a:rPr lang="ru-RU" sz="5600" dirty="0">
                <a:ea typeface="Calibri"/>
                <a:cs typeface="Times New Roman"/>
              </a:rPr>
              <a:t>уделено пациентам из уязвимых групп населения с помощью усиления психологической поддержки, привлекая семьи и  сообщества , для предупреждения отрывов от лечения.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600" b="1" u="sng" dirty="0">
                <a:solidFill>
                  <a:schemeClr val="accent2"/>
                </a:solidFill>
                <a:ea typeface="Calibri"/>
                <a:cs typeface="Times New Roman"/>
              </a:rPr>
              <a:t>Гранты НПО для улучшения лечения ТБ и ЛУ-TБ и поддержки заключенных и бывших заключенных</a:t>
            </a:r>
            <a:endParaRPr lang="ru-RU" sz="5600" b="1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600" b="1" dirty="0">
                <a:solidFill>
                  <a:schemeClr val="accent2"/>
                </a:solidFill>
                <a:ea typeface="Calibri"/>
                <a:cs typeface="Times New Roman"/>
              </a:rPr>
              <a:t>Восемь грантов НПО </a:t>
            </a:r>
            <a:r>
              <a:rPr lang="ru-RU" sz="5600" dirty="0" smtClean="0">
                <a:ea typeface="Calibri"/>
                <a:cs typeface="Times New Roman"/>
              </a:rPr>
              <a:t>в  </a:t>
            </a:r>
            <a:r>
              <a:rPr lang="ru-RU" sz="5600" b="1" dirty="0">
                <a:ea typeface="Calibri"/>
                <a:cs typeface="Times New Roman"/>
              </a:rPr>
              <a:t>​​</a:t>
            </a:r>
            <a:r>
              <a:rPr lang="ru-RU" sz="5600" b="1" dirty="0" smtClean="0">
                <a:ea typeface="Calibri"/>
                <a:cs typeface="Times New Roman"/>
              </a:rPr>
              <a:t>Восточно-Казахстанской, Карагандинской, </a:t>
            </a:r>
            <a:r>
              <a:rPr lang="ru-RU" sz="5600" b="1" dirty="0" err="1" smtClean="0">
                <a:ea typeface="Calibri"/>
                <a:cs typeface="Times New Roman"/>
              </a:rPr>
              <a:t>Жамбылской</a:t>
            </a:r>
            <a:r>
              <a:rPr lang="ru-RU" sz="5600" b="1" dirty="0" smtClean="0">
                <a:ea typeface="Calibri"/>
                <a:cs typeface="Times New Roman"/>
              </a:rPr>
              <a:t> </a:t>
            </a:r>
            <a:r>
              <a:rPr lang="ru-RU" sz="5600" b="1" dirty="0">
                <a:ea typeface="Calibri"/>
                <a:cs typeface="Times New Roman"/>
              </a:rPr>
              <a:t>и </a:t>
            </a:r>
            <a:r>
              <a:rPr lang="ru-RU" sz="5600" b="1" dirty="0" smtClean="0">
                <a:ea typeface="Calibri"/>
                <a:cs typeface="Times New Roman"/>
              </a:rPr>
              <a:t>Южно-Казахстанской областях </a:t>
            </a:r>
            <a:r>
              <a:rPr lang="ru-RU" sz="5600" dirty="0" smtClean="0">
                <a:ea typeface="Calibri"/>
                <a:cs typeface="Times New Roman"/>
              </a:rPr>
              <a:t>  </a:t>
            </a:r>
            <a:r>
              <a:rPr lang="ru-RU" sz="5600" dirty="0">
                <a:ea typeface="Calibri"/>
                <a:cs typeface="Times New Roman"/>
              </a:rPr>
              <a:t>для  усиления современных  мероприятий, направленных на </a:t>
            </a:r>
            <a:r>
              <a:rPr lang="ru-RU" sz="5600" b="1" dirty="0">
                <a:ea typeface="Calibri"/>
                <a:cs typeface="Times New Roman"/>
              </a:rPr>
              <a:t>улучшение лечения у заключенных и бывших заключенных с ТБ</a:t>
            </a:r>
            <a:r>
              <a:rPr lang="ru-RU" sz="5600" dirty="0">
                <a:ea typeface="Calibri"/>
                <a:cs typeface="Times New Roman"/>
              </a:rPr>
              <a:t> . Особое внимание </a:t>
            </a:r>
            <a:r>
              <a:rPr lang="ru-RU" sz="5600" dirty="0" smtClean="0">
                <a:ea typeface="Calibri"/>
                <a:cs typeface="Times New Roman"/>
              </a:rPr>
              <a:t> будет </a:t>
            </a:r>
            <a:r>
              <a:rPr lang="ru-RU" sz="5600" dirty="0">
                <a:ea typeface="Calibri"/>
                <a:cs typeface="Times New Roman"/>
              </a:rPr>
              <a:t>уделено укреплению сотрудничества между пенитенциарной и гражданской системами, социальному сопровождению после выписки из тюрьмы, психологической поддержке, вовлечению семей и сообщества в целях снижения отрывов от лечения.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600" b="1" u="sng" dirty="0">
                <a:solidFill>
                  <a:schemeClr val="accent2"/>
                </a:solidFill>
                <a:ea typeface="Calibri"/>
                <a:cs typeface="Times New Roman"/>
              </a:rPr>
              <a:t>Гранты НПО для улучшения выявления и ведение случаев ТБ и ЛУ-TБ  у ЛЖВ и группах высокого риска</a:t>
            </a:r>
            <a:endParaRPr lang="ru-RU" sz="5600" b="1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600" dirty="0">
                <a:ea typeface="Calibri"/>
                <a:cs typeface="Times New Roman"/>
              </a:rPr>
              <a:t>Предлагается  </a:t>
            </a:r>
            <a:r>
              <a:rPr lang="ru-RU" sz="5600" b="1" dirty="0">
                <a:solidFill>
                  <a:schemeClr val="accent2"/>
                </a:solidFill>
                <a:ea typeface="Calibri"/>
                <a:cs typeface="Times New Roman"/>
              </a:rPr>
              <a:t>десять грантов НПО </a:t>
            </a:r>
            <a:r>
              <a:rPr lang="ru-RU" sz="5600" dirty="0">
                <a:ea typeface="Calibri"/>
                <a:cs typeface="Times New Roman"/>
              </a:rPr>
              <a:t>(два раунда по  пять  грантов продолжительностью 1,5 года  каждый) в  </a:t>
            </a:r>
            <a:r>
              <a:rPr lang="ru-RU" sz="5600" b="1" dirty="0">
                <a:ea typeface="Calibri"/>
                <a:cs typeface="Times New Roman"/>
              </a:rPr>
              <a:t>г. Астана, г. Алматы, </a:t>
            </a:r>
            <a:r>
              <a:rPr lang="ru-RU" sz="5600" b="1" dirty="0" err="1">
                <a:ea typeface="Calibri"/>
                <a:cs typeface="Times New Roman"/>
              </a:rPr>
              <a:t>Жамбылская</a:t>
            </a:r>
            <a:r>
              <a:rPr lang="ru-RU" sz="5600" b="1" dirty="0">
                <a:ea typeface="Calibri"/>
                <a:cs typeface="Times New Roman"/>
              </a:rPr>
              <a:t>, </a:t>
            </a:r>
            <a:r>
              <a:rPr lang="ru-RU" sz="5600" b="1" dirty="0" err="1">
                <a:ea typeface="Calibri"/>
                <a:cs typeface="Times New Roman"/>
              </a:rPr>
              <a:t>Кызылординская</a:t>
            </a:r>
            <a:r>
              <a:rPr lang="ru-RU" sz="5600" b="1" dirty="0">
                <a:ea typeface="Calibri"/>
                <a:cs typeface="Times New Roman"/>
              </a:rPr>
              <a:t> и Южно-Казахстанская областях</a:t>
            </a:r>
            <a:r>
              <a:rPr lang="ru-RU" sz="5600" dirty="0">
                <a:ea typeface="Calibri"/>
                <a:cs typeface="Times New Roman"/>
              </a:rPr>
              <a:t> для реализации расширенных мероприятий, направленных на группы населения с высоким риском (ЛЖВ и ПИН) по ТБ и ЛУ ТБ. Особое внимание </a:t>
            </a:r>
            <a:r>
              <a:rPr lang="ru-RU" sz="5600" dirty="0" smtClean="0">
                <a:ea typeface="Calibri"/>
                <a:cs typeface="Times New Roman"/>
              </a:rPr>
              <a:t>будет  </a:t>
            </a:r>
            <a:r>
              <a:rPr lang="ru-RU" sz="5600" dirty="0">
                <a:ea typeface="Calibri"/>
                <a:cs typeface="Times New Roman"/>
              </a:rPr>
              <a:t>уделено работе с информационными материалами и обучению, мотивированию  назначать у бенефициаров  консультирование и тестирование на ВИЧ (или регулярное определение иммунного статуса ВИЧ-инфицированных) и диагностику ТБ, проводить психологическую поддержку и содействовать связи между службами ТБ и ВИЧ.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98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064895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5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6835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Снизить </a:t>
            </a:r>
            <a:r>
              <a:rPr lang="ru-RU" dirty="0"/>
              <a:t>бремя туберкулеза в Казахстане </a:t>
            </a:r>
            <a:r>
              <a:rPr lang="ru-RU" b="1" dirty="0">
                <a:solidFill>
                  <a:schemeClr val="accent2"/>
                </a:solidFill>
              </a:rPr>
              <a:t>через реформирование </a:t>
            </a:r>
            <a:r>
              <a:rPr lang="ru-RU" dirty="0"/>
              <a:t>системы борьбы с туберкулезом и укрепление управления </a:t>
            </a:r>
            <a:r>
              <a:rPr lang="ru-RU" dirty="0" smtClean="0"/>
              <a:t>лекарственно-устойчивыми формами   </a:t>
            </a:r>
            <a:r>
              <a:rPr lang="ru-RU" dirty="0"/>
              <a:t>туберкулеза с помощью обеспечения </a:t>
            </a:r>
            <a:r>
              <a:rPr lang="ru-RU" b="1" dirty="0">
                <a:solidFill>
                  <a:schemeClr val="accent2"/>
                </a:solidFill>
              </a:rPr>
              <a:t>всеобщего доступа </a:t>
            </a:r>
            <a:r>
              <a:rPr lang="ru-RU" dirty="0" smtClean="0"/>
              <a:t>к их </a:t>
            </a:r>
            <a:r>
              <a:rPr lang="ru-RU" dirty="0"/>
              <a:t>диагностике и лечению 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/>
                </a:solidFill>
              </a:rPr>
              <a:t>групп </a:t>
            </a:r>
            <a:r>
              <a:rPr lang="ru-RU" b="1" dirty="0">
                <a:solidFill>
                  <a:schemeClr val="accent2"/>
                </a:solidFill>
              </a:rPr>
              <a:t>населения с повышенным риском </a:t>
            </a:r>
            <a:r>
              <a:rPr lang="ru-RU" dirty="0"/>
              <a:t>– заключенные, ВИЧ- инфицированные, трудовые </a:t>
            </a:r>
            <a:r>
              <a:rPr lang="ru-RU" dirty="0" smtClean="0"/>
              <a:t>мигранты и др.</a:t>
            </a: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200" b="1" dirty="0" smtClean="0"/>
              <a:t>Период реализации гранта</a:t>
            </a:r>
          </a:p>
          <a:p>
            <a:pPr marL="0" indent="0" algn="ctr">
              <a:buNone/>
            </a:pPr>
            <a:r>
              <a:rPr lang="ru-RU" sz="4200" b="1" dirty="0" smtClean="0"/>
              <a:t>2015 г (январь) – 2017 г (декабрь) 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198884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Цель программы гранта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82000" cy="1512168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accent2"/>
                </a:solidFill>
              </a:rPr>
              <a:t>Решение </a:t>
            </a:r>
            <a:r>
              <a:rPr lang="ru-RU" sz="2700" b="1" dirty="0" smtClean="0">
                <a:solidFill>
                  <a:schemeClr val="accent2"/>
                </a:solidFill>
              </a:rPr>
              <a:t>GAC от 17.11.2014  и</a:t>
            </a:r>
            <a:r>
              <a:rPr lang="ru-RU" sz="2700" b="1" dirty="0">
                <a:solidFill>
                  <a:schemeClr val="accent2"/>
                </a:solidFill>
              </a:rPr>
              <a:t> </a:t>
            </a:r>
            <a:r>
              <a:rPr lang="ru-RU" sz="2700" b="1" dirty="0" smtClean="0">
                <a:solidFill>
                  <a:schemeClr val="accent2"/>
                </a:solidFill>
              </a:rPr>
              <a:t>Правления </a:t>
            </a:r>
            <a:r>
              <a:rPr lang="ru-RU" sz="2700" b="1" dirty="0">
                <a:solidFill>
                  <a:schemeClr val="accent2"/>
                </a:solidFill>
              </a:rPr>
              <a:t>ГФСТМ</a:t>
            </a:r>
            <a:r>
              <a:rPr lang="ru-RU" sz="2700" b="1" dirty="0" smtClean="0">
                <a:solidFill>
                  <a:schemeClr val="accent2"/>
                </a:solidFill>
              </a:rPr>
              <a:t> от 24 </a:t>
            </a:r>
            <a:r>
              <a:rPr lang="ru-RU" sz="2700" b="1" dirty="0">
                <a:solidFill>
                  <a:schemeClr val="accent2"/>
                </a:solidFill>
              </a:rPr>
              <a:t>2014 </a:t>
            </a:r>
            <a:r>
              <a:rPr lang="ru-RU" sz="2700" b="1" dirty="0" smtClean="0">
                <a:solidFill>
                  <a:schemeClr val="accent2"/>
                </a:solidFill>
              </a:rPr>
              <a:t>г.</a:t>
            </a:r>
            <a:r>
              <a:rPr lang="en-US" sz="2700" b="1" dirty="0" smtClean="0">
                <a:solidFill>
                  <a:schemeClr val="accent2"/>
                </a:solidFill>
              </a:rPr>
              <a:t> – </a:t>
            </a:r>
            <a:r>
              <a:rPr lang="ru-RU" sz="2700" b="1" dirty="0" smtClean="0">
                <a:solidFill>
                  <a:schemeClr val="accent2"/>
                </a:solidFill>
              </a:rPr>
              <a:t>получено одобрение на </a:t>
            </a:r>
            <a:br>
              <a:rPr lang="ru-RU" sz="2700" b="1" dirty="0" smtClean="0">
                <a:solidFill>
                  <a:schemeClr val="accent2"/>
                </a:solidFill>
              </a:rPr>
            </a:br>
            <a:r>
              <a:rPr lang="ru-RU" sz="2700" b="1" dirty="0" smtClean="0">
                <a:solidFill>
                  <a:schemeClr val="accent2"/>
                </a:solidFill>
              </a:rPr>
              <a:t>реализацию гранта по НМФ для Казахстана </a:t>
            </a:r>
            <a:r>
              <a:rPr lang="ru-RU" b="1" dirty="0">
                <a:solidFill>
                  <a:schemeClr val="accent2"/>
                </a:solidFill>
              </a:rPr>
              <a:t/>
            </a:r>
            <a:br>
              <a:rPr lang="ru-RU" b="1" dirty="0">
                <a:solidFill>
                  <a:schemeClr val="accent2"/>
                </a:solidFill>
              </a:rPr>
            </a:br>
            <a:endParaRPr lang="ru-RU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6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 гранта (</a:t>
            </a:r>
            <a:r>
              <a:rPr lang="en-US" dirty="0" smtClean="0"/>
              <a:t>$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343652"/>
              </p:ext>
            </p:extLst>
          </p:nvPr>
        </p:nvGraphicFramePr>
        <p:xfrm>
          <a:off x="457200" y="1981138"/>
          <a:ext cx="8229600" cy="310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66145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 реципиент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</a:tr>
              <a:tr h="559749">
                <a:tc>
                  <a:txBody>
                    <a:bodyPr/>
                    <a:lstStyle/>
                    <a:p>
                      <a:r>
                        <a:rPr lang="ru-RU" dirty="0" smtClean="0"/>
                        <a:t>НЦПТ РК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12 506 950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9 208 687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7 290 484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29 306 121</a:t>
                      </a:r>
                      <a:endParaRPr lang="ru-RU" dirty="0"/>
                    </a:p>
                  </a:txBody>
                  <a:tcPr/>
                </a:tc>
              </a:tr>
              <a:tr h="559749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ХОУП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2 118 542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2 175 249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2 283 837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6 577 628</a:t>
                      </a:r>
                      <a:endParaRPr lang="ru-RU" dirty="0"/>
                    </a:p>
                  </a:txBody>
                  <a:tcPr/>
                </a:tc>
              </a:tr>
              <a:tr h="101840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Всего по РК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14 625 492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11 383 936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9 574 321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GB" sz="18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35,883,749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0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Мероприятия ОР –НЦПТ РК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Задача 1.</a:t>
            </a:r>
            <a:r>
              <a:rPr lang="ru-RU" sz="2000" dirty="0"/>
              <a:t> 	Поддержка реформирования противотуберкулезной помощи путем усиления менеджмента Национальной противотуберкулезной программы, мониторинга и оценки, и усиления </a:t>
            </a:r>
            <a:r>
              <a:rPr lang="ru-RU" sz="2000" dirty="0" smtClean="0"/>
              <a:t>потенциала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Задача 2. </a:t>
            </a:r>
            <a:r>
              <a:rPr lang="ru-RU" sz="2000" dirty="0"/>
              <a:t>	Улучшить своевременное выявление случаев и качество диагностики ТБ и ЛУ </a:t>
            </a:r>
            <a:r>
              <a:rPr lang="ru-RU" sz="2000" dirty="0" smtClean="0"/>
              <a:t>ТБ.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Задача 3. 	</a:t>
            </a:r>
            <a:r>
              <a:rPr lang="ru-RU" sz="2000" dirty="0"/>
              <a:t>Содействовать качественному и основанному на доказательствах лечению случаев ЛУ ТБ </a:t>
            </a:r>
            <a:endParaRPr lang="ru-RU" sz="2000" dirty="0" smtClean="0"/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Задача 4.</a:t>
            </a:r>
            <a:r>
              <a:rPr lang="ru-RU" sz="2000" dirty="0"/>
              <a:t> 	Усилить сотрудничество и ответное действие для контроля ТБ/ВИЧ </a:t>
            </a:r>
            <a:r>
              <a:rPr lang="ru-RU" sz="2000" dirty="0" smtClean="0"/>
              <a:t>ко-инфекции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Задача 5. </a:t>
            </a:r>
            <a:r>
              <a:rPr lang="ru-RU" sz="2000" dirty="0"/>
              <a:t>	Усилить контроль над ТБ и ЛУ ТБ в пенитенциарной системе </a:t>
            </a:r>
            <a:endParaRPr lang="ru-RU" sz="2000" dirty="0" smtClean="0"/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Задача 6</a:t>
            </a:r>
            <a:r>
              <a:rPr lang="ru-RU" sz="2000" dirty="0"/>
              <a:t>. 	Усилить партнерство с гражданским сектором для эффективного контроля над ТБ, ЛУ ТБ и ТБ/ВИЧ </a:t>
            </a:r>
          </a:p>
        </p:txBody>
      </p:sp>
    </p:spTree>
    <p:extLst>
      <p:ext uri="{BB962C8B-B14F-4D97-AF65-F5344CB8AC3E}">
        <p14:creationId xmlns:p14="http://schemas.microsoft.com/office/powerpoint/2010/main" val="153422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0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1.</a:t>
            </a:r>
            <a:r>
              <a:rPr lang="ru-RU" sz="2000" dirty="0">
                <a:solidFill>
                  <a:prstClr val="black"/>
                </a:solidFill>
                <a:ea typeface="+mn-ea"/>
                <a:cs typeface="+mn-cs"/>
              </a:rPr>
              <a:t> 	</a:t>
            </a:r>
            <a: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  <a:t>Поддержка реформирования противотуберкулезной помощи путем усиления менеджмента Национальной противотуберкулезной программы, мониторинга и оценки, и усиления </a:t>
            </a:r>
            <a: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  <a:t>потенциала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1.1. Совершенствование нормативно-правовой базы </a:t>
            </a:r>
          </a:p>
          <a:p>
            <a:r>
              <a:rPr lang="ru-RU" dirty="0" smtClean="0"/>
              <a:t>Создание рабочей группы, привлечение национальных консультантов, техническая поддержка ВОЗ.</a:t>
            </a:r>
          </a:p>
          <a:p>
            <a:r>
              <a:rPr lang="ru-RU" dirty="0" smtClean="0"/>
              <a:t>Разработка мероприятий для 4 пилотных регионов по полному амбулаторному лечению ТБ и М/ШЛУ ТБ (Актюбинская, </a:t>
            </a:r>
            <a:r>
              <a:rPr lang="ru-RU" dirty="0" err="1" smtClean="0"/>
              <a:t>Жамбылская</a:t>
            </a:r>
            <a:r>
              <a:rPr lang="ru-RU" dirty="0" smtClean="0"/>
              <a:t>, </a:t>
            </a:r>
            <a:r>
              <a:rPr lang="ru-RU" dirty="0" err="1" smtClean="0"/>
              <a:t>Кызылординская</a:t>
            </a:r>
            <a:r>
              <a:rPr lang="ru-RU" dirty="0" smtClean="0"/>
              <a:t> области и </a:t>
            </a:r>
            <a:r>
              <a:rPr lang="ru-RU" dirty="0" err="1" smtClean="0"/>
              <a:t>г.Астана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1.2. Укрепление и реформирование кадрового потенциала</a:t>
            </a:r>
          </a:p>
          <a:p>
            <a:r>
              <a:rPr lang="ru-RU" dirty="0" smtClean="0"/>
              <a:t>Обучение менеджеров здравоохранения, координаторов НТП для реализации новых стратегий и руководств (внедрение быстрых методов диагностики ТБ и М/ШЛУ ТБ,  критерии для госпитализации, роль различных служб при амбулаторном лечении, удовлетворение потребностей групп риска)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1.3. Усиление программ </a:t>
            </a:r>
            <a:r>
              <a:rPr lang="ru-RU" b="1" dirty="0" err="1" smtClean="0">
                <a:solidFill>
                  <a:schemeClr val="accent2"/>
                </a:solidFill>
              </a:rPr>
              <a:t>МиО</a:t>
            </a:r>
            <a:r>
              <a:rPr lang="ru-RU" b="1" dirty="0" smtClean="0">
                <a:solidFill>
                  <a:schemeClr val="accent2"/>
                </a:solidFill>
              </a:rPr>
              <a:t> и информационной системы</a:t>
            </a:r>
          </a:p>
          <a:p>
            <a:r>
              <a:rPr lang="ru-RU" dirty="0" smtClean="0"/>
              <a:t>Проведение программных надзорных визитов, привлечение национальных консультантов для улучшения информационной системы по ТБ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2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2. </a:t>
            </a:r>
            <a:r>
              <a:rPr lang="ru-RU" sz="2200" dirty="0">
                <a:solidFill>
                  <a:prstClr val="black"/>
                </a:solidFill>
                <a:ea typeface="+mn-ea"/>
                <a:cs typeface="+mn-cs"/>
              </a:rPr>
              <a:t>	</a:t>
            </a:r>
            <a:r>
              <a:rPr lang="ru-RU" sz="2200" b="1" dirty="0">
                <a:solidFill>
                  <a:prstClr val="black"/>
                </a:solidFill>
                <a:ea typeface="+mn-ea"/>
                <a:cs typeface="+mn-cs"/>
              </a:rPr>
              <a:t>Улучшить своевременное выявление случаев и качество диагностики ТБ и ЛУ ТБ.</a:t>
            </a:r>
            <a: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2.1. Расширение </a:t>
            </a:r>
            <a:r>
              <a:rPr lang="en-US" b="1" dirty="0" err="1" smtClean="0">
                <a:solidFill>
                  <a:schemeClr val="accent2"/>
                </a:solidFill>
              </a:rPr>
              <a:t>Xpert</a:t>
            </a:r>
            <a:r>
              <a:rPr lang="en-US" b="1" dirty="0" smtClean="0">
                <a:solidFill>
                  <a:schemeClr val="accent2"/>
                </a:solidFill>
              </a:rPr>
              <a:t> MTB/RIF</a:t>
            </a:r>
            <a:r>
              <a:rPr lang="ru-RU" b="1" dirty="0" smtClean="0">
                <a:solidFill>
                  <a:schemeClr val="accent2"/>
                </a:solidFill>
              </a:rPr>
              <a:t>.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В гражданском секторе закуп  </a:t>
            </a:r>
            <a:r>
              <a:rPr lang="ru-RU" sz="3600" b="1" dirty="0" smtClean="0">
                <a:solidFill>
                  <a:schemeClr val="accent2"/>
                </a:solidFill>
              </a:rPr>
              <a:t>9</a:t>
            </a:r>
            <a:r>
              <a:rPr lang="ru-RU" dirty="0" smtClean="0"/>
              <a:t>  4-модульных аппаратов и </a:t>
            </a:r>
            <a:r>
              <a:rPr lang="ru-RU" sz="3600" b="1" dirty="0" smtClean="0">
                <a:solidFill>
                  <a:schemeClr val="accent2"/>
                </a:solidFill>
              </a:rPr>
              <a:t>7</a:t>
            </a:r>
            <a:r>
              <a:rPr lang="ru-RU" dirty="0" smtClean="0"/>
              <a:t>  2-модульных аппаратов, к ним </a:t>
            </a:r>
            <a:r>
              <a:rPr lang="en-US" dirty="0" smtClean="0"/>
              <a:t>UPS</a:t>
            </a:r>
            <a:r>
              <a:rPr lang="ru-RU" dirty="0" smtClean="0"/>
              <a:t>-станции, компьютерное оборудование, картриджи.  </a:t>
            </a:r>
          </a:p>
          <a:p>
            <a:r>
              <a:rPr lang="ru-RU" dirty="0" smtClean="0"/>
              <a:t>Обучение персонала  Тб лабораторий использованию </a:t>
            </a:r>
            <a:r>
              <a:rPr lang="en-US" dirty="0" err="1"/>
              <a:t>Xpert</a:t>
            </a:r>
            <a:r>
              <a:rPr lang="en-US" dirty="0"/>
              <a:t> </a:t>
            </a:r>
            <a:r>
              <a:rPr lang="en-US" dirty="0" smtClean="0"/>
              <a:t>MTB/RIF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2.2. Демонстрационные проекты по расширению </a:t>
            </a:r>
            <a:r>
              <a:rPr lang="en-US" b="1" dirty="0" err="1" smtClean="0">
                <a:solidFill>
                  <a:schemeClr val="accent2"/>
                </a:solidFill>
              </a:rPr>
              <a:t>Xpert</a:t>
            </a:r>
            <a:r>
              <a:rPr lang="en-US" b="1" dirty="0" smtClean="0">
                <a:solidFill>
                  <a:schemeClr val="accent2"/>
                </a:solidFill>
              </a:rPr>
              <a:t> MTB/RIF</a:t>
            </a:r>
            <a:r>
              <a:rPr lang="ru-RU" b="1" dirty="0" smtClean="0">
                <a:solidFill>
                  <a:schemeClr val="accent2"/>
                </a:solidFill>
              </a:rPr>
              <a:t> на периферический (районный) уровень</a:t>
            </a:r>
          </a:p>
          <a:p>
            <a:r>
              <a:rPr lang="ru-RU" dirty="0" smtClean="0"/>
              <a:t>Закуп </a:t>
            </a:r>
            <a:r>
              <a:rPr lang="ru-RU" sz="3600" b="1" dirty="0" smtClean="0">
                <a:solidFill>
                  <a:schemeClr val="accent2"/>
                </a:solidFill>
              </a:rPr>
              <a:t>18</a:t>
            </a:r>
            <a:r>
              <a:rPr lang="ru-RU" dirty="0" smtClean="0"/>
              <a:t>  4-модульных аппаратов и </a:t>
            </a:r>
            <a:r>
              <a:rPr lang="ru-RU" sz="3600" b="1" dirty="0" smtClean="0">
                <a:solidFill>
                  <a:schemeClr val="accent2"/>
                </a:solidFill>
              </a:rPr>
              <a:t>16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 2-модульных  аппаратов.  </a:t>
            </a:r>
          </a:p>
          <a:p>
            <a:r>
              <a:rPr lang="ru-RU" dirty="0" smtClean="0"/>
              <a:t>Привлечение национальных консультантов и внешней технической помощи.</a:t>
            </a:r>
          </a:p>
          <a:p>
            <a:r>
              <a:rPr lang="ru-RU" dirty="0" smtClean="0"/>
              <a:t>Мониторинг, семинары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2.3.</a:t>
            </a:r>
            <a:r>
              <a:rPr lang="ru-RU" b="1" dirty="0" smtClean="0">
                <a:solidFill>
                  <a:schemeClr val="accent2"/>
                </a:solidFill>
              </a:rPr>
              <a:t> Лабораторное обеспечение быстрых диагностики ТБ и ЛУ ТБ. </a:t>
            </a:r>
          </a:p>
          <a:p>
            <a:r>
              <a:rPr lang="ru-RU" dirty="0" smtClean="0"/>
              <a:t>Закуп расходных материалов на </a:t>
            </a:r>
            <a:r>
              <a:rPr lang="en-US" dirty="0" smtClean="0"/>
              <a:t>MGIT</a:t>
            </a:r>
            <a:r>
              <a:rPr lang="ru-RU" dirty="0" smtClean="0"/>
              <a:t> (1 год – 60% потребности, 2 год – 40%, 3 год – 20%)</a:t>
            </a:r>
          </a:p>
          <a:p>
            <a:r>
              <a:rPr lang="ru-RU" dirty="0" smtClean="0"/>
              <a:t>Закуп </a:t>
            </a:r>
            <a:r>
              <a:rPr lang="ru-RU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LPA </a:t>
            </a:r>
            <a:r>
              <a:rPr lang="en-US" dirty="0" err="1" smtClean="0"/>
              <a:t>Hain</a:t>
            </a:r>
            <a:r>
              <a:rPr lang="en-US" dirty="0" smtClean="0"/>
              <a:t> </a:t>
            </a:r>
            <a:r>
              <a:rPr lang="ru-RU" dirty="0" smtClean="0"/>
              <a:t>аппаратов для региональных лабораторий.</a:t>
            </a:r>
          </a:p>
          <a:p>
            <a:r>
              <a:rPr lang="ru-RU" dirty="0" smtClean="0"/>
              <a:t>Закуп расходных материалов  к ППР и ПВР для </a:t>
            </a:r>
            <a:r>
              <a:rPr lang="en-US" dirty="0"/>
              <a:t>LPA </a:t>
            </a:r>
            <a:r>
              <a:rPr lang="en-US" dirty="0" err="1" smtClean="0"/>
              <a:t>Hain</a:t>
            </a:r>
            <a:r>
              <a:rPr lang="ru-RU" dirty="0" smtClean="0"/>
              <a:t> (1 год – 100% потребности, 2 год – 80%, 3 год – 50%).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18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3. 	</a:t>
            </a:r>
            <a:r>
              <a:rPr lang="ru-RU" sz="2200" b="1" dirty="0">
                <a:solidFill>
                  <a:prstClr val="black"/>
                </a:solidFill>
                <a:ea typeface="+mn-ea"/>
                <a:cs typeface="+mn-cs"/>
              </a:rPr>
              <a:t>Содействовать качественному и основанному на доказательствах лечению случаев ЛУ ТБ </a:t>
            </a:r>
            <a:br>
              <a:rPr lang="ru-RU" sz="2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2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3.1 Внедрение демонстрационных проектов полного амбулаторного лечения ТБ и ЛУ ТБ </a:t>
            </a:r>
          </a:p>
          <a:p>
            <a:r>
              <a:rPr lang="ru-RU" dirty="0" smtClean="0"/>
              <a:t>Создание рабочей группы по внедрению модели амбулаторного лечения . </a:t>
            </a:r>
          </a:p>
          <a:p>
            <a:r>
              <a:rPr lang="ru-RU" dirty="0" smtClean="0"/>
              <a:t>Обучение специалистов ПТО и ПМСП </a:t>
            </a:r>
          </a:p>
          <a:p>
            <a:r>
              <a:rPr lang="ru-RU" dirty="0" err="1" smtClean="0"/>
              <a:t>МиО</a:t>
            </a:r>
            <a:r>
              <a:rPr lang="ru-RU" dirty="0" smtClean="0"/>
              <a:t> за внедрением  демонстрационных проектов.</a:t>
            </a:r>
          </a:p>
          <a:p>
            <a:r>
              <a:rPr lang="ru-RU" dirty="0" smtClean="0"/>
              <a:t>Социальная поддержка (</a:t>
            </a:r>
            <a:r>
              <a:rPr lang="ru-RU" b="1" i="1" dirty="0" smtClean="0">
                <a:solidFill>
                  <a:schemeClr val="accent2"/>
                </a:solidFill>
              </a:rPr>
              <a:t>следующий слайд)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3.2. Лечение пациентов ШЛУ ТБ </a:t>
            </a:r>
          </a:p>
          <a:p>
            <a:r>
              <a:rPr lang="ru-RU" dirty="0" smtClean="0"/>
              <a:t>Внешняя техническая помощь и привлечение национальных консультантов по внедрению новых схем лечения</a:t>
            </a:r>
          </a:p>
          <a:p>
            <a:r>
              <a:rPr lang="ru-RU" dirty="0" smtClean="0"/>
              <a:t>Закуп ПВР и ПТР (</a:t>
            </a:r>
            <a:r>
              <a:rPr lang="ru-RU" dirty="0" err="1" smtClean="0"/>
              <a:t>бедаквилин</a:t>
            </a:r>
            <a:r>
              <a:rPr lang="ru-RU" dirty="0" smtClean="0"/>
              <a:t>) для </a:t>
            </a:r>
            <a:r>
              <a:rPr lang="ru-RU" b="1" dirty="0" smtClean="0">
                <a:solidFill>
                  <a:srgbClr val="C00000"/>
                </a:solidFill>
              </a:rPr>
              <a:t>300 </a:t>
            </a:r>
            <a:r>
              <a:rPr lang="ru-RU" dirty="0" smtClean="0"/>
              <a:t>пациентов гражданского и </a:t>
            </a:r>
            <a:r>
              <a:rPr lang="ru-RU" b="1" dirty="0" smtClean="0">
                <a:solidFill>
                  <a:srgbClr val="C00000"/>
                </a:solidFill>
              </a:rPr>
              <a:t>50</a:t>
            </a:r>
            <a:r>
              <a:rPr lang="ru-RU" dirty="0" smtClean="0"/>
              <a:t> пациентов пенитенциарного секторов. </a:t>
            </a:r>
          </a:p>
          <a:p>
            <a:r>
              <a:rPr lang="ru-RU" dirty="0" smtClean="0"/>
              <a:t>Обучение по применению новых ПТП для лечения М/ШЛУ ТБ (</a:t>
            </a:r>
            <a:r>
              <a:rPr lang="ru-RU" dirty="0" err="1" smtClean="0"/>
              <a:t>фармаконадзор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9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  <a:ln w="254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spcAft>
                <a:spcPts val="1000"/>
              </a:spcAft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Демонстрационные проекты </a:t>
            </a:r>
            <a:b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Times New Roman"/>
              </a:rPr>
              <a:t>полного амбулаторного лечения случаев TБ и М/ШЛУ </a:t>
            </a: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ТБ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100" b="1" dirty="0" smtClean="0">
                <a:solidFill>
                  <a:srgbClr val="C00000"/>
                </a:solidFill>
                <a:ea typeface="Calibri"/>
                <a:cs typeface="Times New Roman"/>
              </a:rPr>
              <a:t>Актюбинская</a:t>
            </a:r>
            <a:r>
              <a:rPr lang="ru-RU" sz="5100" b="1" dirty="0">
                <a:solidFill>
                  <a:srgbClr val="C00000"/>
                </a:solidFill>
                <a:ea typeface="Calibri"/>
                <a:cs typeface="Times New Roman"/>
              </a:rPr>
              <a:t>, </a:t>
            </a:r>
            <a:r>
              <a:rPr lang="ru-RU" sz="5100" b="1" dirty="0" err="1">
                <a:solidFill>
                  <a:srgbClr val="C00000"/>
                </a:solidFill>
                <a:ea typeface="Calibri"/>
                <a:cs typeface="Times New Roman"/>
              </a:rPr>
              <a:t>Жамбылская</a:t>
            </a:r>
            <a:r>
              <a:rPr lang="ru-RU" sz="5100" b="1" dirty="0">
                <a:solidFill>
                  <a:srgbClr val="C00000"/>
                </a:solidFill>
                <a:ea typeface="Calibri"/>
                <a:cs typeface="Times New Roman"/>
              </a:rPr>
              <a:t> и </a:t>
            </a:r>
            <a:r>
              <a:rPr lang="ru-RU" sz="5100" b="1" dirty="0" err="1">
                <a:solidFill>
                  <a:srgbClr val="C00000"/>
                </a:solidFill>
                <a:ea typeface="Calibri"/>
                <a:cs typeface="Times New Roman"/>
              </a:rPr>
              <a:t>Кызылординская</a:t>
            </a:r>
            <a:r>
              <a:rPr lang="ru-RU" sz="5100" b="1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5100" b="1" dirty="0" smtClean="0">
                <a:solidFill>
                  <a:srgbClr val="C00000"/>
                </a:solidFill>
                <a:ea typeface="Calibri"/>
                <a:cs typeface="Times New Roman"/>
              </a:rPr>
              <a:t>области, </a:t>
            </a:r>
            <a:r>
              <a:rPr lang="ru-RU" sz="51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г.Астана</a:t>
            </a:r>
            <a:r>
              <a:rPr lang="ru-RU" sz="5100" b="1" dirty="0">
                <a:solidFill>
                  <a:srgbClr val="C00000"/>
                </a:solidFill>
                <a:ea typeface="Calibri"/>
                <a:cs typeface="Times New Roman"/>
              </a:rPr>
              <a:t>,</a:t>
            </a:r>
            <a:endParaRPr lang="ru-RU" sz="5100" b="1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29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Со</a:t>
            </a:r>
            <a:r>
              <a:rPr lang="ru-RU" b="1" u="sng" dirty="0" smtClean="0">
                <a:ea typeface="Calibri"/>
                <a:cs typeface="Times New Roman"/>
              </a:rPr>
              <a:t>циальная  поддержка пациентов </a:t>
            </a:r>
            <a:r>
              <a:rPr lang="ru-RU" dirty="0" smtClean="0">
                <a:ea typeface="Calibri"/>
                <a:cs typeface="Times New Roman"/>
              </a:rPr>
              <a:t>в целях повышения приверженности  полному курсу лечения для </a:t>
            </a:r>
            <a:r>
              <a:rPr lang="ru-RU" sz="3400" b="1" dirty="0">
                <a:solidFill>
                  <a:srgbClr val="C0504D"/>
                </a:solidFill>
                <a:ea typeface="Calibri"/>
                <a:cs typeface="Times New Roman"/>
              </a:rPr>
              <a:t>1467 </a:t>
            </a:r>
            <a:r>
              <a:rPr lang="ru-RU" sz="3400" b="1" dirty="0" smtClean="0">
                <a:solidFill>
                  <a:srgbClr val="C0504D"/>
                </a:solidFill>
                <a:ea typeface="Calibri"/>
                <a:cs typeface="Times New Roman"/>
              </a:rPr>
              <a:t>больных </a:t>
            </a:r>
            <a:r>
              <a:rPr lang="ru-RU" sz="3400" dirty="0" smtClean="0">
                <a:ea typeface="Calibri"/>
                <a:cs typeface="Times New Roman"/>
              </a:rPr>
              <a:t>в течение 3 лет</a:t>
            </a:r>
            <a:r>
              <a:rPr lang="ru-RU" dirty="0" smtClean="0">
                <a:ea typeface="Calibri"/>
                <a:cs typeface="Times New Roman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Calibri"/>
                <a:cs typeface="Times New Roman"/>
              </a:rPr>
              <a:t>транспортные </a:t>
            </a:r>
            <a:r>
              <a:rPr lang="ru-RU" b="1" dirty="0">
                <a:ea typeface="Calibri"/>
                <a:cs typeface="Times New Roman"/>
              </a:rPr>
              <a:t>расходы </a:t>
            </a:r>
            <a:r>
              <a:rPr lang="ru-RU" dirty="0" smtClean="0">
                <a:ea typeface="Calibri"/>
                <a:cs typeface="Times New Roman"/>
              </a:rPr>
              <a:t>– из расчета  по 2 доллара США на 1 визит (26 визитов в месяц) на протяжении 9 месяцев – для пациентов  ПЛУ ТБ и 20 месяцев – для пациентов  М/ШЛУ ТБ.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Calibri"/>
                <a:cs typeface="Times New Roman"/>
              </a:rPr>
              <a:t>денежное поощрение  - </a:t>
            </a:r>
            <a:r>
              <a:rPr lang="ru-RU" dirty="0" smtClean="0">
                <a:ea typeface="Calibri"/>
                <a:cs typeface="Times New Roman"/>
              </a:rPr>
              <a:t>в размере 100 долларов США в </a:t>
            </a:r>
            <a:r>
              <a:rPr lang="ru-RU" dirty="0">
                <a:ea typeface="Calibri"/>
                <a:cs typeface="Times New Roman"/>
              </a:rPr>
              <a:t>месяц на протяжении 9 месяцев – для </a:t>
            </a:r>
            <a:r>
              <a:rPr lang="ru-RU" dirty="0" smtClean="0">
                <a:ea typeface="Calibri"/>
                <a:cs typeface="Times New Roman"/>
              </a:rPr>
              <a:t>пациентов ПЛУ </a:t>
            </a:r>
            <a:r>
              <a:rPr lang="ru-RU" dirty="0">
                <a:ea typeface="Calibri"/>
                <a:cs typeface="Times New Roman"/>
              </a:rPr>
              <a:t>ТБ и 20 </a:t>
            </a:r>
            <a:r>
              <a:rPr lang="ru-RU" dirty="0" smtClean="0">
                <a:ea typeface="Calibri"/>
                <a:cs typeface="Times New Roman"/>
              </a:rPr>
              <a:t>месяцев </a:t>
            </a:r>
            <a:r>
              <a:rPr lang="ru-RU" dirty="0">
                <a:ea typeface="Calibri"/>
                <a:cs typeface="Times New Roman"/>
              </a:rPr>
              <a:t>– </a:t>
            </a:r>
            <a:r>
              <a:rPr lang="ru-RU" dirty="0" smtClean="0">
                <a:ea typeface="Calibri"/>
                <a:cs typeface="Times New Roman"/>
              </a:rPr>
              <a:t>для пациентов </a:t>
            </a:r>
            <a:r>
              <a:rPr lang="ru-RU" dirty="0">
                <a:ea typeface="Calibri"/>
                <a:cs typeface="Times New Roman"/>
              </a:rPr>
              <a:t>М/ШЛУ </a:t>
            </a:r>
            <a:r>
              <a:rPr lang="ru-RU" dirty="0" smtClean="0">
                <a:ea typeface="Calibri"/>
                <a:cs typeface="Times New Roman"/>
              </a:rPr>
              <a:t>ТБ. </a:t>
            </a:r>
            <a:endParaRPr lang="ru-RU" b="1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u="sng" dirty="0" smtClean="0">
                <a:ea typeface="Calibri"/>
                <a:cs typeface="Times New Roman"/>
              </a:rPr>
              <a:t>Программа «Спутник» </a:t>
            </a:r>
            <a:r>
              <a:rPr lang="ru-RU" dirty="0" smtClean="0">
                <a:ea typeface="Calibri"/>
                <a:cs typeface="Times New Roman"/>
              </a:rPr>
              <a:t>с транспортными средствами и мобильными  командами для поддержки и контроля за пациентами М/ШЛУ ТБ, нарушающих режим лечения. Расчетное количество 734 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u="sng" dirty="0" smtClean="0">
                <a:ea typeface="Calibri"/>
                <a:cs typeface="Times New Roman"/>
              </a:rPr>
              <a:t>Компенсация</a:t>
            </a:r>
            <a:r>
              <a:rPr lang="ru-RU" u="sng" dirty="0" smtClean="0">
                <a:ea typeface="Calibri"/>
                <a:cs typeface="Times New Roman"/>
              </a:rPr>
              <a:t> </a:t>
            </a:r>
            <a:r>
              <a:rPr lang="ru-RU" b="1" u="sng" dirty="0" smtClean="0">
                <a:ea typeface="Calibri"/>
                <a:cs typeface="Times New Roman"/>
              </a:rPr>
              <a:t>транспортных расходов для 120 медицинских работников</a:t>
            </a:r>
            <a:r>
              <a:rPr lang="ru-RU" dirty="0" smtClean="0">
                <a:ea typeface="Calibri"/>
                <a:cs typeface="Times New Roman"/>
              </a:rPr>
              <a:t>, осуществляющих НКЛ на дому (стоимость одного посещения - 4 доллара США)  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3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4.</a:t>
            </a:r>
            <a:r>
              <a:rPr lang="ru-RU" sz="2000" dirty="0">
                <a:solidFill>
                  <a:prstClr val="black"/>
                </a:solidFill>
                <a:ea typeface="+mn-ea"/>
                <a:cs typeface="+mn-cs"/>
              </a:rPr>
              <a:t> 	</a:t>
            </a:r>
            <a:r>
              <a:rPr lang="ru-RU" sz="2000" b="1" dirty="0">
                <a:solidFill>
                  <a:prstClr val="black"/>
                </a:solidFill>
                <a:ea typeface="+mn-ea"/>
                <a:cs typeface="+mn-cs"/>
              </a:rPr>
              <a:t>Усилить сотрудничество и ответное действие для контроля ТБ/ВИЧ </a:t>
            </a:r>
            <a:r>
              <a:rPr lang="ru-RU" sz="2000" b="1" dirty="0" smtClean="0">
                <a:solidFill>
                  <a:prstClr val="black"/>
                </a:solidFill>
                <a:ea typeface="+mn-ea"/>
                <a:cs typeface="+mn-cs"/>
              </a:rPr>
              <a:t>ко-инфекции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4.1. Укрепление потенциала во взаимодействии ТБ/ВИЧ 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Создание рабочей группы по укреплению совместных мероприятий  по ТБ и ВИЧ.</a:t>
            </a:r>
          </a:p>
          <a:p>
            <a:r>
              <a:rPr lang="ru-RU" dirty="0" smtClean="0"/>
              <a:t>Подготовка тренеров по программному и клиническому управлению ТБ/ВИЧ.</a:t>
            </a:r>
          </a:p>
          <a:p>
            <a:r>
              <a:rPr lang="ru-RU" dirty="0" smtClean="0"/>
              <a:t>Национальные семинары.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4.2. Скрининг ЛЖВ для ТБ и МЛУ ТБ с помощью </a:t>
            </a:r>
            <a:r>
              <a:rPr lang="en-US" b="1" dirty="0" err="1" smtClean="0">
                <a:solidFill>
                  <a:schemeClr val="accent2"/>
                </a:solidFill>
              </a:rPr>
              <a:t>Xpert</a:t>
            </a:r>
            <a:r>
              <a:rPr lang="en-US" b="1" dirty="0" smtClean="0">
                <a:solidFill>
                  <a:schemeClr val="accent2"/>
                </a:solidFill>
              </a:rPr>
              <a:t> MTB/RIF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Закуп </a:t>
            </a:r>
            <a:r>
              <a:rPr lang="ru-RU" b="1" dirty="0" smtClean="0">
                <a:solidFill>
                  <a:schemeClr val="accent2"/>
                </a:solidFill>
              </a:rPr>
              <a:t>2</a:t>
            </a:r>
            <a:r>
              <a:rPr lang="ru-RU" dirty="0" smtClean="0"/>
              <a:t>  2-модульных аппаратов и  для центров СПИД (</a:t>
            </a:r>
            <a:r>
              <a:rPr lang="ru-RU" dirty="0" err="1" smtClean="0"/>
              <a:t>г.Алматы</a:t>
            </a:r>
            <a:r>
              <a:rPr lang="ru-RU" dirty="0" smtClean="0"/>
              <a:t> и </a:t>
            </a:r>
            <a:r>
              <a:rPr lang="ru-RU" dirty="0" err="1" smtClean="0"/>
              <a:t>г.Костанай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Обучение сотрудников службы СПИД использованию </a:t>
            </a:r>
            <a:r>
              <a:rPr lang="en-US" dirty="0" err="1" smtClean="0"/>
              <a:t>Xpert</a:t>
            </a:r>
            <a:r>
              <a:rPr lang="en-US" dirty="0" smtClean="0"/>
              <a:t> MTB/RIF </a:t>
            </a:r>
            <a:r>
              <a:rPr lang="ru-RU" dirty="0" smtClean="0"/>
              <a:t>у ЛЖВ.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4.3. Антиретровирусная терапия </a:t>
            </a:r>
          </a:p>
          <a:p>
            <a:r>
              <a:rPr lang="ru-RU" dirty="0" smtClean="0"/>
              <a:t>Закуп АРВ-препаратов для ВИЧ-положительных пациентов, в том числе мигрантов -  </a:t>
            </a:r>
            <a:r>
              <a:rPr lang="ru-RU" b="1" dirty="0" smtClean="0">
                <a:solidFill>
                  <a:schemeClr val="accent2"/>
                </a:solidFill>
              </a:rPr>
              <a:t>1 год – 160 пациентов, 2 год – 240 пациентов, 3 год – 240 пациентов.</a:t>
            </a:r>
          </a:p>
          <a:p>
            <a:r>
              <a:rPr lang="ru-RU" dirty="0" smtClean="0"/>
              <a:t>Закуп тестов для вирусной нагрузки, СД 4/8 и биохимических исследований для этих пациентов.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2646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895</Words>
  <Application>Microsoft Office PowerPoint</Application>
  <PresentationFormat>Экран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Реализация  гранта ГФСТМ по НМФ на 2014-2017 годы по борьбе с  М/ШЛУ ТБ в Республике Казахстан</vt:lpstr>
      <vt:lpstr>Решение GAC от 17.11.2014  и Правления ГФСТМ от 24 2014 г. – получено одобрение на  реализацию гранта по НМФ для Казахстана  </vt:lpstr>
      <vt:lpstr>Бюджет гранта ($)</vt:lpstr>
      <vt:lpstr>Мероприятия ОР –НЦПТ РК</vt:lpstr>
      <vt:lpstr>Задача 1.  Поддержка реформирования противотуберкулезной помощи путем усиления менеджмента Национальной противотуберкулезной программы, мониторинга и оценки, и усиления потенциала</vt:lpstr>
      <vt:lpstr>  Задача 2.  Улучшить своевременное выявление случаев и качество диагностики ТБ и ЛУ ТБ. </vt:lpstr>
      <vt:lpstr> Задача 3.  Содействовать качественному и основанному на доказательствах лечению случаев ЛУ ТБ  </vt:lpstr>
      <vt:lpstr>Демонстрационные проекты   полного амбулаторного лечения случаев TБ и М/ШЛУ ТБ</vt:lpstr>
      <vt:lpstr>Задача 4.  Усилить сотрудничество и ответное действие для контроля ТБ/ВИЧ ко-инфекции</vt:lpstr>
      <vt:lpstr>Задача 5.  Усилить контроль над ТБ и ЛУ ТБ в пенитенциарной системе </vt:lpstr>
      <vt:lpstr>  Задача 6.  Усилить партнерство с гражданским сектором для эффективного контроля над ТБ, ЛУ ТБ и ТБ/ВИЧ  </vt:lpstr>
      <vt:lpstr> Программа грантов НПО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Запуск  гранта ГФСТМ по НМФ на 2014-2017 годы по борьбе с  М/ШЛУ ТБ в Республике Казахстан</dc:title>
  <dc:creator>T1000</dc:creator>
  <cp:lastModifiedBy>Исмаилов Ш.Ш</cp:lastModifiedBy>
  <cp:revision>47</cp:revision>
  <cp:lastPrinted>2014-10-20T08:52:21Z</cp:lastPrinted>
  <dcterms:created xsi:type="dcterms:W3CDTF">2014-10-13T04:40:57Z</dcterms:created>
  <dcterms:modified xsi:type="dcterms:W3CDTF">2014-11-08T08:49:52Z</dcterms:modified>
</cp:coreProperties>
</file>