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79" r:id="rId5"/>
    <p:sldId id="268" r:id="rId6"/>
    <p:sldId id="259" r:id="rId7"/>
    <p:sldId id="271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9966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500E7-D4A7-47EC-8648-9F3C0E03EA67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9C83A-1AE3-497D-8D13-B78C28D3C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8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4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93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9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6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5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1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55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183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1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12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9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75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590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DDC8C27-D63E-44C3-82A0-AFB80D8DD05C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639354F-0C30-4C88-9483-AA84883F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98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2027677-1C32-447B-9A51-F141B516AB9A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13AA288-0CC7-4342-82C7-587DCB41E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81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0D358D8-E05F-47CB-95D4-F5A913D503AA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42035F1-0E85-421A-AC67-6927523F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6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3B104E-DDFB-423C-BB06-2CE9EB873B99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E41D0CD-FDF0-405B-B2C2-5252CC0F3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88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9195171-C257-4F94-8CAA-C28292ED2B2A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F2E4BD9-A521-4F1D-81CC-8E5A09F2F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79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4475BCC-C92E-4B5F-8C8D-1D46C99C7336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BA08EBE-09BA-43A4-B7F1-94FFEEC94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76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6A45096-6487-41C1-B45B-E53E828D944A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D71CDF5-9C27-4F72-9660-E4B9568B0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45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98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008AB1D-F131-46D5-927E-53232F459E0E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5C7D139-5C56-477F-B666-3BE1DA405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343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B8459D6-43F0-4634-85DE-43A3263C2771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EC5D07D-B323-4A0E-80A2-55D8F71C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7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9D5A6D9-53FF-4332-A1CE-E165D580156B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A373459-ECEC-4739-B6B8-FDA726605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09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EF8B05F-ABD7-4973-AFBA-D8431F6CE438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BEC58CD-E265-4378-B552-81BE03F9A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6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0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5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3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1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4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67C8-D280-412F-B8B2-E1EA3976C16F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E76D-71AC-45C5-B69D-621EE12A0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4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2843B-F705-4A64-AED2-A02D930FF26F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5D1E71-2FEA-4591-A37A-400EDD6AC2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9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2835746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Организация и развитие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Партнерства 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«СТОП ТБ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 Казахстане»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085185"/>
            <a:ext cx="6440760" cy="576064"/>
          </a:xfrm>
        </p:spPr>
        <p:txBody>
          <a:bodyPr>
            <a:normAutofit fontScale="92500" lnSpcReduction="10000"/>
          </a:bodyPr>
          <a:lstStyle/>
          <a:p>
            <a:pPr marL="342900" lvl="0" indent="-342900"/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Менеджер </a:t>
            </a:r>
            <a:r>
              <a:rPr lang="ru-RU" sz="1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ГРП</a:t>
            </a:r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ГФ</a:t>
            </a:r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по ТБ в РК. – д.м.н..,</a:t>
            </a:r>
            <a:r>
              <a:rPr lang="ru-RU" sz="1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проф</a:t>
            </a:r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Исмаилов </a:t>
            </a:r>
            <a:r>
              <a:rPr lang="ru-RU" sz="1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Ш.Ш</a:t>
            </a:r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342900" lvl="0" indent="-342900"/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СКК</a:t>
            </a:r>
            <a:r>
              <a:rPr lang="ru-RU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, Астана, 2018 г. </a:t>
            </a:r>
            <a:endParaRPr lang="nl-NL" sz="1600" b="1" dirty="0">
              <a:solidFill>
                <a:schemeClr val="tx2"/>
              </a:solidFill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>
                <a:solidFill>
                  <a:schemeClr val="tx2"/>
                </a:solidFill>
              </a:rPr>
              <a:t/>
            </a:r>
            <a:br>
              <a:rPr lang="ru-RU" sz="3600" b="1" dirty="0">
                <a:solidFill>
                  <a:schemeClr val="tx2"/>
                </a:solidFill>
              </a:rPr>
            </a:br>
            <a:endParaRPr lang="ru-RU" sz="3600" b="1" dirty="0" smtClean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мире Партнерство «СТОП ТБ», 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создано </a:t>
            </a:r>
            <a:r>
              <a:rPr lang="ru-RU" sz="2400" b="1" dirty="0" smtClean="0">
                <a:solidFill>
                  <a:srgbClr val="FFFF00"/>
                </a:solidFill>
              </a:rPr>
              <a:t>ВОЗ</a:t>
            </a:r>
            <a:r>
              <a:rPr lang="ru-RU" sz="2400" b="1" dirty="0">
                <a:solidFill>
                  <a:srgbClr val="FFFF00"/>
                </a:solidFill>
              </a:rPr>
              <a:t>, </a:t>
            </a:r>
            <a:r>
              <a:rPr lang="ru-RU" sz="2400" b="1" dirty="0" smtClean="0">
                <a:solidFill>
                  <a:srgbClr val="FFFF00"/>
                </a:solidFill>
              </a:rPr>
              <a:t>в </a:t>
            </a:r>
            <a:r>
              <a:rPr lang="ru-RU" sz="2400" b="1" dirty="0">
                <a:solidFill>
                  <a:srgbClr val="FFFF00"/>
                </a:solidFill>
              </a:rPr>
              <a:t>2000 </a:t>
            </a:r>
            <a:r>
              <a:rPr lang="ru-RU" sz="2400" b="1" dirty="0" smtClean="0">
                <a:solidFill>
                  <a:srgbClr val="FFFF00"/>
                </a:solidFill>
              </a:rPr>
              <a:t>г.  - для </a:t>
            </a:r>
            <a:r>
              <a:rPr lang="ru-RU" sz="2400" b="1" dirty="0">
                <a:solidFill>
                  <a:srgbClr val="FFFF00"/>
                </a:solidFill>
              </a:rPr>
              <a:t>реализации глобальной цели - 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освобождения мира от 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ТБ, М/</a:t>
            </a:r>
            <a:r>
              <a:rPr lang="ru-RU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ШЛУ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ТБ  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медицинской проблемы. </a:t>
            </a:r>
            <a:endParaRPr lang="ru-RU" sz="24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Партнерство  представляет собой сеть из более  чем 1000 международных организаций. В состав Партнерства входят рабочие группы: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по </a:t>
            </a:r>
            <a:r>
              <a:rPr lang="ru-RU" sz="2000" b="1" dirty="0" err="1" smtClean="0">
                <a:solidFill>
                  <a:schemeClr val="bg2"/>
                </a:solidFill>
              </a:rPr>
              <a:t>АКСМ</a:t>
            </a:r>
            <a:r>
              <a:rPr lang="ru-RU" sz="2000" b="1" dirty="0" smtClean="0">
                <a:solidFill>
                  <a:schemeClr val="bg2"/>
                </a:solidFill>
              </a:rPr>
              <a:t>, по разъяснительной </a:t>
            </a:r>
            <a:r>
              <a:rPr lang="ru-RU" sz="2000" b="1" dirty="0">
                <a:solidFill>
                  <a:schemeClr val="bg2"/>
                </a:solidFill>
              </a:rPr>
              <a:t>работе; </a:t>
            </a: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информации </a:t>
            </a:r>
            <a:r>
              <a:rPr lang="ru-RU" sz="2000" b="1" dirty="0">
                <a:solidFill>
                  <a:schemeClr val="bg2"/>
                </a:solidFill>
              </a:rPr>
              <a:t>и социальной </a:t>
            </a:r>
            <a:r>
              <a:rPr lang="ru-RU" sz="2000" b="1" dirty="0" smtClean="0">
                <a:solidFill>
                  <a:schemeClr val="bg2"/>
                </a:solidFill>
              </a:rPr>
              <a:t>мобилизации, коммуникации;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расширению </a:t>
            </a:r>
            <a:r>
              <a:rPr lang="ru-RU" sz="2000" b="1" dirty="0" err="1">
                <a:solidFill>
                  <a:schemeClr val="bg2"/>
                </a:solidFill>
              </a:rPr>
              <a:t>DOTS</a:t>
            </a:r>
            <a:r>
              <a:rPr lang="ru-RU" sz="2000" b="1" dirty="0">
                <a:solidFill>
                  <a:schemeClr val="bg2"/>
                </a:solidFill>
              </a:rPr>
              <a:t>; </a:t>
            </a:r>
            <a:r>
              <a:rPr lang="ru-RU" sz="2000" b="1" dirty="0" err="1">
                <a:solidFill>
                  <a:schemeClr val="bg2"/>
                </a:solidFill>
              </a:rPr>
              <a:t>МЛУ</a:t>
            </a:r>
            <a:r>
              <a:rPr lang="ru-RU" sz="2000" b="1" dirty="0">
                <a:solidFill>
                  <a:schemeClr val="bg2"/>
                </a:solidFill>
              </a:rPr>
              <a:t>-ТБ; </a:t>
            </a: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Новым лекарственным препаратам</a:t>
            </a:r>
            <a:r>
              <a:rPr lang="ru-RU" sz="2000" b="1" dirty="0">
                <a:solidFill>
                  <a:schemeClr val="bg2"/>
                </a:solidFill>
              </a:rPr>
              <a:t>; </a:t>
            </a: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новым </a:t>
            </a:r>
            <a:r>
              <a:rPr lang="ru-RU" sz="2000" b="1" dirty="0">
                <a:solidFill>
                  <a:schemeClr val="bg2"/>
                </a:solidFill>
              </a:rPr>
              <a:t>средствам </a:t>
            </a:r>
            <a:r>
              <a:rPr lang="ru-RU" sz="2000" b="1" dirty="0" smtClean="0">
                <a:solidFill>
                  <a:schemeClr val="bg2"/>
                </a:solidFill>
              </a:rPr>
              <a:t>и методам диагностики</a:t>
            </a:r>
            <a:r>
              <a:rPr lang="ru-RU" sz="2000" b="1" dirty="0">
                <a:solidFill>
                  <a:schemeClr val="bg2"/>
                </a:solidFill>
              </a:rPr>
              <a:t>; </a:t>
            </a:r>
            <a:endParaRPr lang="ru-RU" sz="2000" b="1" dirty="0" smtClean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/>
                </a:solidFill>
              </a:rPr>
              <a:t>новым </a:t>
            </a:r>
            <a:r>
              <a:rPr lang="ru-RU" sz="2000" b="1" dirty="0">
                <a:solidFill>
                  <a:schemeClr val="bg2"/>
                </a:solidFill>
              </a:rPr>
              <a:t>вакцинам; ВИЧ-ассоциированному туберкулезу. </a:t>
            </a:r>
          </a:p>
          <a:p>
            <a:pPr lvl="0"/>
            <a:endParaRPr lang="ru-RU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336704"/>
          </a:xfrm>
          <a:solidFill>
            <a:schemeClr val="tx2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Цель </a:t>
            </a:r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создания </a:t>
            </a:r>
            <a: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Партнерства «</a:t>
            </a:r>
            <a:r>
              <a:rPr lang="ru-R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СТОП ТБ</a:t>
            </a:r>
            <a:r>
              <a:rPr lang="en-US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в Казахстане</a:t>
            </a:r>
            <a: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» -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улучшить координацию и объединить все усилия </a:t>
            </a:r>
            <a:br>
              <a:rPr lang="ru-RU" sz="24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по борьбе с ТБ, ТБ/ВИЧ в </a:t>
            </a:r>
            <a:r>
              <a:rPr lang="ru-RU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стране</a:t>
            </a:r>
            <a:br>
              <a:rPr lang="ru-RU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Видение: Казахстан, свободный от туберкулеза</a:t>
            </a:r>
            <a:r>
              <a:rPr lang="ru-RU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Партнерство 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«СТОП ТБ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 Казахстане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как общественное неформальное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объединение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людей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, затронутых ТБ и ВИЧ,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организаций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(государственных, негосударственных, общественных и международных), работающих в сфере борьбы с ТБ и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ВИЧ,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юридических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и физических лиц 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организовано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04 августа 2017 г. </a:t>
            </a:r>
            <a: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ru-RU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endParaRPr lang="ru-RU" sz="32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97152"/>
            <a:ext cx="36724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4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836712"/>
            <a:ext cx="8109321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Задачи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utoShape 2" descr="Картинки по запросу картинки координ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7975" y="1556792"/>
            <a:ext cx="8493298" cy="511256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 indent="-361950" algn="l"/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 </a:t>
            </a:r>
            <a:r>
              <a:rPr lang="ru-RU" sz="2000" b="1" dirty="0" smtClean="0">
                <a:latin typeface="Calibri" panose="020F0502020204030204" pitchFamily="34" charset="0"/>
              </a:rPr>
              <a:t> </a:t>
            </a:r>
            <a:r>
              <a:rPr lang="ru-RU" sz="18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Адвокация</a:t>
            </a:r>
            <a:r>
              <a:rPr lang="ru-RU" sz="1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по повышению доступа к качественной </a:t>
            </a:r>
            <a:r>
              <a:rPr lang="ru-RU" sz="1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помощи (профилактике, диагностике и лечению ) </a:t>
            </a:r>
            <a:r>
              <a:rPr lang="ru-RU" sz="1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по ТБ и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ТБ/ВИЧ;</a:t>
            </a:r>
          </a:p>
          <a:p>
            <a:pPr marL="361950" indent="-361950" algn="l"/>
            <a:endParaRPr lang="ru-RU" sz="18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61950" indent="-361950" algn="l"/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2.   Координация </a:t>
            </a:r>
            <a:r>
              <a:rPr lang="ru-RU" sz="1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деятельности заинтересованных организаций и людей в сфере борьбы с ТБ и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ВИЧ;</a:t>
            </a:r>
          </a:p>
          <a:p>
            <a:pPr marL="361950" indent="-361950" algn="l"/>
            <a:endParaRPr lang="ru-RU" sz="18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Усиление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кадрового потенциала 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специалистов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 </a:t>
            </a:r>
            <a:r>
              <a:rPr lang="ru-RU" sz="2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ПТС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и </a:t>
            </a:r>
            <a:r>
              <a:rPr lang="ru-RU" sz="2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ПМСП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Участие в подготовке заявок на гранты по ТБ и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ВИЧ;</a:t>
            </a: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Оказание технической поддержки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НПО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, работающим по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ТБ;</a:t>
            </a:r>
          </a:p>
          <a:p>
            <a:pPr marL="360363" indent="-360363" algn="l">
              <a:buClr>
                <a:srgbClr val="FF0000"/>
              </a:buClr>
              <a:buAutoNum type="arabicPeriod" startAt="3"/>
            </a:pP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61950" indent="-361950" algn="l"/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6.   Снижение 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стигмы и дискриминации в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обществе к ТБ, ВИЧ</a:t>
            </a:r>
            <a:r>
              <a:rPr lang="ru-RU" sz="20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;</a:t>
            </a:r>
          </a:p>
          <a:p>
            <a:pPr marL="361950" indent="-361950" algn="l"/>
            <a:endParaRPr lang="ru-RU" sz="2000" b="1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marL="361950" indent="-361950" algn="l"/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7.  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Содействие 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 мобилизации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ресурсов борьбы </a:t>
            </a:r>
            <a:r>
              <a:rPr lang="ru-RU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с ТБ и ТБ/ВИЧ</a:t>
            </a:r>
          </a:p>
          <a:p>
            <a:pPr marL="361950" indent="-361950" algn="l"/>
            <a:endParaRPr lang="ru-RU" sz="1800" b="1" dirty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marL="361950" indent="-361950" algn="l"/>
            <a:endParaRPr lang="ru-RU" sz="2800" dirty="0">
              <a:latin typeface="Calibri" panose="020F0502020204030204" pitchFamily="34" charset="0"/>
            </a:endParaRPr>
          </a:p>
          <a:p>
            <a:pPr marL="361950" indent="-361950" algn="l"/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7504" y="116632"/>
            <a:ext cx="8928992" cy="64807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Положение о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Партнерстве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«СТОП ТБ</a:t>
            </a:r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в Казахстане»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703877" y="5085185"/>
            <a:ext cx="781167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683568" y="1844824"/>
            <a:ext cx="792088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85964" y="3789040"/>
            <a:ext cx="7811670" cy="1031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7" y="1916832"/>
            <a:ext cx="7759970" cy="141174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Руководство – Совет Партнерства, возглавляемый Председателем и со-председателем </a:t>
            </a:r>
          </a:p>
          <a:p>
            <a:pPr algn="l"/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3"/>
            <a:ext cx="8803070" cy="1080121"/>
          </a:xfrm>
          <a:solidFill>
            <a:srgbClr val="002060"/>
          </a:solidFill>
        </p:spPr>
        <p:txBody>
          <a:bodyPr>
            <a:noAutofit/>
          </a:bodyPr>
          <a:lstStyle/>
          <a:p>
            <a:pPr lvl="0"/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dirty="0" smtClean="0">
                <a:solidFill>
                  <a:srgbClr val="FFFF00"/>
                </a:solidFill>
              </a:rPr>
              <a:t>РУКОВОДСТВО И УПРАВЛЕНИЕ </a:t>
            </a:r>
            <a:r>
              <a:rPr lang="ru-RU" sz="2400" b="1" dirty="0">
                <a:solidFill>
                  <a:srgbClr val="FFFF00"/>
                </a:solidFill>
              </a:rPr>
              <a:t>ДЕЯТЕЛЬНОСТЬЮ </a:t>
            </a:r>
            <a:br>
              <a:rPr lang="ru-RU" sz="2400" b="1" dirty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Партнерства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«СТОП ТБ в Казахстане» </a:t>
            </a:r>
            <a:b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9592" y="5301208"/>
            <a:ext cx="7488832" cy="79208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Администрирование </a:t>
            </a:r>
            <a:r>
              <a:rPr lang="ru-RU" sz="2400" b="1" dirty="0">
                <a:solidFill>
                  <a:schemeClr val="bg1"/>
                </a:solidFill>
              </a:rPr>
              <a:t>– Секретариат Партнерства</a:t>
            </a:r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ru-RU" sz="2400" b="1" dirty="0">
              <a:latin typeface="Calibri" panose="020F0502020204030204" pitchFamily="34" charset="0"/>
            </a:endParaRPr>
          </a:p>
          <a:p>
            <a:pPr algn="l"/>
            <a:endParaRPr lang="ru-RU" sz="2800" dirty="0">
              <a:latin typeface="Calibri" panose="020F0502020204030204" pitchFamily="34" charset="0"/>
            </a:endParaRPr>
          </a:p>
          <a:p>
            <a:pPr algn="l"/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55577" y="3908905"/>
            <a:ext cx="7454027" cy="79208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Управление – Общее собрание Партнерства</a:t>
            </a:r>
            <a:endParaRPr lang="ru-RU" sz="28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algn="l"/>
            <a:endParaRPr lang="ru-RU" sz="2800" dirty="0">
              <a:latin typeface="Calibri" panose="020F0502020204030204" pitchFamily="34" charset="0"/>
            </a:endParaRPr>
          </a:p>
          <a:p>
            <a:pPr algn="l"/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79512" y="2751448"/>
            <a:ext cx="506453" cy="15962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79512" y="4424815"/>
            <a:ext cx="506453" cy="15962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0375" y="260648"/>
            <a:ext cx="792088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3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116632"/>
            <a:ext cx="8712968" cy="108011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>
                <a:solidFill>
                  <a:srgbClr val="FF0000"/>
                </a:solidFill>
              </a:rPr>
              <a:t/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РУКОВОДСТВО </a:t>
            </a:r>
            <a:r>
              <a:rPr lang="ru-RU" sz="2400" b="1" dirty="0">
                <a:solidFill>
                  <a:srgbClr val="FFFF00"/>
                </a:solidFill>
              </a:rPr>
              <a:t>И УПРАВЛЕНИЕ ДЕЯТЕЛЬНОСТЬЮ </a:t>
            </a:r>
            <a:r>
              <a:rPr lang="ru-RU" sz="2400" b="1" dirty="0" smtClean="0">
                <a:solidFill>
                  <a:srgbClr val="FFFF00"/>
                </a:solidFill>
              </a:rPr>
              <a:t>ПАРТНЕРСТВА</a:t>
            </a:r>
          </a:p>
          <a:p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Партнерства «СТОП ТБ в Казахстане» </a:t>
            </a:r>
            <a:b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2852936"/>
            <a:ext cx="3024336" cy="100811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Председатель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09318" y="2794296"/>
            <a:ext cx="3024336" cy="9993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Сопредседатель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77738" y="4302098"/>
            <a:ext cx="2209704" cy="7920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Совет Партнерства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1340769"/>
            <a:ext cx="3888431" cy="79758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Общее собрание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Члены совета\ партнерства на уровне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областей</a:t>
            </a: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4097225" y="3085024"/>
            <a:ext cx="555470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5998" y="2193954"/>
            <a:ext cx="242947" cy="810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283967" y="3413269"/>
            <a:ext cx="215265" cy="8481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99792" y="5661248"/>
            <a:ext cx="3456382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Секретариат</a:t>
            </a:r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4283968" y="5085183"/>
            <a:ext cx="227839" cy="5878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8">
            <a:extLst>
              <a:ext uri="{FF2B5EF4-FFF2-40B4-BE49-F238E27FC236}">
                <a16:creationId xmlns="" xmlns:a16="http://schemas.microsoft.com/office/drawing/2014/main" id="{02979A28-CE71-4057-AAE3-3BD7D1F8B9C2}"/>
              </a:ext>
            </a:extLst>
          </p:cNvPr>
          <p:cNvSpPr/>
          <p:nvPr/>
        </p:nvSpPr>
        <p:spPr>
          <a:xfrm>
            <a:off x="1537869" y="4280571"/>
            <a:ext cx="1705648" cy="90438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РГ </a:t>
            </a:r>
            <a:r>
              <a:rPr lang="ru-RU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адвокация и коммуникации</a:t>
            </a:r>
            <a:endParaRPr lang="ru-RU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кругленный прямоугольник 8">
            <a:extLst>
              <a:ext uri="{FF2B5EF4-FFF2-40B4-BE49-F238E27FC236}">
                <a16:creationId xmlns="" xmlns:a16="http://schemas.microsoft.com/office/drawing/2014/main" id="{C999BF03-1523-4C76-BCF0-D17BBB9BD379}"/>
              </a:ext>
            </a:extLst>
          </p:cNvPr>
          <p:cNvSpPr/>
          <p:nvPr/>
        </p:nvSpPr>
        <p:spPr>
          <a:xfrm>
            <a:off x="5716699" y="4149080"/>
            <a:ext cx="1591605" cy="10801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РГ </a:t>
            </a:r>
            <a:r>
              <a:rPr lang="ru-RU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Соц.мобилизации</a:t>
            </a:r>
            <a:r>
              <a:rPr lang="ru-RU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фандрейзинг</a:t>
            </a:r>
            <a:endParaRPr lang="ru-RU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6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План мероприятий на 2018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61662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</a:rPr>
              <a:t>Создании  </a:t>
            </a:r>
            <a:r>
              <a:rPr lang="ru-RU" sz="1800" b="1" dirty="0" smtClean="0">
                <a:solidFill>
                  <a:srgbClr val="FFC000"/>
                </a:solidFill>
              </a:rPr>
              <a:t>филиалов «Партнерств </a:t>
            </a:r>
            <a:r>
              <a:rPr lang="ru-RU" sz="1800" b="1" dirty="0">
                <a:solidFill>
                  <a:srgbClr val="FFC000"/>
                </a:solidFill>
              </a:rPr>
              <a:t>СТОП </a:t>
            </a:r>
            <a:r>
              <a:rPr lang="ru-RU" sz="1800" b="1" dirty="0" smtClean="0">
                <a:solidFill>
                  <a:srgbClr val="FFC000"/>
                </a:solidFill>
              </a:rPr>
              <a:t>ТБ» </a:t>
            </a:r>
            <a:r>
              <a:rPr lang="ru-RU" sz="1800" b="1" dirty="0">
                <a:solidFill>
                  <a:srgbClr val="FFC000"/>
                </a:solidFill>
              </a:rPr>
              <a:t>на местном </a:t>
            </a:r>
            <a:r>
              <a:rPr lang="ru-RU" sz="1800" b="1" dirty="0" smtClean="0">
                <a:solidFill>
                  <a:srgbClr val="FFC000"/>
                </a:solidFill>
              </a:rPr>
              <a:t>уровне </a:t>
            </a:r>
            <a:r>
              <a:rPr lang="ru-RU" sz="1800" b="1" dirty="0" smtClean="0">
                <a:solidFill>
                  <a:schemeClr val="bg1"/>
                </a:solidFill>
              </a:rPr>
              <a:t>(  </a:t>
            </a:r>
            <a:r>
              <a:rPr lang="ru-RU" sz="1800" b="1" dirty="0" smtClean="0">
                <a:solidFill>
                  <a:schemeClr val="bg1"/>
                </a:solidFill>
              </a:rPr>
              <a:t>в </a:t>
            </a:r>
            <a:r>
              <a:rPr lang="ru-RU" sz="1800" b="1" dirty="0" err="1" smtClean="0">
                <a:solidFill>
                  <a:schemeClr val="bg1"/>
                </a:solidFill>
              </a:rPr>
              <a:t>ЮКО</a:t>
            </a:r>
            <a:r>
              <a:rPr lang="ru-RU" sz="1800" b="1" dirty="0" smtClean="0">
                <a:solidFill>
                  <a:schemeClr val="bg1"/>
                </a:solidFill>
              </a:rPr>
              <a:t>, </a:t>
            </a:r>
            <a:r>
              <a:rPr lang="ru-RU" sz="1800" b="1" dirty="0" err="1" smtClean="0">
                <a:solidFill>
                  <a:schemeClr val="bg1"/>
                </a:solidFill>
              </a:rPr>
              <a:t>ВКО</a:t>
            </a:r>
            <a:r>
              <a:rPr lang="ru-RU" sz="1800" b="1" dirty="0" smtClean="0">
                <a:solidFill>
                  <a:schemeClr val="bg1"/>
                </a:solidFill>
              </a:rPr>
              <a:t>, Павлодарской</a:t>
            </a:r>
            <a:r>
              <a:rPr lang="ru-RU" sz="1800" b="1" dirty="0" smtClean="0">
                <a:solidFill>
                  <a:schemeClr val="bg1"/>
                </a:solidFill>
              </a:rPr>
              <a:t>, </a:t>
            </a:r>
            <a:r>
              <a:rPr lang="ru-RU" sz="1800" b="1" dirty="0" err="1" smtClean="0">
                <a:solidFill>
                  <a:schemeClr val="bg1"/>
                </a:solidFill>
              </a:rPr>
              <a:t>Акмолинской</a:t>
            </a:r>
            <a:r>
              <a:rPr lang="ru-RU" sz="1800" b="1" dirty="0" smtClean="0">
                <a:solidFill>
                  <a:schemeClr val="bg1"/>
                </a:solidFill>
              </a:rPr>
              <a:t>, Карагандинской, Актюбинской и др. </a:t>
            </a:r>
            <a:r>
              <a:rPr lang="ru-RU" sz="1800" b="1" dirty="0" smtClean="0">
                <a:solidFill>
                  <a:schemeClr val="bg1"/>
                </a:solidFill>
              </a:rPr>
              <a:t>областях</a:t>
            </a:r>
            <a:r>
              <a:rPr lang="ru-RU" sz="1800" b="1" dirty="0" smtClean="0">
                <a:solidFill>
                  <a:schemeClr val="bg1"/>
                </a:solidFill>
              </a:rPr>
              <a:t>);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</a:rPr>
              <a:t>Разработка  </a:t>
            </a:r>
            <a:r>
              <a:rPr lang="ru-RU" sz="1800" b="1" dirty="0">
                <a:solidFill>
                  <a:schemeClr val="bg1"/>
                </a:solidFill>
              </a:rPr>
              <a:t>и внедрение стратегии по адвокации, необходимые для улучшения </a:t>
            </a:r>
            <a:r>
              <a:rPr lang="ru-RU" sz="1800" b="1" dirty="0">
                <a:solidFill>
                  <a:srgbClr val="FFC000"/>
                </a:solidFill>
              </a:rPr>
              <a:t>доступа к услугам </a:t>
            </a:r>
            <a:r>
              <a:rPr lang="ru-RU" sz="1800" b="1" dirty="0">
                <a:solidFill>
                  <a:schemeClr val="bg1"/>
                </a:solidFill>
              </a:rPr>
              <a:t>по диагностики и лечения </a:t>
            </a:r>
            <a:r>
              <a:rPr lang="ru-RU" sz="1800" b="1" dirty="0" smtClean="0">
                <a:solidFill>
                  <a:schemeClr val="bg1"/>
                </a:solidFill>
              </a:rPr>
              <a:t>ТБ в областях и регионах;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</a:rPr>
              <a:t>Подготовка плана и разработка </a:t>
            </a:r>
            <a:r>
              <a:rPr lang="ru-RU" sz="1800" b="1" dirty="0" err="1" smtClean="0">
                <a:solidFill>
                  <a:schemeClr val="bg1"/>
                </a:solidFill>
              </a:rPr>
              <a:t>ИОМ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</a:rPr>
              <a:t>для мероприятий по </a:t>
            </a:r>
            <a:r>
              <a:rPr lang="ru-RU" sz="1800" b="1" dirty="0" err="1" smtClean="0">
                <a:solidFill>
                  <a:schemeClr val="bg1"/>
                </a:solidFill>
              </a:rPr>
              <a:t>адвакации</a:t>
            </a:r>
            <a:r>
              <a:rPr lang="ru-RU" sz="1800" b="1" dirty="0" smtClean="0">
                <a:solidFill>
                  <a:schemeClr val="bg1"/>
                </a:solidFill>
              </a:rPr>
              <a:t>, социальной </a:t>
            </a:r>
            <a:r>
              <a:rPr lang="ru-RU" sz="1800" b="1" dirty="0" smtClean="0">
                <a:solidFill>
                  <a:schemeClr val="bg1"/>
                </a:solidFill>
              </a:rPr>
              <a:t>мобилизации (</a:t>
            </a:r>
            <a:r>
              <a:rPr lang="ru-RU" sz="1800" b="1" dirty="0" smtClean="0">
                <a:solidFill>
                  <a:schemeClr val="bg1"/>
                </a:solidFill>
              </a:rPr>
              <a:t>брошюры, три-</a:t>
            </a:r>
            <a:r>
              <a:rPr lang="ru-RU" sz="1800" b="1" dirty="0" err="1" smtClean="0">
                <a:solidFill>
                  <a:schemeClr val="bg1"/>
                </a:solidFill>
              </a:rPr>
              <a:t>фолдеры</a:t>
            </a:r>
            <a:r>
              <a:rPr lang="ru-RU" sz="1800" b="1" dirty="0" smtClean="0">
                <a:solidFill>
                  <a:schemeClr val="bg1"/>
                </a:solidFill>
              </a:rPr>
              <a:t>, видео-ролики и др.) в рамках поддержки </a:t>
            </a:r>
            <a:r>
              <a:rPr lang="ru-RU" sz="1800" b="1" dirty="0" smtClean="0">
                <a:solidFill>
                  <a:srgbClr val="FFC000"/>
                </a:solidFill>
              </a:rPr>
              <a:t>инициативы «</a:t>
            </a:r>
            <a:r>
              <a:rPr lang="ru-RU" sz="1800" b="1" dirty="0" err="1" smtClean="0">
                <a:solidFill>
                  <a:srgbClr val="FFC000"/>
                </a:solidFill>
              </a:rPr>
              <a:t>Zero</a:t>
            </a:r>
            <a:r>
              <a:rPr lang="ru-RU" sz="1800" b="1" dirty="0" smtClean="0">
                <a:solidFill>
                  <a:srgbClr val="FFC000"/>
                </a:solidFill>
              </a:rPr>
              <a:t> TB» </a:t>
            </a:r>
            <a:r>
              <a:rPr lang="ru-RU" sz="1800" b="1" dirty="0" smtClean="0">
                <a:solidFill>
                  <a:schemeClr val="bg1"/>
                </a:solidFill>
              </a:rPr>
              <a:t>для уязвимых групп населения;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FFC000"/>
                </a:solidFill>
              </a:rPr>
              <a:t>Выявление ключевых заинтересованных сторон и организаций</a:t>
            </a:r>
            <a:r>
              <a:rPr lang="ru-RU" sz="1800" b="1" dirty="0" smtClean="0">
                <a:solidFill>
                  <a:schemeClr val="bg1"/>
                </a:solidFill>
              </a:rPr>
              <a:t>, являющимся влиятельными в принятии решений по медицинским ресурсам (</a:t>
            </a:r>
            <a:r>
              <a:rPr lang="en-US" sz="1800" b="1" dirty="0" smtClean="0">
                <a:solidFill>
                  <a:schemeClr val="bg1"/>
                </a:solidFill>
              </a:rPr>
              <a:t>ZERO TB</a:t>
            </a:r>
            <a:r>
              <a:rPr lang="ru-RU" sz="1800" b="1" dirty="0" smtClean="0">
                <a:solidFill>
                  <a:schemeClr val="bg1"/>
                </a:solidFill>
              </a:rPr>
              <a:t>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bg1"/>
                </a:solidFill>
              </a:rPr>
              <a:t>Разработка  и внедрение </a:t>
            </a:r>
            <a:r>
              <a:rPr lang="ru-RU" sz="1800" b="1" dirty="0">
                <a:solidFill>
                  <a:srgbClr val="FFC000"/>
                </a:solidFill>
              </a:rPr>
              <a:t>механизма  взаимодействия между </a:t>
            </a:r>
            <a:r>
              <a:rPr lang="ru-RU" sz="1800" b="1" dirty="0" smtClean="0">
                <a:solidFill>
                  <a:srgbClr val="FFC000"/>
                </a:solidFill>
              </a:rPr>
              <a:t> УИС и НПО </a:t>
            </a:r>
            <a:r>
              <a:rPr lang="ru-RU" sz="1800" b="1" dirty="0" smtClean="0">
                <a:solidFill>
                  <a:schemeClr val="bg1"/>
                </a:solidFill>
              </a:rPr>
              <a:t>( проект механизм </a:t>
            </a:r>
            <a:r>
              <a:rPr lang="ru-RU" sz="1800" b="1" dirty="0">
                <a:solidFill>
                  <a:schemeClr val="bg1"/>
                </a:solidFill>
              </a:rPr>
              <a:t>передачи больных ТБ в гражданский сектор </a:t>
            </a:r>
            <a:r>
              <a:rPr lang="ru-RU" sz="1800" b="1" dirty="0" smtClean="0">
                <a:solidFill>
                  <a:schemeClr val="bg1"/>
                </a:solidFill>
              </a:rPr>
              <a:t>с </a:t>
            </a:r>
            <a:r>
              <a:rPr lang="ru-RU" sz="1800" b="1" dirty="0">
                <a:solidFill>
                  <a:schemeClr val="bg1"/>
                </a:solidFill>
              </a:rPr>
              <a:t>незавершенным курсом лечения с привлечением НПО</a:t>
            </a:r>
            <a:r>
              <a:rPr lang="ru-RU" sz="1800" b="1" dirty="0" smtClean="0">
                <a:solidFill>
                  <a:schemeClr val="bg1"/>
                </a:solidFill>
              </a:rPr>
              <a:t>);</a:t>
            </a:r>
            <a:endParaRPr lang="ru-RU" sz="1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bg1"/>
                </a:solidFill>
              </a:rPr>
              <a:t> Разработка </a:t>
            </a:r>
            <a:r>
              <a:rPr lang="ru-RU" sz="1800" b="1" dirty="0">
                <a:solidFill>
                  <a:srgbClr val="FFC000"/>
                </a:solidFill>
              </a:rPr>
              <a:t>руководства для </a:t>
            </a:r>
            <a:r>
              <a:rPr lang="ru-RU" sz="1800" b="1" dirty="0" smtClean="0">
                <a:solidFill>
                  <a:srgbClr val="FFC000"/>
                </a:solidFill>
              </a:rPr>
              <a:t>НПО и по партнерству </a:t>
            </a:r>
            <a:r>
              <a:rPr lang="ru-RU" sz="1800" b="1" dirty="0" smtClean="0">
                <a:solidFill>
                  <a:schemeClr val="bg1"/>
                </a:solidFill>
              </a:rPr>
              <a:t>«Стоп ТБ в Казахстане»</a:t>
            </a:r>
            <a:endParaRPr lang="ru-RU" sz="1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bg1"/>
                </a:solidFill>
              </a:rPr>
              <a:t>Проведение </a:t>
            </a:r>
            <a:r>
              <a:rPr lang="ru-RU" sz="1800" b="1" dirty="0">
                <a:solidFill>
                  <a:srgbClr val="FFC000"/>
                </a:solidFill>
              </a:rPr>
              <a:t>обучения сотрудников </a:t>
            </a:r>
            <a:r>
              <a:rPr lang="ru-RU" sz="1800" b="1" dirty="0" smtClean="0">
                <a:solidFill>
                  <a:srgbClr val="FFC000"/>
                </a:solidFill>
              </a:rPr>
              <a:t>НПО </a:t>
            </a:r>
            <a:r>
              <a:rPr lang="ru-RU" sz="1800" b="1" dirty="0" smtClean="0">
                <a:solidFill>
                  <a:schemeClr val="bg1"/>
                </a:solidFill>
              </a:rPr>
              <a:t>( </a:t>
            </a:r>
            <a:r>
              <a:rPr lang="ru-RU" sz="1800" b="1" dirty="0" err="1">
                <a:solidFill>
                  <a:schemeClr val="bg1"/>
                </a:solidFill>
              </a:rPr>
              <a:t>АКСМ</a:t>
            </a:r>
            <a:r>
              <a:rPr lang="ru-RU" sz="1800" b="1" dirty="0">
                <a:solidFill>
                  <a:schemeClr val="bg1"/>
                </a:solidFill>
              </a:rPr>
              <a:t>, равное консультирование)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bg1"/>
                </a:solidFill>
              </a:rPr>
              <a:t>Проведение круглых столов </a:t>
            </a:r>
          </a:p>
          <a:p>
            <a:endParaRPr lang="ru-RU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628651" y="240633"/>
            <a:ext cx="7817519" cy="818146"/>
          </a:xfrm>
        </p:spPr>
        <p:txBody>
          <a:bodyPr>
            <a:normAutofit fontScale="25000" lnSpcReduction="20000"/>
          </a:bodyPr>
          <a:lstStyle/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17600" i="1" dirty="0" smtClean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Благодарим за </a:t>
            </a:r>
            <a:r>
              <a:rPr lang="ru-RU" altLang="ru-RU" sz="17600" i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внимание!</a:t>
            </a:r>
          </a:p>
        </p:txBody>
      </p:sp>
      <p:pic>
        <p:nvPicPr>
          <p:cNvPr id="1028" name="Picture 4" descr="Картинки по запросу фото заилийского алатау с тюльпан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2" y="1572129"/>
            <a:ext cx="8277727" cy="482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361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1_Office Theme</vt:lpstr>
      <vt:lpstr>1_Тема Office</vt:lpstr>
      <vt:lpstr>Организация и развитие Партнерства  «СТОП ТБ в Казахстане»</vt:lpstr>
      <vt:lpstr>  </vt:lpstr>
      <vt:lpstr>Цель создания Партнерства «СТОП ТБ в Казахстане» - улучшить координацию и объединить все усилия  по борьбе с ТБ, ТБ/ВИЧ в стране  Видение: Казахстан, свободный от туберкулеза  Партнерство «СТОП ТБ в Казахстане»,  как общественное неформальное объединение  людей, затронутых ТБ и ВИЧ, организаций (государственных, негосударственных, общественных и международных), работающих в сфере борьбы с ТБ и ВИЧ, юридических и физических лиц  организовано 04 августа 2017 г.    </vt:lpstr>
      <vt:lpstr>Задачи</vt:lpstr>
      <vt:lpstr>   РУКОВОДСТВО И УПРАВЛЕНИЕ ДЕЯТЕЛЬНОСТЬЮ  Партнерства «СТОП ТБ в Казахстане»    </vt:lpstr>
      <vt:lpstr>Презентация PowerPoint</vt:lpstr>
      <vt:lpstr>План мероприятий на 2018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</dc:creator>
  <cp:lastModifiedBy>Windows User</cp:lastModifiedBy>
  <cp:revision>113</cp:revision>
  <dcterms:created xsi:type="dcterms:W3CDTF">2016-03-17T10:01:17Z</dcterms:created>
  <dcterms:modified xsi:type="dcterms:W3CDTF">2018-04-03T06:37:45Z</dcterms:modified>
</cp:coreProperties>
</file>