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2"/>
  </p:notesMasterIdLst>
  <p:sldIdLst>
    <p:sldId id="256" r:id="rId4"/>
    <p:sldId id="279" r:id="rId5"/>
    <p:sldId id="268" r:id="rId6"/>
    <p:sldId id="259" r:id="rId7"/>
    <p:sldId id="271" r:id="rId8"/>
    <p:sldId id="276" r:id="rId9"/>
    <p:sldId id="277" r:id="rId10"/>
    <p:sldId id="27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339966"/>
    <a:srgbClr val="00CC6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6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E500E7-D4A7-47EC-8648-9F3C0E03EA67}" type="datetimeFigureOut">
              <a:rPr lang="ru-RU" smtClean="0"/>
              <a:t>03.04.2018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99C83A-1AE3-497D-8D13-B78C28D3C1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8981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667C8-D280-412F-B8B2-E1EA3976C16F}" type="datetimeFigureOut">
              <a:rPr lang="ru-RU" smtClean="0"/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8E76D-71AC-45C5-B69D-621EE12A06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3742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667C8-D280-412F-B8B2-E1EA3976C16F}" type="datetimeFigureOut">
              <a:rPr lang="ru-RU" smtClean="0"/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8E76D-71AC-45C5-B69D-621EE12A06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6259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667C8-D280-412F-B8B2-E1EA3976C16F}" type="datetimeFigureOut">
              <a:rPr lang="ru-RU" smtClean="0"/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8E76D-71AC-45C5-B69D-621EE12A06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4750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9053-6FF0-4F0E-9CF0-BF27A7E9F31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6939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9053-6FF0-4F0E-9CF0-BF27A7E9F31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6935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9053-6FF0-4F0E-9CF0-BF27A7E9F31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2603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9053-6FF0-4F0E-9CF0-BF27A7E9F31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8505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6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6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9053-6FF0-4F0E-9CF0-BF27A7E9F31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3108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9053-6FF0-4F0E-9CF0-BF27A7E9F31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7552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9053-6FF0-4F0E-9CF0-BF27A7E9F31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1837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3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3" y="2057400"/>
            <a:ext cx="294917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9053-6FF0-4F0E-9CF0-BF27A7E9F31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71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667C8-D280-412F-B8B2-E1EA3976C16F}" type="datetimeFigureOut">
              <a:rPr lang="ru-RU" smtClean="0"/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8E76D-71AC-45C5-B69D-621EE12A06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5125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3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3" y="2057400"/>
            <a:ext cx="294917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9053-6FF0-4F0E-9CF0-BF27A7E9F31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9927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9053-6FF0-4F0E-9CF0-BF27A7E9F31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1757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4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49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9053-6FF0-4F0E-9CF0-BF27A7E9F31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1590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4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7DDC8C27-D63E-44C3-82A0-AFB80D8DD05C}" type="datetimeFigureOut">
              <a:rPr lang="ru-RU"/>
              <a:pPr>
                <a:defRPr/>
              </a:pPr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1639354F-0C30-4C88-9483-AA84883F57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94985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02027677-1C32-447B-9A51-F141B516AB9A}" type="datetimeFigureOut">
              <a:rPr lang="ru-RU"/>
              <a:pPr>
                <a:defRPr/>
              </a:pPr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D13AA288-0CC7-4342-82C7-587DCB41EF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30817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2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00D358D8-E05F-47CB-95D4-F5A913D503AA}" type="datetimeFigureOut">
              <a:rPr lang="ru-RU"/>
              <a:pPr>
                <a:defRPr/>
              </a:pPr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542035F1-0E85-421A-AC67-6927523FE1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0166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263B104E-DDFB-423C-BB06-2CE9EB873B99}" type="datetimeFigureOut">
              <a:rPr lang="ru-RU"/>
              <a:pPr>
                <a:defRPr/>
              </a:pPr>
              <a:t>03.04.2018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FE41D0CD-FDF0-405B-B2C2-5252CC0F31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81884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99195171-C257-4F94-8CAA-C28292ED2B2A}" type="datetimeFigureOut">
              <a:rPr lang="ru-RU"/>
              <a:pPr>
                <a:defRPr/>
              </a:pPr>
              <a:t>03.04.2018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0F2E4BD9-A521-4F1D-81CC-8E5A09F2F3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17989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04475BCC-C92E-4B5F-8C8D-1D46C99C7336}" type="datetimeFigureOut">
              <a:rPr lang="ru-RU"/>
              <a:pPr>
                <a:defRPr/>
              </a:pPr>
              <a:t>03.04.2018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FBA08EBE-09BA-43A4-B7F1-94FFEEC94B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87650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F6A45096-6487-41C1-B45B-E53E828D944A}" type="datetimeFigureOut">
              <a:rPr lang="ru-RU"/>
              <a:pPr>
                <a:defRPr/>
              </a:pPr>
              <a:t>03.04.2018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8D71CDF5-9C27-4F72-9660-E4B9568B04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8455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667C8-D280-412F-B8B2-E1EA3976C16F}" type="datetimeFigureOut">
              <a:rPr lang="ru-RU" smtClean="0"/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8E76D-71AC-45C5-B69D-621EE12A06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409989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6008AB1D-F131-46D5-927E-53232F459E0E}" type="datetimeFigureOut">
              <a:rPr lang="ru-RU"/>
              <a:pPr>
                <a:defRPr/>
              </a:pPr>
              <a:t>03.04.2018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95C7D139-5C56-477F-B666-3BE1DA4058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34395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BB8459D6-43F0-4634-85DE-43A3263C2771}" type="datetimeFigureOut">
              <a:rPr lang="ru-RU"/>
              <a:pPr>
                <a:defRPr/>
              </a:pPr>
              <a:t>03.04.2018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7EC5D07D-B323-4A0E-80A2-55D8F71C70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076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F9D5A6D9-53FF-4332-A1CE-E165D580156B}" type="datetimeFigureOut">
              <a:rPr lang="ru-RU"/>
              <a:pPr>
                <a:defRPr/>
              </a:pPr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6A373459-ECEC-4739-B6B8-FDA726605E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470915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BEF8B05F-ABD7-4973-AFBA-D8431F6CE438}" type="datetimeFigureOut">
              <a:rPr lang="ru-RU"/>
              <a:pPr>
                <a:defRPr/>
              </a:pPr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8BEC58CD-E265-4378-B552-81BE03F9A8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2763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667C8-D280-412F-B8B2-E1EA3976C16F}" type="datetimeFigureOut">
              <a:rPr lang="ru-RU" smtClean="0"/>
              <a:t>03.04.2018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8E76D-71AC-45C5-B69D-621EE12A06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6501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667C8-D280-412F-B8B2-E1EA3976C16F}" type="datetimeFigureOut">
              <a:rPr lang="ru-RU" smtClean="0"/>
              <a:t>03.04.2018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8E76D-71AC-45C5-B69D-621EE12A06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5454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667C8-D280-412F-B8B2-E1EA3976C16F}" type="datetimeFigureOut">
              <a:rPr lang="ru-RU" smtClean="0"/>
              <a:t>03.04.2018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8E76D-71AC-45C5-B69D-621EE12A06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9239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667C8-D280-412F-B8B2-E1EA3976C16F}" type="datetimeFigureOut">
              <a:rPr lang="ru-RU" smtClean="0"/>
              <a:t>03.04.2018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8E76D-71AC-45C5-B69D-621EE12A06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2913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667C8-D280-412F-B8B2-E1EA3976C16F}" type="datetimeFigureOut">
              <a:rPr lang="ru-RU" smtClean="0"/>
              <a:t>03.04.2018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8E76D-71AC-45C5-B69D-621EE12A06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540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667C8-D280-412F-B8B2-E1EA3976C16F}" type="datetimeFigureOut">
              <a:rPr lang="ru-RU" smtClean="0"/>
              <a:t>03.04.2018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8E76D-71AC-45C5-B69D-621EE12A06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071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667C8-D280-412F-B8B2-E1EA3976C16F}" type="datetimeFigureOut">
              <a:rPr lang="ru-RU" smtClean="0"/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8E76D-71AC-45C5-B69D-621EE12A06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478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2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2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49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19053-6FF0-4F0E-9CF0-BF27A7E9F31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2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66088-6654-4D3B-AE42-8FC04E9A1A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944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7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49263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solidFill>
                  <a:prstClr val="black">
                    <a:tint val="75000"/>
                  </a:prstClr>
                </a:solidFill>
                <a:latin typeface="Arial" charset="0"/>
                <a:ea typeface="Microsoft YaHei" charset="-122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1B2843B-F705-4A64-AED2-A02D930FF26F}" type="datetimeFigureOut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7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49263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solidFill>
                  <a:prstClr val="black">
                    <a:tint val="75000"/>
                  </a:prstClr>
                </a:solidFill>
                <a:latin typeface="Arial" charset="0"/>
                <a:ea typeface="Microsoft YaHei" charset="-122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7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449263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solidFill>
                  <a:prstClr val="black">
                    <a:tint val="75000"/>
                  </a:prstClr>
                </a:solidFill>
                <a:latin typeface="Arial" charset="0"/>
                <a:ea typeface="Microsoft YaHei" charset="-122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F5D1E71-2FEA-4591-A37A-400EDD6AC255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496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764704"/>
            <a:ext cx="8424936" cy="2835746"/>
          </a:xfr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FFFF00"/>
                </a:solidFill>
                <a:latin typeface="Calibri" panose="020F0502020204030204" pitchFamily="34" charset="0"/>
              </a:rPr>
              <a:t>Организация и развитие </a:t>
            </a:r>
            <a:r>
              <a:rPr lang="ru-RU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Партнерства </a:t>
            </a:r>
            <a:r>
              <a:rPr lang="ru-RU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/>
            </a:r>
            <a:br>
              <a:rPr lang="ru-RU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</a:br>
            <a:r>
              <a:rPr lang="ru-RU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«СТОП ТБ</a:t>
            </a:r>
            <a:r>
              <a:rPr lang="en-US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ru-RU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в Казахстане»</a:t>
            </a:r>
            <a:endParaRPr lang="ru-RU" dirty="0">
              <a:solidFill>
                <a:schemeClr val="accent6">
                  <a:lumMod val="40000"/>
                  <a:lumOff val="6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7704" y="5085185"/>
            <a:ext cx="6440760" cy="576064"/>
          </a:xfrm>
        </p:spPr>
        <p:txBody>
          <a:bodyPr>
            <a:normAutofit fontScale="92500" lnSpcReduction="10000"/>
          </a:bodyPr>
          <a:lstStyle/>
          <a:p>
            <a:pPr marL="342900" lvl="0" indent="-342900"/>
            <a:r>
              <a:rPr lang="ru-RU" sz="1600" b="1" dirty="0" smtClean="0">
                <a:solidFill>
                  <a:schemeClr val="tx2"/>
                </a:solidFill>
                <a:latin typeface="Calibri" panose="020F0502020204030204" pitchFamily="34" charset="0"/>
                <a:ea typeface="Verdana" pitchFamily="34" charset="0"/>
                <a:cs typeface="Verdana" pitchFamily="34" charset="0"/>
              </a:rPr>
              <a:t>Менеджер </a:t>
            </a:r>
            <a:r>
              <a:rPr lang="ru-RU" sz="1600" b="1" dirty="0" err="1" smtClean="0">
                <a:solidFill>
                  <a:schemeClr val="tx2"/>
                </a:solidFill>
                <a:latin typeface="Calibri" panose="020F0502020204030204" pitchFamily="34" charset="0"/>
                <a:ea typeface="Verdana" pitchFamily="34" charset="0"/>
                <a:cs typeface="Verdana" pitchFamily="34" charset="0"/>
              </a:rPr>
              <a:t>ГРП</a:t>
            </a:r>
            <a:r>
              <a:rPr lang="ru-RU" sz="1600" b="1" dirty="0" smtClean="0">
                <a:solidFill>
                  <a:schemeClr val="tx2"/>
                </a:solidFill>
                <a:latin typeface="Calibri" panose="020F0502020204030204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b="1" dirty="0" err="1" smtClean="0">
                <a:solidFill>
                  <a:schemeClr val="tx2"/>
                </a:solidFill>
                <a:latin typeface="Calibri" panose="020F0502020204030204" pitchFamily="34" charset="0"/>
                <a:ea typeface="Verdana" pitchFamily="34" charset="0"/>
                <a:cs typeface="Verdana" pitchFamily="34" charset="0"/>
              </a:rPr>
              <a:t>ГФ</a:t>
            </a:r>
            <a:r>
              <a:rPr lang="ru-RU" sz="1600" b="1" dirty="0" smtClean="0">
                <a:solidFill>
                  <a:schemeClr val="tx2"/>
                </a:solidFill>
                <a:latin typeface="Calibri" panose="020F0502020204030204" pitchFamily="34" charset="0"/>
                <a:ea typeface="Verdana" pitchFamily="34" charset="0"/>
                <a:cs typeface="Verdana" pitchFamily="34" charset="0"/>
              </a:rPr>
              <a:t> по ТБ в РК. – д.м.н..,</a:t>
            </a:r>
            <a:r>
              <a:rPr lang="ru-RU" sz="1600" b="1" dirty="0" err="1" smtClean="0">
                <a:solidFill>
                  <a:schemeClr val="tx2"/>
                </a:solidFill>
                <a:latin typeface="Calibri" panose="020F0502020204030204" pitchFamily="34" charset="0"/>
                <a:ea typeface="Verdana" pitchFamily="34" charset="0"/>
                <a:cs typeface="Verdana" pitchFamily="34" charset="0"/>
              </a:rPr>
              <a:t>проф</a:t>
            </a:r>
            <a:r>
              <a:rPr lang="ru-RU" sz="1600" b="1" dirty="0" smtClean="0">
                <a:solidFill>
                  <a:schemeClr val="tx2"/>
                </a:solidFill>
                <a:latin typeface="Calibri" panose="020F0502020204030204" pitchFamily="34" charset="0"/>
                <a:ea typeface="Verdana" pitchFamily="34" charset="0"/>
                <a:cs typeface="Verdana" pitchFamily="34" charset="0"/>
              </a:rPr>
              <a:t>. Исмаилов </a:t>
            </a:r>
            <a:r>
              <a:rPr lang="ru-RU" sz="1600" b="1" dirty="0" err="1" smtClean="0">
                <a:solidFill>
                  <a:schemeClr val="tx2"/>
                </a:solidFill>
                <a:latin typeface="Calibri" panose="020F0502020204030204" pitchFamily="34" charset="0"/>
                <a:ea typeface="Verdana" pitchFamily="34" charset="0"/>
                <a:cs typeface="Verdana" pitchFamily="34" charset="0"/>
              </a:rPr>
              <a:t>Ш.Ш</a:t>
            </a:r>
            <a:r>
              <a:rPr lang="ru-RU" sz="1600" b="1" dirty="0" smtClean="0">
                <a:solidFill>
                  <a:schemeClr val="tx2"/>
                </a:solidFill>
                <a:latin typeface="Calibri" panose="020F0502020204030204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pPr marL="342900" lvl="0" indent="-342900"/>
            <a:r>
              <a:rPr lang="ru-RU" sz="1600" b="1" dirty="0" smtClean="0">
                <a:solidFill>
                  <a:schemeClr val="tx2"/>
                </a:solidFill>
                <a:latin typeface="Calibri" panose="020F0502020204030204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b="1" dirty="0" err="1" smtClean="0">
                <a:solidFill>
                  <a:schemeClr val="tx2"/>
                </a:solidFill>
                <a:latin typeface="Calibri" panose="020F0502020204030204" pitchFamily="34" charset="0"/>
                <a:ea typeface="Verdana" pitchFamily="34" charset="0"/>
                <a:cs typeface="Verdana" pitchFamily="34" charset="0"/>
              </a:rPr>
              <a:t>СКК</a:t>
            </a:r>
            <a:r>
              <a:rPr lang="ru-RU" sz="1600" b="1" dirty="0" smtClean="0">
                <a:solidFill>
                  <a:schemeClr val="tx2"/>
                </a:solidFill>
                <a:latin typeface="Calibri" panose="020F0502020204030204" pitchFamily="34" charset="0"/>
                <a:ea typeface="Verdana" pitchFamily="34" charset="0"/>
                <a:cs typeface="Verdana" pitchFamily="34" charset="0"/>
              </a:rPr>
              <a:t>, Астана, 2018 г. </a:t>
            </a:r>
            <a:endParaRPr lang="nl-NL" sz="1600" b="1" dirty="0">
              <a:solidFill>
                <a:schemeClr val="tx2"/>
              </a:solidFill>
              <a:latin typeface="Calibri" panose="020F0502020204030204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792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chemeClr val="tx2"/>
                </a:solidFill>
              </a:rPr>
              <a:t/>
            </a:r>
            <a:br>
              <a:rPr lang="ru-RU" sz="3600" b="1" dirty="0" smtClean="0">
                <a:solidFill>
                  <a:schemeClr val="tx2"/>
                </a:solidFill>
              </a:rPr>
            </a:br>
            <a:r>
              <a:rPr lang="ru-RU" sz="3600" b="1" dirty="0">
                <a:solidFill>
                  <a:schemeClr val="tx2"/>
                </a:solidFill>
              </a:rPr>
              <a:t/>
            </a:r>
            <a:br>
              <a:rPr lang="ru-RU" sz="3600" b="1" dirty="0">
                <a:solidFill>
                  <a:schemeClr val="tx2"/>
                </a:solidFill>
              </a:rPr>
            </a:br>
            <a:endParaRPr lang="ru-RU" sz="3600" b="1" dirty="0" smtClean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88640"/>
            <a:ext cx="8856984" cy="6480720"/>
          </a:xfrm>
          <a:solidFill>
            <a:srgbClr val="002060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В мире Партнерство «СТОП ТБ», </a:t>
            </a:r>
            <a:r>
              <a:rPr lang="ru-RU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создано </a:t>
            </a:r>
            <a:r>
              <a:rPr lang="ru-RU" sz="2400" b="1" dirty="0" smtClean="0">
                <a:solidFill>
                  <a:srgbClr val="FFFF00"/>
                </a:solidFill>
              </a:rPr>
              <a:t>ВОЗ</a:t>
            </a:r>
            <a:r>
              <a:rPr lang="ru-RU" sz="2400" b="1" dirty="0">
                <a:solidFill>
                  <a:srgbClr val="FFFF00"/>
                </a:solidFill>
              </a:rPr>
              <a:t>, </a:t>
            </a:r>
            <a:r>
              <a:rPr lang="ru-RU" sz="2400" b="1" dirty="0" smtClean="0">
                <a:solidFill>
                  <a:srgbClr val="FFFF00"/>
                </a:solidFill>
              </a:rPr>
              <a:t>в </a:t>
            </a:r>
            <a:r>
              <a:rPr lang="ru-RU" sz="2400" b="1" dirty="0">
                <a:solidFill>
                  <a:srgbClr val="FFFF00"/>
                </a:solidFill>
              </a:rPr>
              <a:t>2000 </a:t>
            </a:r>
            <a:r>
              <a:rPr lang="ru-RU" sz="2400" b="1" dirty="0" smtClean="0">
                <a:solidFill>
                  <a:srgbClr val="FFFF00"/>
                </a:solidFill>
              </a:rPr>
              <a:t>г.  - для </a:t>
            </a:r>
            <a:r>
              <a:rPr lang="ru-RU" sz="2400" b="1" dirty="0">
                <a:solidFill>
                  <a:srgbClr val="FFFF00"/>
                </a:solidFill>
              </a:rPr>
              <a:t>реализации глобальной цели - </a:t>
            </a:r>
            <a:r>
              <a:rPr lang="ru-RU" sz="2400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освобождения мира от </a:t>
            </a:r>
            <a:r>
              <a:rPr lang="ru-RU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ТБ, М/</a:t>
            </a:r>
            <a:r>
              <a:rPr lang="ru-RU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ШЛУ</a:t>
            </a:r>
            <a:r>
              <a:rPr lang="ru-RU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ТБ  </a:t>
            </a:r>
            <a:r>
              <a:rPr lang="ru-RU" sz="2400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как медицинской проблемы. </a:t>
            </a:r>
            <a:endParaRPr lang="ru-RU" sz="2400" b="1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 marL="0" indent="0">
              <a:buNone/>
            </a:pPr>
            <a:endParaRPr lang="ru-RU" sz="2400" b="1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rgbClr val="FFFF00"/>
                </a:solidFill>
              </a:rPr>
              <a:t>Партнерство  представляет собой сеть из более  чем 1000 международных организаций. В состав Партнерства входят рабочие группы:</a:t>
            </a:r>
          </a:p>
          <a:p>
            <a:pPr>
              <a:buFontTx/>
              <a:buChar char="-"/>
            </a:pPr>
            <a:r>
              <a:rPr lang="ru-RU" sz="2000" b="1" dirty="0" smtClean="0">
                <a:solidFill>
                  <a:schemeClr val="bg2"/>
                </a:solidFill>
              </a:rPr>
              <a:t>по </a:t>
            </a:r>
            <a:r>
              <a:rPr lang="ru-RU" sz="2000" b="1" dirty="0" err="1" smtClean="0">
                <a:solidFill>
                  <a:schemeClr val="bg2"/>
                </a:solidFill>
              </a:rPr>
              <a:t>АКСМ</a:t>
            </a:r>
            <a:r>
              <a:rPr lang="ru-RU" sz="2000" b="1" dirty="0" smtClean="0">
                <a:solidFill>
                  <a:schemeClr val="bg2"/>
                </a:solidFill>
              </a:rPr>
              <a:t>, по разъяснительной </a:t>
            </a:r>
            <a:r>
              <a:rPr lang="ru-RU" sz="2000" b="1" dirty="0">
                <a:solidFill>
                  <a:schemeClr val="bg2"/>
                </a:solidFill>
              </a:rPr>
              <a:t>работе; </a:t>
            </a:r>
            <a:endParaRPr lang="ru-RU" sz="2000" b="1" dirty="0" smtClean="0">
              <a:solidFill>
                <a:schemeClr val="bg2"/>
              </a:solidFill>
            </a:endParaRPr>
          </a:p>
          <a:p>
            <a:pPr>
              <a:buFontTx/>
              <a:buChar char="-"/>
            </a:pPr>
            <a:r>
              <a:rPr lang="ru-RU" sz="2000" b="1" dirty="0" smtClean="0">
                <a:solidFill>
                  <a:schemeClr val="bg2"/>
                </a:solidFill>
              </a:rPr>
              <a:t>информации </a:t>
            </a:r>
            <a:r>
              <a:rPr lang="ru-RU" sz="2000" b="1" dirty="0">
                <a:solidFill>
                  <a:schemeClr val="bg2"/>
                </a:solidFill>
              </a:rPr>
              <a:t>и социальной </a:t>
            </a:r>
            <a:r>
              <a:rPr lang="ru-RU" sz="2000" b="1" dirty="0" smtClean="0">
                <a:solidFill>
                  <a:schemeClr val="bg2"/>
                </a:solidFill>
              </a:rPr>
              <a:t>мобилизации, коммуникации; </a:t>
            </a:r>
          </a:p>
          <a:p>
            <a:pPr>
              <a:buFontTx/>
              <a:buChar char="-"/>
            </a:pPr>
            <a:r>
              <a:rPr lang="ru-RU" sz="2000" b="1" dirty="0" smtClean="0">
                <a:solidFill>
                  <a:schemeClr val="bg2"/>
                </a:solidFill>
              </a:rPr>
              <a:t>расширению </a:t>
            </a:r>
            <a:r>
              <a:rPr lang="ru-RU" sz="2000" b="1" dirty="0" err="1">
                <a:solidFill>
                  <a:schemeClr val="bg2"/>
                </a:solidFill>
              </a:rPr>
              <a:t>DOTS</a:t>
            </a:r>
            <a:r>
              <a:rPr lang="ru-RU" sz="2000" b="1" dirty="0">
                <a:solidFill>
                  <a:schemeClr val="bg2"/>
                </a:solidFill>
              </a:rPr>
              <a:t>; </a:t>
            </a:r>
            <a:r>
              <a:rPr lang="ru-RU" sz="2000" b="1" dirty="0" err="1">
                <a:solidFill>
                  <a:schemeClr val="bg2"/>
                </a:solidFill>
              </a:rPr>
              <a:t>МЛУ</a:t>
            </a:r>
            <a:r>
              <a:rPr lang="ru-RU" sz="2000" b="1" dirty="0">
                <a:solidFill>
                  <a:schemeClr val="bg2"/>
                </a:solidFill>
              </a:rPr>
              <a:t>-ТБ; </a:t>
            </a:r>
            <a:endParaRPr lang="ru-RU" sz="2000" b="1" dirty="0" smtClean="0">
              <a:solidFill>
                <a:schemeClr val="bg2"/>
              </a:solidFill>
            </a:endParaRPr>
          </a:p>
          <a:p>
            <a:pPr>
              <a:buFontTx/>
              <a:buChar char="-"/>
            </a:pPr>
            <a:r>
              <a:rPr lang="ru-RU" sz="2000" b="1" dirty="0" smtClean="0">
                <a:solidFill>
                  <a:schemeClr val="bg2"/>
                </a:solidFill>
              </a:rPr>
              <a:t>Новым лекарственным препаратам</a:t>
            </a:r>
            <a:r>
              <a:rPr lang="ru-RU" sz="2000" b="1" dirty="0">
                <a:solidFill>
                  <a:schemeClr val="bg2"/>
                </a:solidFill>
              </a:rPr>
              <a:t>; </a:t>
            </a:r>
            <a:endParaRPr lang="ru-RU" sz="2000" b="1" dirty="0" smtClean="0">
              <a:solidFill>
                <a:schemeClr val="bg2"/>
              </a:solidFill>
            </a:endParaRPr>
          </a:p>
          <a:p>
            <a:pPr>
              <a:buFontTx/>
              <a:buChar char="-"/>
            </a:pPr>
            <a:r>
              <a:rPr lang="ru-RU" sz="2000" b="1" dirty="0" smtClean="0">
                <a:solidFill>
                  <a:schemeClr val="bg2"/>
                </a:solidFill>
              </a:rPr>
              <a:t>новым </a:t>
            </a:r>
            <a:r>
              <a:rPr lang="ru-RU" sz="2000" b="1" dirty="0">
                <a:solidFill>
                  <a:schemeClr val="bg2"/>
                </a:solidFill>
              </a:rPr>
              <a:t>средствам </a:t>
            </a:r>
            <a:r>
              <a:rPr lang="ru-RU" sz="2000" b="1" dirty="0" smtClean="0">
                <a:solidFill>
                  <a:schemeClr val="bg2"/>
                </a:solidFill>
              </a:rPr>
              <a:t>и методам диагностики</a:t>
            </a:r>
            <a:r>
              <a:rPr lang="ru-RU" sz="2000" b="1" dirty="0">
                <a:solidFill>
                  <a:schemeClr val="bg2"/>
                </a:solidFill>
              </a:rPr>
              <a:t>; </a:t>
            </a:r>
            <a:endParaRPr lang="ru-RU" sz="2000" b="1" dirty="0" smtClean="0">
              <a:solidFill>
                <a:schemeClr val="bg2"/>
              </a:solidFill>
            </a:endParaRPr>
          </a:p>
          <a:p>
            <a:pPr>
              <a:buFontTx/>
              <a:buChar char="-"/>
            </a:pPr>
            <a:r>
              <a:rPr lang="ru-RU" sz="2000" b="1" dirty="0" smtClean="0">
                <a:solidFill>
                  <a:schemeClr val="bg2"/>
                </a:solidFill>
              </a:rPr>
              <a:t>новым </a:t>
            </a:r>
            <a:r>
              <a:rPr lang="ru-RU" sz="2000" b="1" dirty="0">
                <a:solidFill>
                  <a:schemeClr val="bg2"/>
                </a:solidFill>
              </a:rPr>
              <a:t>вакцинам; ВИЧ-ассоциированному туберкулезу. </a:t>
            </a:r>
          </a:p>
          <a:p>
            <a:pPr lvl="0"/>
            <a:endParaRPr lang="ru-RU" sz="2000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63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856984" cy="6336704"/>
          </a:xfrm>
          <a:solidFill>
            <a:schemeClr val="tx2">
              <a:lumMod val="75000"/>
            </a:schemeClr>
          </a:solidFill>
        </p:spPr>
        <p:txBody>
          <a:bodyPr anchor="t">
            <a:no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Цель </a:t>
            </a:r>
            <a:r>
              <a:rPr lang="ru-RU" sz="3200" b="1" dirty="0">
                <a:solidFill>
                  <a:srgbClr val="FF0000"/>
                </a:solidFill>
                <a:latin typeface="Calibri" panose="020F0502020204030204" pitchFamily="34" charset="0"/>
              </a:rPr>
              <a:t>создания </a:t>
            </a:r>
            <a:r>
              <a:rPr lang="ru-RU" sz="2400" b="1" dirty="0" smtClean="0">
                <a:solidFill>
                  <a:srgbClr val="FFC000"/>
                </a:solidFill>
                <a:latin typeface="Calibri" panose="020F0502020204030204" pitchFamily="34" charset="0"/>
              </a:rPr>
              <a:t>Партнерства «</a:t>
            </a:r>
            <a:r>
              <a:rPr lang="ru-RU" sz="2400" b="1" dirty="0">
                <a:solidFill>
                  <a:srgbClr val="FFC000"/>
                </a:solidFill>
                <a:latin typeface="Calibri" panose="020F0502020204030204" pitchFamily="34" charset="0"/>
              </a:rPr>
              <a:t>СТОП ТБ</a:t>
            </a:r>
            <a:r>
              <a:rPr lang="en-US" sz="2400" b="1" dirty="0">
                <a:solidFill>
                  <a:srgbClr val="FFC000"/>
                </a:solidFill>
                <a:latin typeface="Calibri" panose="020F0502020204030204" pitchFamily="34" charset="0"/>
              </a:rPr>
              <a:t> </a:t>
            </a:r>
            <a:r>
              <a:rPr lang="ru-RU" sz="2400" b="1" dirty="0">
                <a:solidFill>
                  <a:srgbClr val="FFC000"/>
                </a:solidFill>
                <a:latin typeface="Calibri" panose="020F0502020204030204" pitchFamily="34" charset="0"/>
              </a:rPr>
              <a:t>в Казахстане</a:t>
            </a:r>
            <a:r>
              <a:rPr lang="ru-RU" sz="2400" b="1" dirty="0" smtClean="0">
                <a:solidFill>
                  <a:srgbClr val="FFC000"/>
                </a:solidFill>
                <a:latin typeface="Calibri" panose="020F0502020204030204" pitchFamily="34" charset="0"/>
              </a:rPr>
              <a:t>» -</a:t>
            </a:r>
            <a:r>
              <a:rPr lang="ru-RU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/>
            </a:r>
            <a:br>
              <a:rPr lang="ru-RU" sz="2400" b="1" dirty="0">
                <a:solidFill>
                  <a:srgbClr val="FF0000"/>
                </a:solidFill>
                <a:latin typeface="Calibri" panose="020F0502020204030204" pitchFamily="34" charset="0"/>
              </a:rPr>
            </a:br>
            <a:r>
              <a:rPr lang="ru-RU" sz="2400" b="1" dirty="0">
                <a:solidFill>
                  <a:srgbClr val="FFFF00"/>
                </a:solidFill>
                <a:latin typeface="Calibri" panose="020F0502020204030204" pitchFamily="34" charset="0"/>
              </a:rPr>
              <a:t>улучшить координацию и объединить все усилия </a:t>
            </a:r>
            <a:br>
              <a:rPr lang="ru-RU" sz="2400" b="1" dirty="0">
                <a:solidFill>
                  <a:srgbClr val="FFFF00"/>
                </a:solidFill>
                <a:latin typeface="Calibri" panose="020F0502020204030204" pitchFamily="34" charset="0"/>
              </a:rPr>
            </a:br>
            <a:r>
              <a:rPr lang="ru-RU" sz="2400" b="1" dirty="0">
                <a:solidFill>
                  <a:srgbClr val="FFFF00"/>
                </a:solidFill>
                <a:latin typeface="Calibri" panose="020F0502020204030204" pitchFamily="34" charset="0"/>
              </a:rPr>
              <a:t>по борьбе с ТБ, ТБ/ВИЧ в </a:t>
            </a:r>
            <a:r>
              <a:rPr lang="ru-RU" sz="2400" b="1" dirty="0" smtClean="0">
                <a:solidFill>
                  <a:srgbClr val="FFFF00"/>
                </a:solidFill>
                <a:latin typeface="Calibri" panose="020F0502020204030204" pitchFamily="34" charset="0"/>
              </a:rPr>
              <a:t>стране</a:t>
            </a:r>
            <a:br>
              <a:rPr lang="ru-RU" sz="2400" b="1" dirty="0" smtClean="0">
                <a:solidFill>
                  <a:srgbClr val="FFFF00"/>
                </a:solidFill>
                <a:latin typeface="Calibri" panose="020F0502020204030204" pitchFamily="34" charset="0"/>
              </a:rPr>
            </a:br>
            <a:r>
              <a:rPr lang="ru-RU" sz="3200" b="1" dirty="0">
                <a:solidFill>
                  <a:srgbClr val="FFFF00"/>
                </a:solidFill>
                <a:latin typeface="Calibri" panose="020F0502020204030204" pitchFamily="34" charset="0"/>
              </a:rPr>
              <a:t/>
            </a:r>
            <a:br>
              <a:rPr lang="ru-RU" sz="3200" b="1" dirty="0">
                <a:solidFill>
                  <a:srgbClr val="FFFF00"/>
                </a:solidFill>
                <a:latin typeface="Calibri" panose="020F0502020204030204" pitchFamily="34" charset="0"/>
              </a:rPr>
            </a:br>
            <a:r>
              <a:rPr lang="ru-RU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Видение: Казахстан, свободный от туберкулеза</a:t>
            </a:r>
            <a:r>
              <a:rPr lang="ru-RU" sz="3200" b="1" dirty="0">
                <a:solidFill>
                  <a:srgbClr val="FFFF00"/>
                </a:solidFill>
                <a:latin typeface="Calibri" panose="020F0502020204030204" pitchFamily="34" charset="0"/>
              </a:rPr>
              <a:t/>
            </a:r>
            <a:br>
              <a:rPr lang="ru-RU" sz="3200" b="1" dirty="0">
                <a:solidFill>
                  <a:srgbClr val="FFFF00"/>
                </a:solidFill>
                <a:latin typeface="Calibri" panose="020F0502020204030204" pitchFamily="34" charset="0"/>
              </a:rPr>
            </a:br>
            <a:r>
              <a:rPr lang="ru-RU" sz="3200" b="1" dirty="0" smtClean="0">
                <a:solidFill>
                  <a:srgbClr val="FFFF00"/>
                </a:solidFill>
                <a:latin typeface="Calibri" panose="020F0502020204030204" pitchFamily="34" charset="0"/>
              </a:rPr>
              <a:t/>
            </a:r>
            <a:br>
              <a:rPr lang="ru-RU" sz="3200" b="1" dirty="0" smtClean="0">
                <a:solidFill>
                  <a:srgbClr val="FFFF00"/>
                </a:solidFill>
                <a:latin typeface="Calibri" panose="020F0502020204030204" pitchFamily="34" charset="0"/>
              </a:rPr>
            </a:br>
            <a:r>
              <a:rPr lang="ru-RU" sz="28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Партнерство </a:t>
            </a:r>
            <a:r>
              <a:rPr lang="ru-RU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«СТОП ТБ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ru-RU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в Казахстане</a:t>
            </a:r>
            <a:r>
              <a:rPr lang="ru-RU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», </a:t>
            </a:r>
            <a:r>
              <a:rPr lang="ru-RU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/>
            </a:r>
            <a:br>
              <a:rPr lang="ru-RU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</a:br>
            <a:r>
              <a:rPr lang="ru-RU" sz="2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Calibri" panose="020F0502020204030204" pitchFamily="34" charset="0"/>
              </a:rPr>
              <a:t>как общественное неформальное </a:t>
            </a:r>
            <a:r>
              <a:rPr lang="ru-RU" sz="20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Calibri" panose="020F0502020204030204" pitchFamily="34" charset="0"/>
              </a:rPr>
              <a:t>объединение </a:t>
            </a:r>
            <a:r>
              <a:rPr lang="ru-RU" sz="2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Calibri" panose="020F0502020204030204" pitchFamily="34" charset="0"/>
              </a:rPr>
              <a:t/>
            </a:r>
            <a:br>
              <a:rPr lang="ru-RU" sz="2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Calibri" panose="020F0502020204030204" pitchFamily="34" charset="0"/>
              </a:rPr>
            </a:br>
            <a:r>
              <a:rPr lang="ru-RU" sz="2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Calibri" panose="020F0502020204030204" pitchFamily="34" charset="0"/>
              </a:rPr>
              <a:t>людей</a:t>
            </a:r>
            <a:r>
              <a:rPr lang="ru-RU" sz="20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Calibri" panose="020F0502020204030204" pitchFamily="34" charset="0"/>
              </a:rPr>
              <a:t>, затронутых ТБ и ВИЧ, </a:t>
            </a:r>
            <a:r>
              <a:rPr lang="ru-RU" sz="2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Calibri" panose="020F0502020204030204" pitchFamily="34" charset="0"/>
              </a:rPr>
              <a:t>организаций </a:t>
            </a:r>
            <a:r>
              <a:rPr lang="ru-RU" sz="20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Calibri" panose="020F0502020204030204" pitchFamily="34" charset="0"/>
              </a:rPr>
              <a:t>(государственных, негосударственных, общественных и международных), работающих в сфере борьбы с ТБ и </a:t>
            </a:r>
            <a:r>
              <a:rPr lang="ru-RU" sz="2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Calibri" panose="020F0502020204030204" pitchFamily="34" charset="0"/>
              </a:rPr>
              <a:t>ВИЧ,</a:t>
            </a:r>
            <a:r>
              <a:rPr lang="ru-RU" sz="20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Calibri" panose="020F0502020204030204" pitchFamily="34" charset="0"/>
              </a:rPr>
              <a:t/>
            </a:r>
            <a:br>
              <a:rPr lang="ru-RU" sz="20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Calibri" panose="020F0502020204030204" pitchFamily="34" charset="0"/>
              </a:rPr>
            </a:br>
            <a:r>
              <a:rPr lang="ru-RU" sz="20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Calibri" panose="020F0502020204030204" pitchFamily="34" charset="0"/>
              </a:rPr>
              <a:t>юридических </a:t>
            </a:r>
            <a:r>
              <a:rPr lang="ru-RU" sz="2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Calibri" panose="020F0502020204030204" pitchFamily="34" charset="0"/>
              </a:rPr>
              <a:t>и физических лиц  </a:t>
            </a:r>
            <a:r>
              <a:rPr lang="ru-RU" sz="20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организовано </a:t>
            </a:r>
            <a:r>
              <a:rPr lang="ru-RU" sz="20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04 августа 2017 г. </a:t>
            </a:r>
            <a:r>
              <a:rPr lang="ru-RU" sz="2400" b="1" dirty="0" smtClean="0">
                <a:solidFill>
                  <a:srgbClr val="FFC000"/>
                </a:solidFill>
                <a:latin typeface="Calibri" panose="020F0502020204030204" pitchFamily="34" charset="0"/>
              </a:rPr>
              <a:t/>
            </a:r>
            <a:br>
              <a:rPr lang="ru-RU" sz="2400" b="1" dirty="0" smtClean="0">
                <a:solidFill>
                  <a:srgbClr val="FFC000"/>
                </a:solidFill>
                <a:latin typeface="Calibri" panose="020F0502020204030204" pitchFamily="34" charset="0"/>
              </a:rPr>
            </a:br>
            <a:r>
              <a:rPr lang="ru-RU" sz="2400" b="1" dirty="0" smtClean="0">
                <a:solidFill>
                  <a:srgbClr val="FFC000"/>
                </a:solidFill>
                <a:latin typeface="Calibri" panose="020F0502020204030204" pitchFamily="34" charset="0"/>
              </a:rPr>
              <a:t/>
            </a:r>
            <a:br>
              <a:rPr lang="ru-RU" sz="2400" b="1" dirty="0" smtClean="0">
                <a:solidFill>
                  <a:srgbClr val="FFC000"/>
                </a:solidFill>
                <a:latin typeface="Calibri" panose="020F0502020204030204" pitchFamily="34" charset="0"/>
              </a:rPr>
            </a:br>
            <a:r>
              <a:rPr lang="ru-RU" sz="2800" b="1" dirty="0">
                <a:solidFill>
                  <a:srgbClr val="FFFF00"/>
                </a:solidFill>
                <a:latin typeface="Calibri" panose="020F0502020204030204" pitchFamily="34" charset="0"/>
              </a:rPr>
              <a:t/>
            </a:r>
            <a:br>
              <a:rPr lang="ru-RU" sz="2800" b="1" dirty="0">
                <a:solidFill>
                  <a:srgbClr val="FFFF00"/>
                </a:solidFill>
                <a:latin typeface="Calibri" panose="020F0502020204030204" pitchFamily="34" charset="0"/>
              </a:rPr>
            </a:br>
            <a:endParaRPr lang="ru-RU" sz="3200" dirty="0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797152"/>
            <a:ext cx="3672408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141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0375" y="836712"/>
            <a:ext cx="8109321" cy="432048"/>
          </a:xfrm>
          <a:solidFill>
            <a:schemeClr val="tx2"/>
          </a:solidFill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Задачи</a:t>
            </a:r>
            <a:endParaRPr lang="ru-RU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4" name="AutoShape 2" descr="Картинки по запросу картинки координац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307975" y="1556792"/>
            <a:ext cx="8493298" cy="5112568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61950" indent="-361950" algn="l"/>
            <a:r>
              <a:rPr lang="ru-RU" sz="2000" b="1" dirty="0">
                <a:solidFill>
                  <a:srgbClr val="FF0000"/>
                </a:solidFill>
                <a:latin typeface="Calibri" panose="020F0502020204030204" pitchFamily="34" charset="0"/>
              </a:rPr>
              <a:t>1</a:t>
            </a:r>
            <a:r>
              <a:rPr lang="ru-RU" sz="20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.  </a:t>
            </a:r>
            <a:r>
              <a:rPr lang="ru-RU" sz="2000" b="1" dirty="0" smtClean="0">
                <a:latin typeface="Calibri" panose="020F0502020204030204" pitchFamily="34" charset="0"/>
              </a:rPr>
              <a:t> </a:t>
            </a:r>
            <a:r>
              <a:rPr lang="ru-RU" sz="18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Адвокация</a:t>
            </a:r>
            <a:r>
              <a:rPr lang="ru-RU" sz="18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 по повышению доступа к качественной </a:t>
            </a:r>
            <a:r>
              <a:rPr lang="ru-RU" sz="18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помощи (профилактике, диагностике и лечению ) </a:t>
            </a:r>
            <a:r>
              <a:rPr lang="ru-RU" sz="18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по ТБ и </a:t>
            </a:r>
            <a:r>
              <a:rPr lang="ru-RU" sz="18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ТБ/ВИЧ;</a:t>
            </a:r>
          </a:p>
          <a:p>
            <a:pPr marL="361950" indent="-361950" algn="l"/>
            <a:endParaRPr lang="ru-RU" sz="1800" b="1" dirty="0" smtClean="0">
              <a:solidFill>
                <a:schemeClr val="accent6">
                  <a:lumMod val="40000"/>
                  <a:lumOff val="60000"/>
                </a:schemeClr>
              </a:solidFill>
              <a:latin typeface="Calibri" panose="020F0502020204030204" pitchFamily="34" charset="0"/>
            </a:endParaRPr>
          </a:p>
          <a:p>
            <a:pPr marL="361950" indent="-361950" algn="l"/>
            <a:r>
              <a:rPr lang="ru-RU" sz="18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2.   Координация </a:t>
            </a:r>
            <a:r>
              <a:rPr lang="ru-RU" sz="18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деятельности заинтересованных организаций и людей в сфере борьбы с ТБ и </a:t>
            </a:r>
            <a:r>
              <a:rPr lang="ru-RU" sz="18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ВИЧ;</a:t>
            </a:r>
          </a:p>
          <a:p>
            <a:pPr marL="361950" indent="-361950" algn="l"/>
            <a:endParaRPr lang="ru-RU" sz="1800" b="1" dirty="0">
              <a:solidFill>
                <a:schemeClr val="accent6">
                  <a:lumMod val="40000"/>
                  <a:lumOff val="60000"/>
                </a:schemeClr>
              </a:solidFill>
              <a:latin typeface="Calibri" panose="020F0502020204030204" pitchFamily="34" charset="0"/>
            </a:endParaRPr>
          </a:p>
          <a:p>
            <a:pPr marL="360363" indent="-360363" algn="l">
              <a:buClr>
                <a:srgbClr val="FF0000"/>
              </a:buClr>
              <a:buAutoNum type="arabicPeriod" startAt="3"/>
            </a:pPr>
            <a:r>
              <a:rPr lang="ru-RU" sz="20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Усиление </a:t>
            </a:r>
            <a:r>
              <a:rPr lang="ru-RU" sz="20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кадрового потенциала </a:t>
            </a:r>
            <a:r>
              <a:rPr lang="ru-RU" sz="20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специалистов </a:t>
            </a:r>
            <a:r>
              <a:rPr lang="ru-RU" sz="20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в </a:t>
            </a:r>
            <a:r>
              <a:rPr lang="ru-RU" sz="20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ПТС</a:t>
            </a:r>
            <a:r>
              <a:rPr lang="ru-RU" sz="20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 и </a:t>
            </a:r>
            <a:r>
              <a:rPr lang="ru-RU" sz="20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ПМСП</a:t>
            </a:r>
            <a:r>
              <a:rPr lang="ru-RU" sz="20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;</a:t>
            </a:r>
          </a:p>
          <a:p>
            <a:pPr marL="360363" indent="-360363" algn="l">
              <a:buClr>
                <a:srgbClr val="FF0000"/>
              </a:buClr>
              <a:buAutoNum type="arabicPeriod" startAt="3"/>
            </a:pPr>
            <a:endParaRPr lang="ru-RU" sz="2000" b="1" dirty="0">
              <a:solidFill>
                <a:schemeClr val="accent6">
                  <a:lumMod val="40000"/>
                  <a:lumOff val="60000"/>
                </a:schemeClr>
              </a:solidFill>
              <a:latin typeface="Calibri" panose="020F0502020204030204" pitchFamily="34" charset="0"/>
            </a:endParaRPr>
          </a:p>
          <a:p>
            <a:pPr marL="360363" indent="-360363" algn="l">
              <a:buClr>
                <a:srgbClr val="FF0000"/>
              </a:buClr>
              <a:buAutoNum type="arabicPeriod" startAt="3"/>
            </a:pPr>
            <a:r>
              <a:rPr lang="ru-RU" sz="20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Участие в подготовке заявок на гранты по ТБ и </a:t>
            </a:r>
            <a:r>
              <a:rPr lang="ru-RU" sz="20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ВИЧ;</a:t>
            </a:r>
          </a:p>
          <a:p>
            <a:pPr marL="360363" indent="-360363" algn="l">
              <a:buClr>
                <a:srgbClr val="FF0000"/>
              </a:buClr>
              <a:buAutoNum type="arabicPeriod" startAt="3"/>
            </a:pPr>
            <a:endParaRPr lang="ru-RU" sz="2000" b="1" dirty="0">
              <a:solidFill>
                <a:schemeClr val="accent6">
                  <a:lumMod val="40000"/>
                  <a:lumOff val="60000"/>
                </a:schemeClr>
              </a:solidFill>
              <a:latin typeface="Calibri" panose="020F0502020204030204" pitchFamily="34" charset="0"/>
            </a:endParaRPr>
          </a:p>
          <a:p>
            <a:pPr marL="360363" indent="-360363" algn="l">
              <a:buClr>
                <a:srgbClr val="FF0000"/>
              </a:buClr>
              <a:buAutoNum type="arabicPeriod" startAt="3"/>
            </a:pPr>
            <a:r>
              <a:rPr lang="ru-RU" sz="20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Оказание технической поддержки </a:t>
            </a:r>
            <a:r>
              <a:rPr lang="ru-RU" sz="20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НПО</a:t>
            </a:r>
            <a:r>
              <a:rPr lang="ru-RU" sz="20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, работающим по </a:t>
            </a:r>
            <a:r>
              <a:rPr lang="ru-RU" sz="20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ТБ;</a:t>
            </a:r>
          </a:p>
          <a:p>
            <a:pPr marL="360363" indent="-360363" algn="l">
              <a:buClr>
                <a:srgbClr val="FF0000"/>
              </a:buClr>
              <a:buAutoNum type="arabicPeriod" startAt="3"/>
            </a:pPr>
            <a:endParaRPr lang="ru-RU" sz="2000" b="1" dirty="0">
              <a:solidFill>
                <a:schemeClr val="accent6">
                  <a:lumMod val="40000"/>
                  <a:lumOff val="60000"/>
                </a:schemeClr>
              </a:solidFill>
              <a:latin typeface="Calibri" panose="020F0502020204030204" pitchFamily="34" charset="0"/>
            </a:endParaRPr>
          </a:p>
          <a:p>
            <a:pPr marL="361950" indent="-361950" algn="l"/>
            <a:r>
              <a:rPr lang="ru-RU" sz="20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6.   Снижение </a:t>
            </a:r>
            <a:r>
              <a:rPr lang="ru-RU" sz="20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стигмы и дискриминации в </a:t>
            </a:r>
            <a:r>
              <a:rPr lang="ru-RU" sz="20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обществе к ТБ, ВИЧ</a:t>
            </a:r>
            <a:r>
              <a:rPr lang="ru-RU" sz="2000" b="1" dirty="0" smtClean="0">
                <a:solidFill>
                  <a:srgbClr val="FFC000"/>
                </a:solidFill>
                <a:latin typeface="Calibri" panose="020F0502020204030204" pitchFamily="34" charset="0"/>
              </a:rPr>
              <a:t>;</a:t>
            </a:r>
          </a:p>
          <a:p>
            <a:pPr marL="361950" indent="-361950" algn="l"/>
            <a:endParaRPr lang="ru-RU" sz="2000" b="1" dirty="0" smtClean="0">
              <a:solidFill>
                <a:srgbClr val="FFC000"/>
              </a:solidFill>
              <a:latin typeface="Calibri" panose="020F0502020204030204" pitchFamily="34" charset="0"/>
            </a:endParaRPr>
          </a:p>
          <a:p>
            <a:pPr marL="361950" indent="-361950" algn="l"/>
            <a:r>
              <a:rPr lang="ru-RU" sz="20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7.   </a:t>
            </a:r>
            <a:r>
              <a:rPr lang="ru-RU" sz="20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Содействие </a:t>
            </a:r>
            <a:r>
              <a:rPr lang="ru-RU" sz="20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в мобилизации </a:t>
            </a:r>
            <a:r>
              <a:rPr lang="ru-RU" sz="20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ресурсов борьбы </a:t>
            </a:r>
            <a:r>
              <a:rPr lang="ru-RU" sz="20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с ТБ и ТБ/ВИЧ</a:t>
            </a:r>
          </a:p>
          <a:p>
            <a:pPr marL="361950" indent="-361950" algn="l"/>
            <a:endParaRPr lang="ru-RU" sz="1800" b="1" dirty="0">
              <a:solidFill>
                <a:srgbClr val="FFC000"/>
              </a:solidFill>
              <a:latin typeface="Calibri" panose="020F0502020204030204" pitchFamily="34" charset="0"/>
            </a:endParaRPr>
          </a:p>
          <a:p>
            <a:pPr marL="361950" indent="-361950" algn="l"/>
            <a:endParaRPr lang="ru-RU" sz="2800" dirty="0">
              <a:latin typeface="Calibri" panose="020F0502020204030204" pitchFamily="34" charset="0"/>
            </a:endParaRPr>
          </a:p>
          <a:p>
            <a:pPr marL="361950" indent="-361950" algn="l"/>
            <a:endParaRPr lang="ru-RU" sz="2400" dirty="0">
              <a:latin typeface="Calibri" panose="020F0502020204030204" pitchFamily="34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107504" y="116632"/>
            <a:ext cx="8928992" cy="648072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>
                <a:solidFill>
                  <a:srgbClr val="FFFF00"/>
                </a:solidFill>
                <a:latin typeface="Calibri" panose="020F0502020204030204" pitchFamily="34" charset="0"/>
              </a:rPr>
              <a:t>Положение о </a:t>
            </a:r>
            <a:r>
              <a:rPr lang="ru-RU" sz="28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Партнерстве</a:t>
            </a:r>
            <a:r>
              <a:rPr lang="ru-RU" sz="28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 «СТОП ТБ</a:t>
            </a:r>
            <a:r>
              <a:rPr lang="en-US" sz="28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ru-RU" sz="28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в Казахстане»</a:t>
            </a:r>
            <a:r>
              <a:rPr lang="ru-RU" sz="28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 </a:t>
            </a:r>
            <a:endParaRPr lang="ru-RU" sz="2800" dirty="0">
              <a:solidFill>
                <a:schemeClr val="accent6">
                  <a:lumMod val="40000"/>
                  <a:lumOff val="60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62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"/>
          <p:cNvSpPr/>
          <p:nvPr/>
        </p:nvSpPr>
        <p:spPr>
          <a:xfrm>
            <a:off x="703877" y="5085185"/>
            <a:ext cx="7811670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4"/>
          <p:cNvSpPr/>
          <p:nvPr/>
        </p:nvSpPr>
        <p:spPr>
          <a:xfrm>
            <a:off x="683568" y="1844824"/>
            <a:ext cx="7920880" cy="15841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4"/>
          <p:cNvSpPr/>
          <p:nvPr/>
        </p:nvSpPr>
        <p:spPr>
          <a:xfrm>
            <a:off x="685964" y="3789040"/>
            <a:ext cx="7811670" cy="10318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755577" y="1916832"/>
            <a:ext cx="7759970" cy="141174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Руководство – Совет Партнерства, возглавляемый Председателем и со-председателем </a:t>
            </a:r>
          </a:p>
          <a:p>
            <a:pPr algn="l"/>
            <a:endParaRPr lang="ru-RU" sz="2400" dirty="0">
              <a:latin typeface="Calibri" panose="020F050202020403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404663"/>
            <a:ext cx="8803070" cy="1080121"/>
          </a:xfrm>
          <a:solidFill>
            <a:srgbClr val="002060"/>
          </a:solidFill>
        </p:spPr>
        <p:txBody>
          <a:bodyPr>
            <a:noAutofit/>
          </a:bodyPr>
          <a:lstStyle/>
          <a:p>
            <a:pPr lvl="0"/>
            <a:r>
              <a:rPr lang="ru-RU" sz="2400" b="1" i="1" dirty="0"/>
              <a:t/>
            </a:r>
            <a:br>
              <a:rPr lang="ru-RU" sz="2400" b="1" i="1" dirty="0"/>
            </a:br>
            <a:r>
              <a:rPr lang="ru-RU" sz="2400" b="1" i="1" dirty="0" smtClean="0"/>
              <a:t> </a:t>
            </a:r>
            <a:r>
              <a:rPr lang="ru-RU" sz="2400" b="1" i="1" dirty="0" smtClean="0"/>
              <a:t/>
            </a:r>
            <a:br>
              <a:rPr lang="ru-RU" sz="2400" b="1" i="1" dirty="0" smtClean="0"/>
            </a:br>
            <a:r>
              <a:rPr lang="ru-RU" sz="2400" b="1" dirty="0" smtClean="0">
                <a:solidFill>
                  <a:srgbClr val="FFFF00"/>
                </a:solidFill>
              </a:rPr>
              <a:t>РУКОВОДСТВО И УПРАВЛЕНИЕ </a:t>
            </a:r>
            <a:r>
              <a:rPr lang="ru-RU" sz="2400" b="1" dirty="0">
                <a:solidFill>
                  <a:srgbClr val="FFFF00"/>
                </a:solidFill>
              </a:rPr>
              <a:t>ДЕЯТЕЛЬНОСТЬЮ </a:t>
            </a:r>
            <a:br>
              <a:rPr lang="ru-RU" sz="2400" b="1" dirty="0">
                <a:solidFill>
                  <a:srgbClr val="FFFF00"/>
                </a:solidFill>
              </a:rPr>
            </a:br>
            <a:r>
              <a:rPr lang="ru-RU" sz="28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Партнерства </a:t>
            </a:r>
            <a:r>
              <a:rPr lang="ru-RU" sz="2800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«СТОП ТБ в Казахстане» </a:t>
            </a:r>
            <a:br>
              <a:rPr lang="ru-RU" sz="2800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</a:br>
            <a:r>
              <a:rPr lang="ru-RU" sz="2400" b="1" dirty="0"/>
              <a:t> 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>
              <a:latin typeface="Calibri" panose="020F0502020204030204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899592" y="5301208"/>
            <a:ext cx="7488832" cy="792088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 smtClean="0">
                <a:solidFill>
                  <a:schemeClr val="bg1"/>
                </a:solidFill>
              </a:rPr>
              <a:t>Администрирование </a:t>
            </a:r>
            <a:r>
              <a:rPr lang="ru-RU" sz="2400" b="1" dirty="0">
                <a:solidFill>
                  <a:schemeClr val="bg1"/>
                </a:solidFill>
              </a:rPr>
              <a:t>– Секретариат Партнерства</a:t>
            </a:r>
            <a:endParaRPr lang="ru-RU" sz="24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algn="l"/>
            <a:endParaRPr lang="ru-RU" sz="2400" b="1" dirty="0">
              <a:latin typeface="Calibri" panose="020F0502020204030204" pitchFamily="34" charset="0"/>
            </a:endParaRPr>
          </a:p>
          <a:p>
            <a:pPr algn="l"/>
            <a:endParaRPr lang="ru-RU" sz="2800" dirty="0">
              <a:latin typeface="Calibri" panose="020F0502020204030204" pitchFamily="34" charset="0"/>
            </a:endParaRPr>
          </a:p>
          <a:p>
            <a:pPr algn="l"/>
            <a:endParaRPr lang="ru-RU" sz="2400" dirty="0">
              <a:latin typeface="Calibri" panose="020F0502020204030204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755577" y="3908905"/>
            <a:ext cx="7454027" cy="792088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Управление – Общее собрание Партнерства</a:t>
            </a:r>
            <a:endParaRPr lang="ru-RU" sz="2800" b="1" dirty="0">
              <a:solidFill>
                <a:schemeClr val="accent6">
                  <a:lumMod val="40000"/>
                  <a:lumOff val="60000"/>
                </a:schemeClr>
              </a:solidFill>
              <a:latin typeface="Calibri" panose="020F0502020204030204" pitchFamily="34" charset="0"/>
            </a:endParaRPr>
          </a:p>
          <a:p>
            <a:pPr algn="l"/>
            <a:endParaRPr lang="ru-RU" sz="2800" dirty="0">
              <a:latin typeface="Calibri" panose="020F0502020204030204" pitchFamily="34" charset="0"/>
            </a:endParaRPr>
          </a:p>
          <a:p>
            <a:pPr algn="l"/>
            <a:endParaRPr lang="ru-RU" sz="2400" dirty="0">
              <a:latin typeface="Calibri" panose="020F0502020204030204" pitchFamily="34" charset="0"/>
            </a:endParaRPr>
          </a:p>
        </p:txBody>
      </p:sp>
      <p:sp>
        <p:nvSpPr>
          <p:cNvPr id="5" name="Выгнутая влево стрелка 4"/>
          <p:cNvSpPr/>
          <p:nvPr/>
        </p:nvSpPr>
        <p:spPr>
          <a:xfrm>
            <a:off x="179512" y="2751448"/>
            <a:ext cx="506453" cy="159622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Выгнутая влево стрелка 14"/>
          <p:cNvSpPr/>
          <p:nvPr/>
        </p:nvSpPr>
        <p:spPr>
          <a:xfrm>
            <a:off x="179512" y="4424815"/>
            <a:ext cx="506453" cy="159622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460375" y="260648"/>
            <a:ext cx="7920880" cy="72008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36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835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251520" y="116632"/>
            <a:ext cx="8712968" cy="1080119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i="1" dirty="0">
                <a:solidFill>
                  <a:srgbClr val="FF0000"/>
                </a:solidFill>
              </a:rPr>
              <a:t/>
            </a:r>
            <a:br>
              <a:rPr lang="ru-RU" sz="2400" b="1" i="1" dirty="0">
                <a:solidFill>
                  <a:srgbClr val="FF0000"/>
                </a:solidFill>
              </a:rPr>
            </a:br>
            <a:r>
              <a:rPr lang="ru-RU" sz="2400" b="1" i="1" dirty="0" smtClean="0">
                <a:solidFill>
                  <a:srgbClr val="FF0000"/>
                </a:solidFill>
              </a:rPr>
              <a:t> </a:t>
            </a:r>
            <a:endParaRPr lang="ru-RU" sz="2400" b="1" i="1" dirty="0" smtClean="0">
              <a:solidFill>
                <a:srgbClr val="FF0000"/>
              </a:solidFill>
            </a:endParaRPr>
          </a:p>
          <a:p>
            <a:r>
              <a:rPr lang="ru-RU" sz="2400" b="1" dirty="0" smtClean="0">
                <a:solidFill>
                  <a:srgbClr val="FFFF00"/>
                </a:solidFill>
              </a:rPr>
              <a:t>РУКОВОДСТВО </a:t>
            </a:r>
            <a:r>
              <a:rPr lang="ru-RU" sz="2400" b="1" dirty="0">
                <a:solidFill>
                  <a:srgbClr val="FFFF00"/>
                </a:solidFill>
              </a:rPr>
              <a:t>И УПРАВЛЕНИЕ ДЕЯТЕЛЬНОСТЬЮ </a:t>
            </a:r>
            <a:r>
              <a:rPr lang="ru-RU" sz="2400" b="1" dirty="0" smtClean="0">
                <a:solidFill>
                  <a:srgbClr val="FFFF00"/>
                </a:solidFill>
              </a:rPr>
              <a:t>ПАРТНЕРСТВА</a:t>
            </a:r>
          </a:p>
          <a:p>
            <a:r>
              <a:rPr lang="ru-RU" sz="2800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Партнерства «СТОП ТБ в Казахстане» </a:t>
            </a:r>
            <a:br>
              <a:rPr lang="ru-RU" sz="2800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</a:b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dirty="0">
                <a:solidFill>
                  <a:srgbClr val="FF0000"/>
                </a:solidFill>
              </a:rPr>
              <a:t/>
            </a:r>
            <a:br>
              <a:rPr lang="ru-RU" sz="2400" dirty="0">
                <a:solidFill>
                  <a:srgbClr val="FF0000"/>
                </a:solidFill>
              </a:rPr>
            </a:br>
            <a:endParaRPr lang="ru-RU" sz="24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043608" y="2852936"/>
            <a:ext cx="3024336" cy="1008112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FFC000"/>
                </a:solidFill>
              </a:rPr>
              <a:t>Председатель</a:t>
            </a:r>
            <a:endParaRPr lang="en-US" sz="2800" b="1" dirty="0">
              <a:solidFill>
                <a:srgbClr val="FFC0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709318" y="2794296"/>
            <a:ext cx="3024336" cy="999356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FFC000"/>
                </a:solidFill>
              </a:rPr>
              <a:t>Сопредседатель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377738" y="4302098"/>
            <a:ext cx="2209704" cy="792088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Совет Партнерства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483768" y="1340769"/>
            <a:ext cx="3888431" cy="797584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</a:rPr>
              <a:t>Общее собрание</a:t>
            </a:r>
          </a:p>
          <a:p>
            <a:pPr algn="ctr"/>
            <a:r>
              <a:rPr lang="ru-RU" sz="1600" b="1" dirty="0">
                <a:solidFill>
                  <a:schemeClr val="bg1"/>
                </a:solidFill>
              </a:rPr>
              <a:t>Члены совета\ партнерства на уровне </a:t>
            </a:r>
            <a:r>
              <a:rPr lang="ru-RU" sz="1600" b="1" dirty="0">
                <a:solidFill>
                  <a:schemeClr val="accent4">
                    <a:lumMod val="50000"/>
                  </a:schemeClr>
                </a:solidFill>
              </a:rPr>
              <a:t>областей</a:t>
            </a:r>
          </a:p>
        </p:txBody>
      </p:sp>
      <p:sp>
        <p:nvSpPr>
          <p:cNvPr id="16" name="Двойная стрелка влево/вправо 15"/>
          <p:cNvSpPr/>
          <p:nvPr/>
        </p:nvSpPr>
        <p:spPr>
          <a:xfrm>
            <a:off x="4097225" y="3085024"/>
            <a:ext cx="555470" cy="24231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4265998" y="2193954"/>
            <a:ext cx="242947" cy="8107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Двойная стрелка вверх/вниз 17"/>
          <p:cNvSpPr/>
          <p:nvPr/>
        </p:nvSpPr>
        <p:spPr>
          <a:xfrm>
            <a:off x="4283967" y="3413269"/>
            <a:ext cx="215265" cy="848109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699792" y="5661248"/>
            <a:ext cx="3456382" cy="792088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Секретариат</a:t>
            </a:r>
          </a:p>
        </p:txBody>
      </p:sp>
      <p:sp>
        <p:nvSpPr>
          <p:cNvPr id="20" name="Двойная стрелка вверх/вниз 19"/>
          <p:cNvSpPr/>
          <p:nvPr/>
        </p:nvSpPr>
        <p:spPr>
          <a:xfrm>
            <a:off x="4283968" y="5085183"/>
            <a:ext cx="227839" cy="587871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8">
            <a:extLst>
              <a:ext uri="{FF2B5EF4-FFF2-40B4-BE49-F238E27FC236}">
                <a16:creationId xmlns="" xmlns:a16="http://schemas.microsoft.com/office/drawing/2014/main" id="{02979A28-CE71-4057-AAE3-3BD7D1F8B9C2}"/>
              </a:ext>
            </a:extLst>
          </p:cNvPr>
          <p:cNvSpPr/>
          <p:nvPr/>
        </p:nvSpPr>
        <p:spPr>
          <a:xfrm>
            <a:off x="1537869" y="4280571"/>
            <a:ext cx="1705648" cy="904386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РГ </a:t>
            </a:r>
            <a:r>
              <a:rPr lang="ru-RU" sz="16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адвокация и коммуникации</a:t>
            </a:r>
            <a:endParaRPr lang="ru-RU" sz="16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5" name="Скругленный прямоугольник 8">
            <a:extLst>
              <a:ext uri="{FF2B5EF4-FFF2-40B4-BE49-F238E27FC236}">
                <a16:creationId xmlns="" xmlns:a16="http://schemas.microsoft.com/office/drawing/2014/main" id="{C999BF03-1523-4C76-BCF0-D17BBB9BD379}"/>
              </a:ext>
            </a:extLst>
          </p:cNvPr>
          <p:cNvSpPr/>
          <p:nvPr/>
        </p:nvSpPr>
        <p:spPr>
          <a:xfrm>
            <a:off x="5716699" y="4149080"/>
            <a:ext cx="1591605" cy="1080120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РГ </a:t>
            </a:r>
            <a:r>
              <a:rPr lang="ru-RU" sz="16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600" b="1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Соц.мобилизации</a:t>
            </a:r>
            <a:r>
              <a:rPr lang="ru-RU" sz="16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и </a:t>
            </a:r>
            <a:r>
              <a:rPr lang="ru-RU" sz="1600" b="1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фандрейзинг</a:t>
            </a:r>
            <a:endParaRPr lang="ru-RU" sz="16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866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32048"/>
          </a:xfrm>
          <a:solidFill>
            <a:schemeClr val="tx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FFFF00"/>
                </a:solidFill>
              </a:rPr>
              <a:t>План мероприятий на 2018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692696"/>
            <a:ext cx="8856984" cy="5616624"/>
          </a:xfrm>
          <a:solidFill>
            <a:schemeClr val="tx2">
              <a:lumMod val="75000"/>
            </a:schemeClr>
          </a:solidFill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1800" b="1" dirty="0" smtClean="0">
                <a:solidFill>
                  <a:schemeClr val="bg1"/>
                </a:solidFill>
              </a:rPr>
              <a:t>Создании  </a:t>
            </a:r>
            <a:r>
              <a:rPr lang="ru-RU" sz="1800" b="1" dirty="0" smtClean="0">
                <a:solidFill>
                  <a:srgbClr val="FFC000"/>
                </a:solidFill>
              </a:rPr>
              <a:t>филиалов «Партнерств </a:t>
            </a:r>
            <a:r>
              <a:rPr lang="ru-RU" sz="1800" b="1" dirty="0">
                <a:solidFill>
                  <a:srgbClr val="FFC000"/>
                </a:solidFill>
              </a:rPr>
              <a:t>СТОП </a:t>
            </a:r>
            <a:r>
              <a:rPr lang="ru-RU" sz="1800" b="1" dirty="0" smtClean="0">
                <a:solidFill>
                  <a:srgbClr val="FFC000"/>
                </a:solidFill>
              </a:rPr>
              <a:t>ТБ» </a:t>
            </a:r>
            <a:r>
              <a:rPr lang="ru-RU" sz="1800" b="1" dirty="0">
                <a:solidFill>
                  <a:srgbClr val="FFC000"/>
                </a:solidFill>
              </a:rPr>
              <a:t>на местном </a:t>
            </a:r>
            <a:r>
              <a:rPr lang="ru-RU" sz="1800" b="1" dirty="0" smtClean="0">
                <a:solidFill>
                  <a:srgbClr val="FFC000"/>
                </a:solidFill>
              </a:rPr>
              <a:t>уровне </a:t>
            </a:r>
            <a:r>
              <a:rPr lang="ru-RU" sz="1800" b="1" dirty="0" smtClean="0">
                <a:solidFill>
                  <a:schemeClr val="bg1"/>
                </a:solidFill>
              </a:rPr>
              <a:t>(  </a:t>
            </a:r>
            <a:r>
              <a:rPr lang="ru-RU" sz="1800" b="1" dirty="0" smtClean="0">
                <a:solidFill>
                  <a:schemeClr val="bg1"/>
                </a:solidFill>
              </a:rPr>
              <a:t>в </a:t>
            </a:r>
            <a:r>
              <a:rPr lang="ru-RU" sz="1800" b="1" dirty="0" err="1" smtClean="0">
                <a:solidFill>
                  <a:schemeClr val="bg1"/>
                </a:solidFill>
              </a:rPr>
              <a:t>ЮКО</a:t>
            </a:r>
            <a:r>
              <a:rPr lang="ru-RU" sz="1800" b="1" dirty="0" smtClean="0">
                <a:solidFill>
                  <a:schemeClr val="bg1"/>
                </a:solidFill>
              </a:rPr>
              <a:t>, </a:t>
            </a:r>
            <a:r>
              <a:rPr lang="ru-RU" sz="1800" b="1" dirty="0" err="1" smtClean="0">
                <a:solidFill>
                  <a:schemeClr val="bg1"/>
                </a:solidFill>
              </a:rPr>
              <a:t>ВКО</a:t>
            </a:r>
            <a:r>
              <a:rPr lang="ru-RU" sz="1800" b="1" dirty="0" smtClean="0">
                <a:solidFill>
                  <a:schemeClr val="bg1"/>
                </a:solidFill>
              </a:rPr>
              <a:t>, Павлодарской</a:t>
            </a:r>
            <a:r>
              <a:rPr lang="ru-RU" sz="1800" b="1" dirty="0" smtClean="0">
                <a:solidFill>
                  <a:schemeClr val="bg1"/>
                </a:solidFill>
              </a:rPr>
              <a:t>, </a:t>
            </a:r>
            <a:r>
              <a:rPr lang="ru-RU" sz="1800" b="1" dirty="0" err="1" smtClean="0">
                <a:solidFill>
                  <a:schemeClr val="bg1"/>
                </a:solidFill>
              </a:rPr>
              <a:t>Акмолинской</a:t>
            </a:r>
            <a:r>
              <a:rPr lang="ru-RU" sz="1800" b="1" dirty="0" smtClean="0">
                <a:solidFill>
                  <a:schemeClr val="bg1"/>
                </a:solidFill>
              </a:rPr>
              <a:t>, Карагандинской, Актюбинской и др. </a:t>
            </a:r>
            <a:r>
              <a:rPr lang="ru-RU" sz="1800" b="1" dirty="0" smtClean="0">
                <a:solidFill>
                  <a:schemeClr val="bg1"/>
                </a:solidFill>
              </a:rPr>
              <a:t>областях</a:t>
            </a:r>
            <a:r>
              <a:rPr lang="ru-RU" sz="1800" b="1" dirty="0" smtClean="0">
                <a:solidFill>
                  <a:schemeClr val="bg1"/>
                </a:solidFill>
              </a:rPr>
              <a:t>);</a:t>
            </a:r>
            <a:endParaRPr lang="ru-RU" sz="1800" b="1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1800" b="1" dirty="0" smtClean="0">
                <a:solidFill>
                  <a:schemeClr val="bg1"/>
                </a:solidFill>
              </a:rPr>
              <a:t>Разработка  </a:t>
            </a:r>
            <a:r>
              <a:rPr lang="ru-RU" sz="1800" b="1" dirty="0">
                <a:solidFill>
                  <a:schemeClr val="bg1"/>
                </a:solidFill>
              </a:rPr>
              <a:t>и внедрение стратегии по адвокации, необходимые для улучшения </a:t>
            </a:r>
            <a:r>
              <a:rPr lang="ru-RU" sz="1800" b="1" dirty="0">
                <a:solidFill>
                  <a:srgbClr val="FFC000"/>
                </a:solidFill>
              </a:rPr>
              <a:t>доступа к услугам </a:t>
            </a:r>
            <a:r>
              <a:rPr lang="ru-RU" sz="1800" b="1" dirty="0">
                <a:solidFill>
                  <a:schemeClr val="bg1"/>
                </a:solidFill>
              </a:rPr>
              <a:t>по диагностики и лечения </a:t>
            </a:r>
            <a:r>
              <a:rPr lang="ru-RU" sz="1800" b="1" dirty="0" smtClean="0">
                <a:solidFill>
                  <a:schemeClr val="bg1"/>
                </a:solidFill>
              </a:rPr>
              <a:t>ТБ в областях и регионах;</a:t>
            </a:r>
            <a:endParaRPr lang="ru-RU" sz="1800" b="1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1800" b="1" dirty="0" smtClean="0">
                <a:solidFill>
                  <a:schemeClr val="bg1"/>
                </a:solidFill>
              </a:rPr>
              <a:t>Подготовка плана и разработка </a:t>
            </a:r>
            <a:r>
              <a:rPr lang="ru-RU" sz="1800" b="1" dirty="0" err="1" smtClean="0">
                <a:solidFill>
                  <a:schemeClr val="bg1"/>
                </a:solidFill>
              </a:rPr>
              <a:t>ИОМ</a:t>
            </a:r>
            <a:r>
              <a:rPr lang="ru-RU" sz="1800" b="1" dirty="0" smtClean="0">
                <a:solidFill>
                  <a:schemeClr val="bg1"/>
                </a:solidFill>
              </a:rPr>
              <a:t> </a:t>
            </a:r>
            <a:r>
              <a:rPr lang="ru-RU" sz="1800" b="1" dirty="0">
                <a:solidFill>
                  <a:schemeClr val="bg1"/>
                </a:solidFill>
              </a:rPr>
              <a:t>для мероприятий по </a:t>
            </a:r>
            <a:r>
              <a:rPr lang="ru-RU" sz="1800" b="1" dirty="0" err="1" smtClean="0">
                <a:solidFill>
                  <a:schemeClr val="bg1"/>
                </a:solidFill>
              </a:rPr>
              <a:t>адвакации</a:t>
            </a:r>
            <a:r>
              <a:rPr lang="ru-RU" sz="1800" b="1" dirty="0" smtClean="0">
                <a:solidFill>
                  <a:schemeClr val="bg1"/>
                </a:solidFill>
              </a:rPr>
              <a:t>, социальной </a:t>
            </a:r>
            <a:r>
              <a:rPr lang="ru-RU" sz="1800" b="1" dirty="0" smtClean="0">
                <a:solidFill>
                  <a:schemeClr val="bg1"/>
                </a:solidFill>
              </a:rPr>
              <a:t>мобилизации (</a:t>
            </a:r>
            <a:r>
              <a:rPr lang="ru-RU" sz="1800" b="1" dirty="0" smtClean="0">
                <a:solidFill>
                  <a:schemeClr val="bg1"/>
                </a:solidFill>
              </a:rPr>
              <a:t>брошюры, три-</a:t>
            </a:r>
            <a:r>
              <a:rPr lang="ru-RU" sz="1800" b="1" dirty="0" err="1" smtClean="0">
                <a:solidFill>
                  <a:schemeClr val="bg1"/>
                </a:solidFill>
              </a:rPr>
              <a:t>фолдеры</a:t>
            </a:r>
            <a:r>
              <a:rPr lang="ru-RU" sz="1800" b="1" dirty="0" smtClean="0">
                <a:solidFill>
                  <a:schemeClr val="bg1"/>
                </a:solidFill>
              </a:rPr>
              <a:t>, видео-ролики и др.) в рамках поддержки </a:t>
            </a:r>
            <a:r>
              <a:rPr lang="ru-RU" sz="1800" b="1" dirty="0" smtClean="0">
                <a:solidFill>
                  <a:srgbClr val="FFC000"/>
                </a:solidFill>
              </a:rPr>
              <a:t>инициативы «</a:t>
            </a:r>
            <a:r>
              <a:rPr lang="ru-RU" sz="1800" b="1" dirty="0" err="1" smtClean="0">
                <a:solidFill>
                  <a:srgbClr val="FFC000"/>
                </a:solidFill>
              </a:rPr>
              <a:t>Zero</a:t>
            </a:r>
            <a:r>
              <a:rPr lang="ru-RU" sz="1800" b="1" dirty="0" smtClean="0">
                <a:solidFill>
                  <a:srgbClr val="FFC000"/>
                </a:solidFill>
              </a:rPr>
              <a:t> TB» </a:t>
            </a:r>
            <a:r>
              <a:rPr lang="ru-RU" sz="1800" b="1" dirty="0" smtClean="0">
                <a:solidFill>
                  <a:schemeClr val="bg1"/>
                </a:solidFill>
              </a:rPr>
              <a:t>для уязвимых групп населения;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1800" b="1" dirty="0" smtClean="0">
                <a:solidFill>
                  <a:srgbClr val="FFC000"/>
                </a:solidFill>
              </a:rPr>
              <a:t>Выявление ключевых заинтересованных сторон и организаций</a:t>
            </a:r>
            <a:r>
              <a:rPr lang="ru-RU" sz="1800" b="1" dirty="0" smtClean="0">
                <a:solidFill>
                  <a:schemeClr val="bg1"/>
                </a:solidFill>
              </a:rPr>
              <a:t>, являющимся влиятельными в принятии решений по медицинским ресурсам (</a:t>
            </a:r>
            <a:r>
              <a:rPr lang="en-US" sz="1800" b="1" dirty="0" smtClean="0">
                <a:solidFill>
                  <a:schemeClr val="bg1"/>
                </a:solidFill>
              </a:rPr>
              <a:t>ZERO TB</a:t>
            </a:r>
            <a:r>
              <a:rPr lang="ru-RU" sz="1800" b="1" dirty="0" smtClean="0">
                <a:solidFill>
                  <a:schemeClr val="bg1"/>
                </a:solidFill>
              </a:rPr>
              <a:t>);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1800" b="1" dirty="0">
                <a:solidFill>
                  <a:schemeClr val="bg1"/>
                </a:solidFill>
              </a:rPr>
              <a:t>Разработка  и внедрение </a:t>
            </a:r>
            <a:r>
              <a:rPr lang="ru-RU" sz="1800" b="1" dirty="0">
                <a:solidFill>
                  <a:srgbClr val="FFC000"/>
                </a:solidFill>
              </a:rPr>
              <a:t>механизма  взаимодействия между </a:t>
            </a:r>
            <a:r>
              <a:rPr lang="ru-RU" sz="1800" b="1" dirty="0" smtClean="0">
                <a:solidFill>
                  <a:srgbClr val="FFC000"/>
                </a:solidFill>
              </a:rPr>
              <a:t> УИС и НПО </a:t>
            </a:r>
            <a:r>
              <a:rPr lang="ru-RU" sz="1800" b="1" dirty="0" smtClean="0">
                <a:solidFill>
                  <a:schemeClr val="bg1"/>
                </a:solidFill>
              </a:rPr>
              <a:t>( проект механизм </a:t>
            </a:r>
            <a:r>
              <a:rPr lang="ru-RU" sz="1800" b="1" dirty="0">
                <a:solidFill>
                  <a:schemeClr val="bg1"/>
                </a:solidFill>
              </a:rPr>
              <a:t>передачи больных ТБ в гражданский сектор </a:t>
            </a:r>
            <a:r>
              <a:rPr lang="ru-RU" sz="1800" b="1" dirty="0" smtClean="0">
                <a:solidFill>
                  <a:schemeClr val="bg1"/>
                </a:solidFill>
              </a:rPr>
              <a:t>с </a:t>
            </a:r>
            <a:r>
              <a:rPr lang="ru-RU" sz="1800" b="1" dirty="0">
                <a:solidFill>
                  <a:schemeClr val="bg1"/>
                </a:solidFill>
              </a:rPr>
              <a:t>незавершенным курсом лечения с привлечением НПО</a:t>
            </a:r>
            <a:r>
              <a:rPr lang="ru-RU" sz="1800" b="1" dirty="0" smtClean="0">
                <a:solidFill>
                  <a:schemeClr val="bg1"/>
                </a:solidFill>
              </a:rPr>
              <a:t>);</a:t>
            </a:r>
            <a:endParaRPr lang="ru-RU" sz="1800" b="1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1800" b="1" dirty="0">
                <a:solidFill>
                  <a:schemeClr val="bg1"/>
                </a:solidFill>
              </a:rPr>
              <a:t> Разработка </a:t>
            </a:r>
            <a:r>
              <a:rPr lang="ru-RU" sz="1800" b="1" dirty="0">
                <a:solidFill>
                  <a:srgbClr val="FFC000"/>
                </a:solidFill>
              </a:rPr>
              <a:t>руководства для </a:t>
            </a:r>
            <a:r>
              <a:rPr lang="ru-RU" sz="1800" b="1" dirty="0" smtClean="0">
                <a:solidFill>
                  <a:srgbClr val="FFC000"/>
                </a:solidFill>
              </a:rPr>
              <a:t>НПО и по партнерству </a:t>
            </a:r>
            <a:r>
              <a:rPr lang="ru-RU" sz="1800" b="1" dirty="0" smtClean="0">
                <a:solidFill>
                  <a:schemeClr val="bg1"/>
                </a:solidFill>
              </a:rPr>
              <a:t>«Стоп ТБ в Казахстане»</a:t>
            </a:r>
            <a:endParaRPr lang="ru-RU" sz="1800" b="1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1800" b="1" dirty="0">
                <a:solidFill>
                  <a:schemeClr val="bg1"/>
                </a:solidFill>
              </a:rPr>
              <a:t>Проведение </a:t>
            </a:r>
            <a:r>
              <a:rPr lang="ru-RU" sz="1800" b="1" dirty="0">
                <a:solidFill>
                  <a:srgbClr val="FFC000"/>
                </a:solidFill>
              </a:rPr>
              <a:t>обучения сотрудников </a:t>
            </a:r>
            <a:r>
              <a:rPr lang="ru-RU" sz="1800" b="1" dirty="0" smtClean="0">
                <a:solidFill>
                  <a:srgbClr val="FFC000"/>
                </a:solidFill>
              </a:rPr>
              <a:t>НПО </a:t>
            </a:r>
            <a:r>
              <a:rPr lang="ru-RU" sz="1800" b="1" dirty="0" smtClean="0">
                <a:solidFill>
                  <a:schemeClr val="bg1"/>
                </a:solidFill>
              </a:rPr>
              <a:t>( </a:t>
            </a:r>
            <a:r>
              <a:rPr lang="ru-RU" sz="1800" b="1" dirty="0" err="1">
                <a:solidFill>
                  <a:schemeClr val="bg1"/>
                </a:solidFill>
              </a:rPr>
              <a:t>АКСМ</a:t>
            </a:r>
            <a:r>
              <a:rPr lang="ru-RU" sz="1800" b="1" dirty="0">
                <a:solidFill>
                  <a:schemeClr val="bg1"/>
                </a:solidFill>
              </a:rPr>
              <a:t>, равное консультирование)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1800" b="1" dirty="0">
                <a:solidFill>
                  <a:schemeClr val="bg1"/>
                </a:solidFill>
              </a:rPr>
              <a:t>Проведение круглых столов </a:t>
            </a:r>
          </a:p>
          <a:p>
            <a:endParaRPr lang="ru-RU" sz="18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30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Содержимое 2"/>
          <p:cNvSpPr>
            <a:spLocks noGrp="1"/>
          </p:cNvSpPr>
          <p:nvPr>
            <p:ph idx="1"/>
          </p:nvPr>
        </p:nvSpPr>
        <p:spPr>
          <a:xfrm>
            <a:off x="628651" y="240633"/>
            <a:ext cx="7817519" cy="818146"/>
          </a:xfrm>
        </p:spPr>
        <p:txBody>
          <a:bodyPr>
            <a:normAutofit fontScale="25000" lnSpcReduction="20000"/>
          </a:bodyPr>
          <a:lstStyle/>
          <a:p>
            <a:endParaRPr lang="ru-RU" altLang="ru-RU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altLang="ru-RU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>
              <a:buFont typeface="Arial" panose="020B0604020202020204" pitchFamily="34" charset="0"/>
              <a:buNone/>
            </a:pPr>
            <a:r>
              <a:rPr lang="ru-RU" altLang="ru-RU" sz="17600" i="1" dirty="0" smtClean="0">
                <a:solidFill>
                  <a:schemeClr val="accent5">
                    <a:lumMod val="50000"/>
                  </a:schemeClr>
                </a:solidFill>
                <a:latin typeface="Impact" panose="020B0806030902050204" pitchFamily="34" charset="0"/>
                <a:cs typeface="Times New Roman" panose="02020603050405020304" pitchFamily="18" charset="0"/>
              </a:rPr>
              <a:t>Благодарим за </a:t>
            </a:r>
            <a:r>
              <a:rPr lang="ru-RU" altLang="ru-RU" sz="17600" i="1" dirty="0">
                <a:solidFill>
                  <a:schemeClr val="accent5">
                    <a:lumMod val="50000"/>
                  </a:schemeClr>
                </a:solidFill>
                <a:latin typeface="Impact" panose="020B0806030902050204" pitchFamily="34" charset="0"/>
                <a:cs typeface="Times New Roman" panose="02020603050405020304" pitchFamily="18" charset="0"/>
              </a:rPr>
              <a:t>внимание!</a:t>
            </a:r>
          </a:p>
        </p:txBody>
      </p:sp>
      <p:pic>
        <p:nvPicPr>
          <p:cNvPr id="1028" name="Picture 4" descr="Картинки по запросу фото заилийского алатау с тюльпанам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2" y="1572129"/>
            <a:ext cx="8277727" cy="4828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115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2726</TotalTime>
  <Words>361</Words>
  <Application>Microsoft Office PowerPoint</Application>
  <PresentationFormat>Экран (4:3)</PresentationFormat>
  <Paragraphs>58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Тема Office</vt:lpstr>
      <vt:lpstr>1_Office Theme</vt:lpstr>
      <vt:lpstr>1_Тема Office</vt:lpstr>
      <vt:lpstr>Организация и развитие Партнерства  «СТОП ТБ в Казахстане»</vt:lpstr>
      <vt:lpstr>  </vt:lpstr>
      <vt:lpstr>Цель создания Партнерства «СТОП ТБ в Казахстане» - улучшить координацию и объединить все усилия  по борьбе с ТБ, ТБ/ВИЧ в стране  Видение: Казахстан, свободный от туберкулеза  Партнерство «СТОП ТБ в Казахстане»,  как общественное неформальное объединение  людей, затронутых ТБ и ВИЧ, организаций (государственных, негосударственных, общественных и международных), работающих в сфере борьбы с ТБ и ВИЧ, юридических и физических лиц  организовано 04 августа 2017 г.    </vt:lpstr>
      <vt:lpstr>Задачи</vt:lpstr>
      <vt:lpstr>   РУКОВОДСТВО И УПРАВЛЕНИЕ ДЕЯТЕЛЬНОСТЬЮ  Партнерства «СТОП ТБ в Казахстане»    </vt:lpstr>
      <vt:lpstr>Презентация PowerPoint</vt:lpstr>
      <vt:lpstr>План мероприятий на 2018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Tatyana</dc:creator>
  <cp:lastModifiedBy>Windows User</cp:lastModifiedBy>
  <cp:revision>113</cp:revision>
  <dcterms:created xsi:type="dcterms:W3CDTF">2016-03-17T10:01:17Z</dcterms:created>
  <dcterms:modified xsi:type="dcterms:W3CDTF">2018-04-03T06:37:45Z</dcterms:modified>
</cp:coreProperties>
</file>