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3" r:id="rId4"/>
    <p:sldId id="274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77" autoAdjust="0"/>
  </p:normalViewPr>
  <p:slideViewPr>
    <p:cSldViewPr snapToGrid="0" snapToObjects="1">
      <p:cViewPr varScale="1">
        <p:scale>
          <a:sx n="61" d="100"/>
          <a:sy n="61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kazakov\Desktop\New%20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circle"/>
            <c:size val="5"/>
            <c:spPr>
              <a:ln w="38100"/>
            </c:spPr>
          </c:marker>
          <c:dPt>
            <c:idx val="23"/>
            <c:marker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</c:spPr>
            </c:marker>
            <c:bubble3D val="0"/>
            <c:spPr>
              <a:ln w="38100">
                <a:solidFill>
                  <a:srgbClr val="FF0000"/>
                </a:solidFill>
              </a:ln>
            </c:spPr>
          </c:dPt>
          <c:dPt>
            <c:idx val="24"/>
            <c:marker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</c:spPr>
            </c:marker>
            <c:bubble3D val="0"/>
            <c:spPr>
              <a:ln w="38100">
                <a:solidFill>
                  <a:srgbClr val="FF0000"/>
                </a:solidFill>
              </a:ln>
            </c:spPr>
          </c:dPt>
          <c:dPt>
            <c:idx val="25"/>
            <c:marker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</c:spPr>
            </c:marker>
            <c:bubble3D val="0"/>
            <c:spPr>
              <a:ln w="38100">
                <a:solidFill>
                  <a:srgbClr val="FF0000"/>
                </a:solidFill>
              </a:ln>
            </c:spPr>
          </c:dPt>
          <c:dPt>
            <c:idx val="26"/>
            <c:marker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</c:spPr>
            </c:marker>
            <c:bubble3D val="0"/>
            <c:spPr>
              <a:ln w="38100">
                <a:solidFill>
                  <a:srgbClr val="FF0000"/>
                </a:solidFill>
              </a:ln>
            </c:spPr>
          </c:dPt>
          <c:dLbls>
            <c:dLbl>
              <c:idx val="23"/>
              <c:layout>
                <c:manualLayout>
                  <c:x val="-0.0246535510053452"/>
                  <c:y val="-0.09080081580174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Лист1!$H$2:$AH$2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  <c:pt idx="25">
                  <c:v>2016.0</c:v>
                </c:pt>
                <c:pt idx="26">
                  <c:v>2017.0</c:v>
                </c:pt>
              </c:numCache>
            </c:numRef>
          </c:cat>
          <c:val>
            <c:numRef>
              <c:f>Лист1!$H$3:$AH$3</c:f>
              <c:numCache>
                <c:formatCode>General</c:formatCode>
                <c:ptCount val="27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4.0</c:v>
                </c:pt>
                <c:pt idx="12">
                  <c:v>0.0</c:v>
                </c:pt>
                <c:pt idx="13">
                  <c:v>2.0</c:v>
                </c:pt>
                <c:pt idx="14">
                  <c:v>3.0</c:v>
                </c:pt>
                <c:pt idx="15">
                  <c:v>8.0</c:v>
                </c:pt>
                <c:pt idx="16">
                  <c:v>10.0</c:v>
                </c:pt>
                <c:pt idx="17">
                  <c:v>14.0</c:v>
                </c:pt>
                <c:pt idx="18">
                  <c:v>20.0</c:v>
                </c:pt>
                <c:pt idx="19">
                  <c:v>20.0</c:v>
                </c:pt>
                <c:pt idx="20">
                  <c:v>26.0</c:v>
                </c:pt>
                <c:pt idx="21">
                  <c:v>20.0</c:v>
                </c:pt>
                <c:pt idx="22">
                  <c:v>37.0</c:v>
                </c:pt>
                <c:pt idx="23">
                  <c:v>45.0</c:v>
                </c:pt>
                <c:pt idx="24">
                  <c:v>80.0</c:v>
                </c:pt>
                <c:pt idx="25">
                  <c:v>120.0</c:v>
                </c:pt>
                <c:pt idx="26">
                  <c:v>143.0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488712"/>
        <c:axId val="2117491720"/>
      </c:lineChart>
      <c:catAx>
        <c:axId val="211748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117491720"/>
        <c:crosses val="autoZero"/>
        <c:auto val="1"/>
        <c:lblAlgn val="ctr"/>
        <c:lblOffset val="100"/>
        <c:noMultiLvlLbl val="0"/>
      </c:catAx>
      <c:valAx>
        <c:axId val="2117491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2117488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3EFC-133F-AF4E-B914-8AEEFD8A72FA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C147F-8F1E-1E41-BA52-16B19A8D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9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Слайд </a:t>
            </a:r>
            <a:r>
              <a:rPr lang="en-US" b="1" dirty="0" smtClean="0"/>
              <a:t>2</a:t>
            </a:r>
            <a:r>
              <a:rPr lang="ru-RU" b="1" dirty="0" smtClean="0"/>
              <a:t>. Эпидемиологическая ситуация по ВИЧ-инфекции среди МСМ РК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Распространенность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ВИЧ-инфекции по данным ДЭН, проведенного в 2017 году составляет 6,2%.</a:t>
            </a:r>
          </a:p>
          <a:p>
            <a:r>
              <a:rPr lang="ru-RU" dirty="0" smtClean="0"/>
              <a:t>Больше половины случаев  - 52% выявлено </a:t>
            </a:r>
            <a:r>
              <a:rPr lang="ru-RU" baseline="0" dirty="0" smtClean="0"/>
              <a:t> среди молодых людей, в возрасте  от 20 до 29 лет.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 </a:t>
            </a:r>
            <a:r>
              <a:rPr lang="ru-RU" baseline="0" dirty="0" smtClean="0"/>
              <a:t>2011  года </a:t>
            </a:r>
            <a:r>
              <a:rPr lang="ru-RU" baseline="0" dirty="0" err="1" smtClean="0"/>
              <a:t>эпидситуация</a:t>
            </a:r>
            <a:r>
              <a:rPr lang="ru-RU" baseline="0" dirty="0" smtClean="0"/>
              <a:t> среди МСМ  значительно ухудшилась и за последние 7 лет среди МСМ выявлен 471 случай, т.е.  в 5 раз больше, чем за предыдущие 20 лет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D015-2D84-4B91-9A9E-718F28586C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2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147F-8F1E-1E41-BA52-16B19A8DC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147F-8F1E-1E41-BA52-16B19A8DC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2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B9E2-FF2A-924F-A26F-D9CD4314988E}" type="datetimeFigureOut">
              <a:rPr lang="en-US" smtClean="0"/>
              <a:t>13.05.19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1A19-3454-BE47-9BD2-DDF5D0A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chart" Target="../charts/chart1.xml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3999" cy="2286000"/>
          </a:xfrm>
        </p:spPr>
        <p:txBody>
          <a:bodyPr/>
          <a:lstStyle/>
          <a:p>
            <a:r>
              <a:rPr lang="ru-RU" sz="3200" b="1" dirty="0" smtClean="0">
                <a:latin typeface="Arial"/>
                <a:cs typeface="Arial"/>
              </a:rPr>
              <a:t>Эпидемиологическая ситуация среди МСМ/ТГЛ в Казахстане и предпосылки для ДКТ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8839200" cy="990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600" b="1" dirty="0" err="1" smtClean="0">
                <a:solidFill>
                  <a:srgbClr val="000000"/>
                </a:solidFill>
              </a:rPr>
              <a:t>Асель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</a:rPr>
              <a:t>Терликбаева</a:t>
            </a:r>
            <a:r>
              <a:rPr lang="ru-RU" sz="3600" b="1" dirty="0" smtClean="0">
                <a:solidFill>
                  <a:srgbClr val="000000"/>
                </a:solidFill>
              </a:rPr>
              <a:t>, Генеральный менеджер, Центр Изучения Глобального Здоровья в Центральной Азии, 14 </a:t>
            </a:r>
            <a:r>
              <a:rPr lang="ru-RU" sz="3600" b="1" dirty="0" smtClean="0">
                <a:solidFill>
                  <a:srgbClr val="000000"/>
                </a:solidFill>
              </a:rPr>
              <a:t>мая </a:t>
            </a:r>
            <a:r>
              <a:rPr lang="en-US" sz="3600" b="1" dirty="0" smtClean="0">
                <a:solidFill>
                  <a:srgbClr val="000000"/>
                </a:solidFill>
              </a:rPr>
              <a:t>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5" y="0"/>
            <a:ext cx="3470845" cy="1259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114800" cy="7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433" y="0"/>
            <a:ext cx="647056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/>
                <a:cs typeface="Arial"/>
              </a:rPr>
              <a:t>Краткое описание пилотного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atin typeface="Arial"/>
                <a:cs typeface="Arial"/>
              </a:rPr>
              <a:t>Препарат: </a:t>
            </a:r>
            <a:r>
              <a:rPr lang="ru-RU" b="1" dirty="0" err="1" smtClean="0">
                <a:latin typeface="Arial"/>
                <a:cs typeface="Arial"/>
              </a:rPr>
              <a:t>Трувада</a:t>
            </a:r>
            <a:r>
              <a:rPr lang="ru-RU" b="1" dirty="0" smtClean="0">
                <a:latin typeface="Arial"/>
                <a:cs typeface="Arial"/>
              </a:rPr>
              <a:t> 50 </a:t>
            </a:r>
            <a:r>
              <a:rPr lang="ru-RU" b="1" dirty="0">
                <a:latin typeface="Arial"/>
                <a:cs typeface="Arial"/>
              </a:rPr>
              <a:t>курсов </a:t>
            </a:r>
            <a:r>
              <a:rPr lang="ru-RU" b="1" dirty="0" smtClean="0">
                <a:latin typeface="Arial"/>
                <a:cs typeface="Arial"/>
              </a:rPr>
              <a:t>(12 </a:t>
            </a:r>
            <a:r>
              <a:rPr lang="ru-RU" b="1" dirty="0" smtClean="0">
                <a:latin typeface="Arial"/>
                <a:cs typeface="Arial"/>
              </a:rPr>
              <a:t>месяца </a:t>
            </a:r>
            <a:r>
              <a:rPr lang="ru-RU" b="1" dirty="0">
                <a:latin typeface="Arial"/>
                <a:cs typeface="Arial"/>
              </a:rPr>
              <a:t>ежедневного использования)</a:t>
            </a:r>
          </a:p>
          <a:p>
            <a:r>
              <a:rPr lang="ru-RU" b="1" dirty="0">
                <a:latin typeface="Arial"/>
                <a:cs typeface="Arial"/>
              </a:rPr>
              <a:t>Участники: в общей сложности </a:t>
            </a:r>
            <a:r>
              <a:rPr lang="ru-RU" b="1" dirty="0" smtClean="0">
                <a:latin typeface="Arial"/>
                <a:cs typeface="Arial"/>
              </a:rPr>
              <a:t>50 </a:t>
            </a:r>
            <a:r>
              <a:rPr lang="ru-RU" b="1" dirty="0">
                <a:latin typeface="Arial"/>
                <a:cs typeface="Arial"/>
              </a:rPr>
              <a:t>ВИЧ-негативных </a:t>
            </a:r>
            <a:r>
              <a:rPr lang="ru-RU" b="1" dirty="0" smtClean="0">
                <a:latin typeface="Arial"/>
                <a:cs typeface="Arial"/>
              </a:rPr>
              <a:t>МСМ/ТГЛ, </a:t>
            </a:r>
            <a:r>
              <a:rPr lang="ru-RU" b="1" dirty="0">
                <a:latin typeface="Arial"/>
                <a:cs typeface="Arial"/>
              </a:rPr>
              <a:t>которые имеют высокий риск заражения ВИЧ</a:t>
            </a:r>
            <a:r>
              <a:rPr lang="ru-RU" b="1" dirty="0" smtClean="0">
                <a:latin typeface="Arial"/>
                <a:cs typeface="Arial"/>
              </a:rPr>
              <a:t>, будут </a:t>
            </a:r>
            <a:r>
              <a:rPr lang="ru-RU" b="1" dirty="0">
                <a:latin typeface="Arial"/>
                <a:cs typeface="Arial"/>
              </a:rPr>
              <a:t>приглашены для участия в Проекте.</a:t>
            </a:r>
          </a:p>
          <a:p>
            <a:r>
              <a:rPr lang="ru-RU" b="1" dirty="0" err="1">
                <a:latin typeface="Arial"/>
                <a:cs typeface="Arial"/>
              </a:rPr>
              <a:t>Партнеры</a:t>
            </a:r>
            <a:r>
              <a:rPr lang="ru-RU" b="1" dirty="0">
                <a:latin typeface="Arial"/>
                <a:cs typeface="Arial"/>
              </a:rPr>
              <a:t>: </a:t>
            </a:r>
            <a:r>
              <a:rPr lang="ru-RU" b="1" dirty="0" smtClean="0">
                <a:latin typeface="Arial"/>
                <a:cs typeface="Arial"/>
              </a:rPr>
              <a:t>КНЦДИЗ, НПО(поддержка </a:t>
            </a:r>
            <a:r>
              <a:rPr lang="ru-RU" b="1" dirty="0">
                <a:latin typeface="Arial"/>
                <a:cs typeface="Arial"/>
              </a:rPr>
              <a:t>сообщества)</a:t>
            </a:r>
          </a:p>
          <a:p>
            <a:r>
              <a:rPr lang="ru-RU" b="1" dirty="0">
                <a:latin typeface="Arial"/>
                <a:cs typeface="Arial"/>
              </a:rPr>
              <a:t>Персонал: 1 медицинский координатор и </a:t>
            </a:r>
            <a:r>
              <a:rPr lang="ru-RU" b="1" dirty="0" smtClean="0">
                <a:latin typeface="Arial"/>
                <a:cs typeface="Arial"/>
              </a:rPr>
              <a:t>2 </a:t>
            </a:r>
            <a:r>
              <a:rPr lang="ru-RU" b="1" dirty="0">
                <a:latin typeface="Arial"/>
                <a:cs typeface="Arial"/>
              </a:rPr>
              <a:t>доктора, 4 лабораторных специалиста, 1 неправительственный координатор и </a:t>
            </a:r>
            <a:r>
              <a:rPr lang="ru-RU" b="1" dirty="0" smtClean="0">
                <a:latin typeface="Arial"/>
                <a:cs typeface="Arial"/>
              </a:rPr>
              <a:t>3 </a:t>
            </a:r>
            <a:r>
              <a:rPr lang="ru-RU" b="1" dirty="0">
                <a:latin typeface="Arial"/>
                <a:cs typeface="Arial"/>
              </a:rPr>
              <a:t>социальных работников.</a:t>
            </a:r>
          </a:p>
          <a:p>
            <a:r>
              <a:rPr lang="ru-RU" b="1" dirty="0">
                <a:latin typeface="Arial"/>
                <a:cs typeface="Arial"/>
              </a:rPr>
              <a:t>Первый курс </a:t>
            </a:r>
            <a:r>
              <a:rPr lang="ru-RU" b="1" dirty="0" err="1">
                <a:latin typeface="Arial"/>
                <a:cs typeface="Arial"/>
              </a:rPr>
              <a:t>PrEP</a:t>
            </a:r>
            <a:r>
              <a:rPr lang="ru-RU" b="1" dirty="0">
                <a:latin typeface="Arial"/>
                <a:cs typeface="Arial"/>
              </a:rPr>
              <a:t>: </a:t>
            </a:r>
            <a:r>
              <a:rPr lang="ru-RU" b="1" dirty="0" smtClean="0">
                <a:latin typeface="Arial"/>
                <a:cs typeface="Arial"/>
              </a:rPr>
              <a:t>планирование январь 2020 </a:t>
            </a:r>
            <a:r>
              <a:rPr lang="ru-RU" b="1" dirty="0">
                <a:latin typeface="Arial"/>
                <a:cs typeface="Arial"/>
              </a:rPr>
              <a:t>года.</a:t>
            </a:r>
          </a:p>
          <a:p>
            <a:r>
              <a:rPr lang="ru-RU" b="1" dirty="0">
                <a:latin typeface="Arial"/>
                <a:cs typeface="Arial"/>
              </a:rPr>
              <a:t>Последующие визиты в Центр СПИД на 1-3-6-9-12 </a:t>
            </a:r>
            <a:r>
              <a:rPr lang="ru-RU" b="1" dirty="0" smtClean="0">
                <a:latin typeface="Arial"/>
                <a:cs typeface="Arial"/>
              </a:rPr>
              <a:t>мес. 2020-21гг.</a:t>
            </a:r>
            <a:endParaRPr lang="ru-RU" b="1" dirty="0">
              <a:latin typeface="Arial"/>
              <a:cs typeface="Arial"/>
            </a:endParaRPr>
          </a:p>
          <a:p>
            <a:r>
              <a:rPr lang="ru-RU" b="1" dirty="0">
                <a:latin typeface="Arial"/>
                <a:cs typeface="Arial"/>
              </a:rPr>
              <a:t>Медицинский мониторинг включает тестирование на ВИЧ, ВГВ, ВГС, </a:t>
            </a:r>
            <a:r>
              <a:rPr lang="ru-RU" b="1" dirty="0" err="1">
                <a:latin typeface="Arial"/>
                <a:cs typeface="Arial"/>
              </a:rPr>
              <a:t>креатинин</a:t>
            </a:r>
            <a:r>
              <a:rPr lang="ru-RU" b="1" dirty="0">
                <a:latin typeface="Arial"/>
                <a:cs typeface="Arial"/>
              </a:rPr>
              <a:t> и ИППП.</a:t>
            </a:r>
          </a:p>
          <a:p>
            <a:r>
              <a:rPr lang="ru-RU" b="1" dirty="0">
                <a:latin typeface="Arial"/>
                <a:cs typeface="Arial"/>
              </a:rPr>
              <a:t>Непрерывная социальная поддержка включает ежемесячные посещения консультантов НПО </a:t>
            </a:r>
            <a:r>
              <a:rPr lang="ru-RU" b="1" dirty="0" err="1">
                <a:latin typeface="Arial"/>
                <a:cs typeface="Arial"/>
              </a:rPr>
              <a:t>PrEP</a:t>
            </a:r>
            <a:r>
              <a:rPr lang="ru-RU" b="1" dirty="0">
                <a:latin typeface="Arial"/>
                <a:cs typeface="Arial"/>
              </a:rPr>
              <a:t> для консультирования по вопросам приверженности, оценки рискованного сексуального поведения и т. 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/>
        </p:nvSpPr>
        <p:spPr>
          <a:xfrm>
            <a:off x="243840" y="4104401"/>
            <a:ext cx="1665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spc="-23" dirty="0">
                <a:solidFill>
                  <a:srgbClr val="4472C4"/>
                </a:solidFill>
                <a:cs typeface="Poppins" panose="02000000000000000000" pitchFamily="2" charset="0"/>
              </a:rPr>
              <a:t>Дискуссия вокруг введения </a:t>
            </a:r>
            <a:r>
              <a:rPr lang="ru-RU" sz="1400" b="1" spc="-23" dirty="0" smtClean="0">
                <a:solidFill>
                  <a:srgbClr val="4472C4"/>
                </a:solidFill>
                <a:cs typeface="Poppins" panose="02000000000000000000" pitchFamily="2" charset="0"/>
              </a:rPr>
              <a:t>ДКП</a:t>
            </a:r>
            <a:endParaRPr lang="en-US" sz="1400" b="1" spc="-23" dirty="0">
              <a:solidFill>
                <a:srgbClr val="4472C4"/>
              </a:solidFill>
              <a:cs typeface="Poppin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869" y="4620503"/>
            <a:ext cx="15838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Привлечение всех заинтересованных </a:t>
            </a:r>
            <a:r>
              <a:rPr lang="ru-RU" sz="1200" dirty="0" err="1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партнеров</a:t>
            </a:r>
            <a:r>
              <a:rPr lang="ru-RU" sz="1200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, поиск финансирования , планирование</a:t>
            </a:r>
            <a:endParaRPr lang="en-US" sz="1200" spc="-23" dirty="0">
              <a:solidFill>
                <a:srgbClr val="A5A5A5">
                  <a:lumMod val="50000"/>
                </a:srgbClr>
              </a:solidFill>
              <a:cs typeface="Poppins" panose="02000000000000000000" pitchFamily="2" charset="0"/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927179" y="3106635"/>
            <a:ext cx="726479" cy="265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201</a:t>
            </a:r>
            <a:r>
              <a:rPr lang="ru-RU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9</a:t>
            </a:r>
            <a:endParaRPr lang="en-US" sz="2100" b="1" spc="-23" dirty="0">
              <a:solidFill>
                <a:srgbClr val="A5A5A5">
                  <a:lumMod val="50000"/>
                </a:srgbClr>
              </a:solidFill>
              <a:cs typeface="Poppins" panose="02000000000000000000" pitchFamily="2" charset="0"/>
            </a:endParaRPr>
          </a:p>
        </p:txBody>
      </p:sp>
      <p:sp>
        <p:nvSpPr>
          <p:cNvPr id="33" name="Oval 1149"/>
          <p:cNvSpPr>
            <a:spLocks noChangeArrowheads="1"/>
          </p:cNvSpPr>
          <p:nvPr/>
        </p:nvSpPr>
        <p:spPr bwMode="auto">
          <a:xfrm>
            <a:off x="1418040" y="3359481"/>
            <a:ext cx="271463" cy="271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solidFill>
                <a:prstClr val="black"/>
              </a:solidFill>
              <a:cs typeface="Poppins" panose="02000000000000000000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262442" y="3810411"/>
            <a:ext cx="8812161" cy="954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243841" y="3604764"/>
            <a:ext cx="2125790" cy="1286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813236" y="1531125"/>
            <a:ext cx="6704409" cy="2040961"/>
            <a:chOff x="751293" y="1725489"/>
            <a:chExt cx="9580464" cy="28304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51293" y="1725489"/>
              <a:ext cx="0" cy="283045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146409" y="1725489"/>
              <a:ext cx="0" cy="283045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541525" y="1725489"/>
              <a:ext cx="0" cy="283045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936641" y="1725489"/>
              <a:ext cx="0" cy="283045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331757" y="1725489"/>
              <a:ext cx="0" cy="283045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1159"/>
          <p:cNvSpPr>
            <a:spLocks noChangeArrowheads="1"/>
          </p:cNvSpPr>
          <p:nvPr/>
        </p:nvSpPr>
        <p:spPr bwMode="auto">
          <a:xfrm>
            <a:off x="1073924" y="3389256"/>
            <a:ext cx="429816" cy="43100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solidFill>
                <a:prstClr val="black"/>
              </a:solidFill>
              <a:cs typeface="Poppins" panose="02000000000000000000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6000" y="1362715"/>
            <a:ext cx="9138005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entagon 70"/>
          <p:cNvSpPr/>
          <p:nvPr/>
        </p:nvSpPr>
        <p:spPr>
          <a:xfrm>
            <a:off x="2296210" y="3241839"/>
            <a:ext cx="2226637" cy="117638"/>
          </a:xfrm>
          <a:prstGeom prst="homePlate">
            <a:avLst/>
          </a:prstGeom>
          <a:solidFill>
            <a:srgbClr val="C0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Oval 1159"/>
          <p:cNvSpPr>
            <a:spLocks noChangeArrowheads="1"/>
          </p:cNvSpPr>
          <p:nvPr/>
        </p:nvSpPr>
        <p:spPr bwMode="auto">
          <a:xfrm>
            <a:off x="2926256" y="3085155"/>
            <a:ext cx="429816" cy="43100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4D1D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solidFill>
                <a:prstClr val="black"/>
              </a:solidFill>
              <a:cs typeface="Poppins" panose="02000000000000000000" pitchFamily="2" charset="0"/>
            </a:endParaRP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2080530" y="4110384"/>
            <a:ext cx="141668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spc="-23" dirty="0" smtClean="0">
                <a:solidFill>
                  <a:srgbClr val="C00000"/>
                </a:solidFill>
                <a:cs typeface="Poppins" panose="02000000000000000000" pitchFamily="2" charset="0"/>
              </a:rPr>
              <a:t>Запуск </a:t>
            </a:r>
            <a:r>
              <a:rPr lang="ru-RU" sz="1400" b="1" spc="-23" dirty="0">
                <a:solidFill>
                  <a:srgbClr val="C00000"/>
                </a:solidFill>
                <a:cs typeface="Poppins" panose="02000000000000000000" pitchFamily="2" charset="0"/>
              </a:rPr>
              <a:t>пилотного проекта для </a:t>
            </a:r>
            <a:r>
              <a:rPr lang="ru-RU" sz="1400" b="1" spc="-23" dirty="0" smtClean="0">
                <a:solidFill>
                  <a:srgbClr val="C00000"/>
                </a:solidFill>
                <a:cs typeface="Poppins" panose="02000000000000000000" pitchFamily="2" charset="0"/>
              </a:rPr>
              <a:t>50 МСМ/ТГЛ </a:t>
            </a:r>
            <a:endParaRPr lang="en-US" sz="1400" b="1" spc="-23" dirty="0">
              <a:solidFill>
                <a:srgbClr val="C00000"/>
              </a:solidFill>
              <a:cs typeface="Poppins" panose="02000000000000000000" pitchFamily="2" charset="0"/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4304629" y="4002662"/>
            <a:ext cx="157116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spc="-23" dirty="0">
                <a:solidFill>
                  <a:srgbClr val="7030A0"/>
                </a:solidFill>
                <a:cs typeface="Poppins" panose="02000000000000000000" pitchFamily="2" charset="0"/>
              </a:rPr>
              <a:t>Расширение масштабов национальной программы </a:t>
            </a:r>
            <a:r>
              <a:rPr lang="ru-RU" sz="1400" b="1" spc="-23" dirty="0" smtClean="0">
                <a:solidFill>
                  <a:srgbClr val="7030A0"/>
                </a:solidFill>
                <a:cs typeface="Poppins" panose="02000000000000000000" pitchFamily="2" charset="0"/>
              </a:rPr>
              <a:t>по ДКП</a:t>
            </a:r>
            <a:endParaRPr lang="en-US" sz="1400" b="1" spc="-23" dirty="0">
              <a:solidFill>
                <a:srgbClr val="7030A0"/>
              </a:solidFill>
              <a:cs typeface="Poppins" panose="02000000000000000000" pitchFamily="2" charset="0"/>
            </a:endParaRPr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6056789" y="4036971"/>
            <a:ext cx="140221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spc="-23" dirty="0" smtClean="0">
                <a:solidFill>
                  <a:srgbClr val="70AD47"/>
                </a:solidFill>
                <a:cs typeface="Poppins" panose="02000000000000000000" pitchFamily="2" charset="0"/>
              </a:rPr>
              <a:t>Переход на государственное финансирование</a:t>
            </a:r>
            <a:endParaRPr lang="en-US" sz="1400" b="1" spc="-23" dirty="0">
              <a:solidFill>
                <a:srgbClr val="70AD47"/>
              </a:solidFill>
              <a:cs typeface="Poppins" panose="02000000000000000000" pitchFamily="2" charset="0"/>
            </a:endParaRPr>
          </a:p>
        </p:txBody>
      </p:sp>
      <p:sp>
        <p:nvSpPr>
          <p:cNvPr id="82" name="Pentagon 81"/>
          <p:cNvSpPr/>
          <p:nvPr/>
        </p:nvSpPr>
        <p:spPr>
          <a:xfrm>
            <a:off x="4165441" y="2842885"/>
            <a:ext cx="1780032" cy="141054"/>
          </a:xfrm>
          <a:prstGeom prst="homePlate">
            <a:avLst/>
          </a:prstGeom>
          <a:solidFill>
            <a:srgbClr val="7030A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Pentagon 82"/>
          <p:cNvSpPr/>
          <p:nvPr/>
        </p:nvSpPr>
        <p:spPr>
          <a:xfrm>
            <a:off x="5934329" y="2517124"/>
            <a:ext cx="1647143" cy="128661"/>
          </a:xfrm>
          <a:prstGeom prst="homePlate">
            <a:avLst/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Oval 1159"/>
          <p:cNvSpPr>
            <a:spLocks noChangeArrowheads="1"/>
          </p:cNvSpPr>
          <p:nvPr/>
        </p:nvSpPr>
        <p:spPr bwMode="auto">
          <a:xfrm>
            <a:off x="6490789" y="2365945"/>
            <a:ext cx="429816" cy="431006"/>
          </a:xfrm>
          <a:prstGeom prst="ellipse">
            <a:avLst/>
          </a:prstGeom>
          <a:solidFill>
            <a:srgbClr val="92D050"/>
          </a:solidFill>
          <a:ln w="38100">
            <a:solidFill>
              <a:srgbClr val="CBE9AB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solidFill>
                <a:prstClr val="black"/>
              </a:solidFill>
              <a:cs typeface="Poppins" panose="02000000000000000000" pitchFamily="2" charset="0"/>
            </a:endParaRPr>
          </a:p>
        </p:txBody>
      </p:sp>
      <p:sp>
        <p:nvSpPr>
          <p:cNvPr id="85" name="Oval 1159"/>
          <p:cNvSpPr>
            <a:spLocks noChangeArrowheads="1"/>
          </p:cNvSpPr>
          <p:nvPr/>
        </p:nvSpPr>
        <p:spPr bwMode="auto">
          <a:xfrm>
            <a:off x="4744064" y="2697909"/>
            <a:ext cx="429816" cy="431006"/>
          </a:xfrm>
          <a:prstGeom prst="ellipse">
            <a:avLst/>
          </a:prstGeom>
          <a:solidFill>
            <a:srgbClr val="7030A0"/>
          </a:solidFill>
          <a:ln w="38100">
            <a:solidFill>
              <a:srgbClr val="E5DAEE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solidFill>
                <a:prstClr val="black"/>
              </a:solidFill>
              <a:cs typeface="Poppins" panose="02000000000000000000" pitchFamily="2" charset="0"/>
            </a:endParaRP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4591709" y="2422343"/>
            <a:ext cx="726479" cy="265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20</a:t>
            </a:r>
            <a:r>
              <a:rPr lang="ru-RU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22</a:t>
            </a:r>
            <a:endParaRPr lang="en-US" sz="2100" b="1" spc="-23" dirty="0">
              <a:solidFill>
                <a:srgbClr val="A5A5A5">
                  <a:lumMod val="50000"/>
                </a:srgbClr>
              </a:solidFill>
              <a:cs typeface="Poppins" panose="02000000000000000000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5A107C12-9DCE-1342-BA78-CDB50ED5D0BB}"/>
              </a:ext>
            </a:extLst>
          </p:cNvPr>
          <p:cNvSpPr txBox="1">
            <a:spLocks/>
          </p:cNvSpPr>
          <p:nvPr/>
        </p:nvSpPr>
        <p:spPr>
          <a:xfrm>
            <a:off x="2605965" y="95717"/>
            <a:ext cx="6538040" cy="12669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Calibri"/>
              </a:rPr>
              <a:t>		  </a:t>
            </a:r>
            <a:endParaRPr lang="ru-RU" sz="2800" b="1" dirty="0" smtClean="0">
              <a:solidFill>
                <a:srgbClr val="00B050"/>
              </a:solidFill>
              <a:latin typeface="Calibri"/>
            </a:endParaRPr>
          </a:p>
          <a:p>
            <a:pPr algn="ctr"/>
            <a:r>
              <a:rPr lang="ru-RU" sz="3200" b="1" dirty="0" smtClean="0">
                <a:latin typeface="Arial"/>
                <a:cs typeface="Arial"/>
              </a:rPr>
              <a:t>Планирование </a:t>
            </a:r>
            <a:r>
              <a:rPr lang="ru-RU" sz="3200" b="1" dirty="0" smtClean="0">
                <a:latin typeface="Arial"/>
                <a:cs typeface="Arial"/>
              </a:rPr>
              <a:t>ДКП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2605965" y="2725407"/>
            <a:ext cx="119975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20</a:t>
            </a:r>
            <a:r>
              <a:rPr lang="ru-RU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20</a:t>
            </a:r>
            <a:r>
              <a:rPr lang="en-US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- 20</a:t>
            </a:r>
            <a:r>
              <a:rPr lang="ru-RU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21</a:t>
            </a:r>
            <a:endParaRPr lang="en-US" sz="2100" b="1" spc="-23" dirty="0">
              <a:solidFill>
                <a:srgbClr val="A5A5A5">
                  <a:lumMod val="50000"/>
                </a:srgbClr>
              </a:solidFill>
              <a:cs typeface="Poppins" panose="02000000000000000000" pitchFamily="2" charset="0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6194129" y="2025824"/>
            <a:ext cx="726479" cy="265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20</a:t>
            </a:r>
            <a:r>
              <a:rPr lang="ru-RU" sz="2100" b="1" spc="-23" dirty="0" smtClean="0">
                <a:solidFill>
                  <a:srgbClr val="A5A5A5">
                    <a:lumMod val="50000"/>
                  </a:srgbClr>
                </a:solidFill>
                <a:cs typeface="Poppins" panose="02000000000000000000" pitchFamily="2" charset="0"/>
              </a:rPr>
              <a:t>23</a:t>
            </a:r>
            <a:endParaRPr lang="en-US" sz="2100" b="1" spc="-23" dirty="0">
              <a:solidFill>
                <a:srgbClr val="A5A5A5">
                  <a:lumMod val="50000"/>
                </a:srgbClr>
              </a:solidFill>
              <a:cs typeface="Poppins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CD57122-76FF-FD40-A52F-C5F48B86D699}"/>
              </a:ext>
            </a:extLst>
          </p:cNvPr>
          <p:cNvSpPr txBox="1">
            <a:spLocks/>
          </p:cNvSpPr>
          <p:nvPr/>
        </p:nvSpPr>
        <p:spPr>
          <a:xfrm>
            <a:off x="1628460" y="1237107"/>
            <a:ext cx="4611836" cy="704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Схема реализации пилотного проекта: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8076" y="2209800"/>
            <a:ext cx="1551753" cy="1324569"/>
          </a:xfrm>
          <a:prstGeom prst="rect">
            <a:avLst/>
          </a:prstGeom>
          <a:solidFill>
            <a:srgbClr val="F2DBD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1.Информационная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кампания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Процесс </a:t>
            </a:r>
            <a:r>
              <a:rPr lang="ru-RU" sz="1400" dirty="0" err="1">
                <a:solidFill>
                  <a:prstClr val="black"/>
                </a:solidFill>
                <a:cs typeface="Arial" pitchFamily="34" charset="0"/>
              </a:rPr>
              <a:t>рекрутинга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07613" y="2209800"/>
            <a:ext cx="1329928" cy="1029785"/>
          </a:xfrm>
          <a:prstGeom prst="rect">
            <a:avLst/>
          </a:prstGeom>
          <a:solidFill>
            <a:srgbClr val="BFBFBF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2.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Разработка базы клиентов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37065" y="2209800"/>
            <a:ext cx="1858345" cy="1993665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3. Первая встреча с социальным работником: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консультирование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документирование</a:t>
            </a:r>
            <a:endParaRPr lang="ru-RU" sz="1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скрининг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35473" y="2209800"/>
            <a:ext cx="1835264" cy="1740567"/>
          </a:xfrm>
          <a:prstGeom prst="rect">
            <a:avLst/>
          </a:prstGeom>
          <a:solidFill>
            <a:srgbClr val="EAF1D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, Медосмотр в Центре СПИД.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Медицинское консультирование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ДКП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рецепт и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выдача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35472" y="4695598"/>
            <a:ext cx="2756127" cy="1705202"/>
          </a:xfrm>
          <a:prstGeom prst="rect">
            <a:avLst/>
          </a:prstGeom>
          <a:solidFill>
            <a:srgbClr val="DBE5F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5.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Ежемесячные консультации с социальным работником и ежеквартально с медицинским работником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Ежеквартальные лабораторные анализы и медицинские осмотры</a:t>
            </a:r>
            <a:endParaRPr lang="uk-UA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69581" y="4695601"/>
            <a:ext cx="1483519" cy="1476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6.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Визит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24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месяца (последний визит до направления в национальную программу)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56997" y="4695600"/>
            <a:ext cx="1380543" cy="844919"/>
          </a:xfrm>
          <a:prstGeom prst="rect">
            <a:avLst/>
          </a:prstGeom>
          <a:solidFill>
            <a:srgbClr val="DDD8C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7. </a:t>
            </a:r>
            <a:r>
              <a:rPr lang="uk-UA" sz="1400" dirty="0" err="1" smtClean="0">
                <a:solidFill>
                  <a:prstClr val="black"/>
                </a:solidFill>
                <a:cs typeface="Arial" pitchFamily="34" charset="0"/>
              </a:rPr>
              <a:t>Анализ</a:t>
            </a: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uk-UA" sz="1400" dirty="0" err="1" smtClean="0">
                <a:solidFill>
                  <a:prstClr val="black"/>
                </a:solidFill>
                <a:cs typeface="Arial" pitchFamily="34" charset="0"/>
              </a:rPr>
              <a:t>результатов</a:t>
            </a:r>
            <a:r>
              <a:rPr lang="uk-UA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uk-UA" sz="1400" dirty="0" err="1" smtClean="0">
                <a:solidFill>
                  <a:prstClr val="black"/>
                </a:solidFill>
                <a:cs typeface="Arial" pitchFamily="34" charset="0"/>
              </a:rPr>
              <a:t>проекта</a:t>
            </a: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8076" y="4727096"/>
            <a:ext cx="1551753" cy="813423"/>
          </a:xfrm>
          <a:prstGeom prst="rect">
            <a:avLst/>
          </a:prstGeom>
          <a:solidFill>
            <a:srgbClr val="FDE9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8.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 Обеспечение устойчивости услуг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5400000">
            <a:off x="6984887" y="4325770"/>
            <a:ext cx="319087" cy="119063"/>
          </a:xfrm>
          <a:prstGeom prst="rightArrow">
            <a:avLst>
              <a:gd name="adj1" fmla="val 50000"/>
              <a:gd name="adj2" fmla="val 5025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033147" y="2892500"/>
            <a:ext cx="323850" cy="158750"/>
          </a:xfrm>
          <a:prstGeom prst="rightArrow">
            <a:avLst>
              <a:gd name="adj1" fmla="val 50000"/>
              <a:gd name="adj2" fmla="val 6800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13215" y="2888522"/>
            <a:ext cx="323850" cy="158750"/>
          </a:xfrm>
          <a:prstGeom prst="rightArrow">
            <a:avLst>
              <a:gd name="adj1" fmla="val 50000"/>
              <a:gd name="adj2" fmla="val 6800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833486" y="2888522"/>
            <a:ext cx="323850" cy="158750"/>
          </a:xfrm>
          <a:prstGeom prst="rightArrow">
            <a:avLst>
              <a:gd name="adj1" fmla="val 50000"/>
              <a:gd name="adj2" fmla="val 6800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833486" y="5054430"/>
            <a:ext cx="323850" cy="158750"/>
          </a:xfrm>
          <a:prstGeom prst="rightArrow">
            <a:avLst>
              <a:gd name="adj1" fmla="val 50000"/>
              <a:gd name="adj2" fmla="val 6800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10800000">
            <a:off x="3818556" y="5098255"/>
            <a:ext cx="323850" cy="158750"/>
          </a:xfrm>
          <a:prstGeom prst="rightArrow">
            <a:avLst>
              <a:gd name="adj1" fmla="val 50000"/>
              <a:gd name="adj2" fmla="val 6800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10800000">
            <a:off x="1948109" y="5087142"/>
            <a:ext cx="323850" cy="158750"/>
          </a:xfrm>
          <a:prstGeom prst="rightArrow">
            <a:avLst>
              <a:gd name="adj1" fmla="val 50000"/>
              <a:gd name="adj2" fmla="val 68000"/>
            </a:avLst>
          </a:prstGeom>
          <a:solidFill>
            <a:srgbClr val="A5A5A5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6986" y="3534369"/>
            <a:ext cx="2664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prstClr val="white">
                    <a:lumMod val="50000"/>
                  </a:prstClr>
                </a:solidFill>
              </a:rPr>
              <a:t>Continuous social support. </a:t>
            </a:r>
          </a:p>
          <a:p>
            <a:endParaRPr lang="en-US" i="1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US" i="1" dirty="0">
                <a:solidFill>
                  <a:prstClr val="white">
                    <a:lumMod val="50000"/>
                  </a:prstClr>
                </a:solidFill>
              </a:rPr>
              <a:t>Cost and Needs Analysis</a:t>
            </a:r>
          </a:p>
        </p:txBody>
      </p:sp>
      <p:sp>
        <p:nvSpPr>
          <p:cNvPr id="21" name="Выгнутая вверх стрелка 20"/>
          <p:cNvSpPr/>
          <p:nvPr/>
        </p:nvSpPr>
        <p:spPr>
          <a:xfrm rot="16200000">
            <a:off x="634602" y="3919422"/>
            <a:ext cx="672003" cy="153224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5400000">
            <a:off x="3000614" y="3922021"/>
            <a:ext cx="672003" cy="148031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5A107C12-9DCE-1342-BA78-CDB50ED5D0BB}"/>
              </a:ext>
            </a:extLst>
          </p:cNvPr>
          <p:cNvSpPr txBox="1">
            <a:spLocks/>
          </p:cNvSpPr>
          <p:nvPr/>
        </p:nvSpPr>
        <p:spPr>
          <a:xfrm>
            <a:off x="2407612" y="134706"/>
            <a:ext cx="6736387" cy="948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Arial"/>
                <a:cs typeface="Arial"/>
              </a:rPr>
              <a:t>Пилотный проект ДКП среди МСМ/ТГЛ </a:t>
            </a:r>
            <a:endParaRPr lang="en-US" sz="31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52" y="0"/>
            <a:ext cx="65090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/>
                <a:cs typeface="Arial"/>
              </a:rPr>
              <a:t>Ожидаемые </a:t>
            </a:r>
            <a:r>
              <a:rPr lang="ru-RU" b="1" dirty="0" smtClean="0">
                <a:latin typeface="Arial"/>
                <a:cs typeface="Arial"/>
              </a:rPr>
              <a:t>результаты</a:t>
            </a:r>
            <a:endParaRPr lang="ru-RU" b="1" dirty="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Arial"/>
                <a:cs typeface="Arial"/>
              </a:rPr>
              <a:t>Принятие нормативной базы для реализации </a:t>
            </a:r>
            <a:r>
              <a:rPr lang="ru-RU" dirty="0" smtClean="0">
                <a:latin typeface="Arial"/>
                <a:cs typeface="Arial"/>
              </a:rPr>
              <a:t>ДКТ. </a:t>
            </a:r>
            <a:r>
              <a:rPr lang="ru-RU" dirty="0">
                <a:latin typeface="Arial"/>
                <a:cs typeface="Arial"/>
              </a:rPr>
              <a:t>Разработать четкий механизм реализации программы </a:t>
            </a:r>
            <a:r>
              <a:rPr lang="ru-RU" dirty="0" smtClean="0">
                <a:latin typeface="Arial"/>
                <a:cs typeface="Arial"/>
              </a:rPr>
              <a:t>ДКТ </a:t>
            </a:r>
            <a:r>
              <a:rPr lang="ru-RU" dirty="0">
                <a:latin typeface="Arial"/>
                <a:cs typeface="Arial"/>
              </a:rPr>
              <a:t>на местном уровне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Создание спроса: разработка и запуск Национальной информационной кампании по продвижению </a:t>
            </a:r>
            <a:r>
              <a:rPr lang="ru-RU" dirty="0" smtClean="0">
                <a:latin typeface="Arial"/>
                <a:cs typeface="Arial"/>
              </a:rPr>
              <a:t>ДКТ </a:t>
            </a:r>
            <a:r>
              <a:rPr lang="ru-RU" dirty="0">
                <a:latin typeface="Arial"/>
                <a:cs typeface="Arial"/>
              </a:rPr>
              <a:t>среди МСМ и других ключевых групп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Включение </a:t>
            </a:r>
            <a:r>
              <a:rPr lang="ru-RU" dirty="0" smtClean="0">
                <a:latin typeface="Arial"/>
                <a:cs typeface="Arial"/>
              </a:rPr>
              <a:t>ДКТ </a:t>
            </a:r>
            <a:r>
              <a:rPr lang="ru-RU" dirty="0">
                <a:latin typeface="Arial"/>
                <a:cs typeface="Arial"/>
              </a:rPr>
              <a:t>в пакет услуг по профилактике ВИЧ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Наиболее эффективная реализация </a:t>
            </a:r>
            <a:r>
              <a:rPr lang="ru-RU" dirty="0" smtClean="0">
                <a:latin typeface="Arial"/>
                <a:cs typeface="Arial"/>
              </a:rPr>
              <a:t>ДКТ </a:t>
            </a:r>
            <a:r>
              <a:rPr lang="ru-RU" dirty="0">
                <a:latin typeface="Arial"/>
                <a:cs typeface="Arial"/>
              </a:rPr>
              <a:t>будет возможна с использованием принципа </a:t>
            </a:r>
            <a:r>
              <a:rPr lang="ru-RU" dirty="0" smtClean="0">
                <a:latin typeface="Arial"/>
                <a:cs typeface="Arial"/>
              </a:rPr>
              <a:t>безопасности </a:t>
            </a:r>
            <a:r>
              <a:rPr lang="ru-RU" dirty="0">
                <a:latin typeface="Arial"/>
                <a:cs typeface="Arial"/>
              </a:rPr>
              <a:t>и </a:t>
            </a:r>
            <a:r>
              <a:rPr lang="ru-RU" dirty="0" smtClean="0">
                <a:latin typeface="Arial"/>
                <a:cs typeface="Arial"/>
              </a:rPr>
              <a:t>на базе организаций </a:t>
            </a:r>
            <a:r>
              <a:rPr lang="ru-RU" dirty="0">
                <a:latin typeface="Arial"/>
                <a:cs typeface="Arial"/>
              </a:rPr>
              <a:t>на уровне сообществ, которые будут предоставлять как можно больше услуг в одном месте, чтобы максимально сохранить клиентов в программе.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52" y="0"/>
            <a:ext cx="6509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Спасибо!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1" y="1143000"/>
            <a:ext cx="8408054" cy="47648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9482" y="5676913"/>
            <a:ext cx="664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Выражение признательности: Виталий Виноградов и Гульнара </a:t>
            </a:r>
            <a:r>
              <a:rPr lang="ru-RU" dirty="0" err="1" smtClean="0"/>
              <a:t>Жакупова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4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User\Downloads\Области РК распрастраненность1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6850" r="5705" b="27092"/>
          <a:stretch/>
        </p:blipFill>
        <p:spPr bwMode="auto">
          <a:xfrm>
            <a:off x="179512" y="1459918"/>
            <a:ext cx="8719404" cy="4633381"/>
          </a:xfrm>
          <a:prstGeom prst="rect">
            <a:avLst/>
          </a:prstGeom>
          <a:noFill/>
          <a:extLst/>
        </p:spPr>
      </p:pic>
      <p:sp>
        <p:nvSpPr>
          <p:cNvPr id="81" name="Прямоугольник 80"/>
          <p:cNvSpPr/>
          <p:nvPr/>
        </p:nvSpPr>
        <p:spPr>
          <a:xfrm>
            <a:off x="611559" y="1496042"/>
            <a:ext cx="7934265" cy="21164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Arial"/>
                <a:cs typeface="Arial"/>
              </a:rPr>
              <a:t>Распространенность – 6,2 (ДЭН, 2017 г.)</a:t>
            </a:r>
          </a:p>
          <a:p>
            <a:pPr marL="285750" indent="-285750">
              <a:buFont typeface="Arial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/>
              </a:rPr>
              <a:t>Больше половины случаев  - 52% выявлено </a:t>
            </a:r>
            <a:r>
              <a:rPr lang="ru-RU" sz="2000" b="1" baseline="0" dirty="0" smtClean="0">
                <a:solidFill>
                  <a:srgbClr val="000000"/>
                </a:solidFill>
                <a:latin typeface="Arial"/>
                <a:cs typeface="Arial"/>
              </a:rPr>
              <a:t> среди молодых людей, в возрасте  от 20 до 29 лет.</a:t>
            </a:r>
          </a:p>
          <a:p>
            <a:pPr marL="285750" indent="-285750">
              <a:buFont typeface="Arial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/>
              </a:rPr>
              <a:t>Единственная ключевая группа, среди которой ВИЧ-инфекция имеет тенденцию стабильно нарастать</a:t>
            </a:r>
            <a:endParaRPr lang="ru-RU" sz="2000" b="1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sz="1400" baseline="0" dirty="0" smtClean="0">
              <a:solidFill>
                <a:srgbClr val="000000"/>
              </a:solidFill>
            </a:endParaRPr>
          </a:p>
          <a:p>
            <a:endParaRPr lang="ru-RU" sz="1400" baseline="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1563" y="3933057"/>
            <a:ext cx="7934261" cy="4271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Количество выявленных случаев среди МСМ (1990 – 2017 гг.)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03652" y="118826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634952" y="0"/>
            <a:ext cx="65090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Эпидемиологическая ситуация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 ВИЧ-инфекции среди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МСМ  РК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данные КНЦДИЗ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90391"/>
              </p:ext>
            </p:extLst>
          </p:nvPr>
        </p:nvGraphicFramePr>
        <p:xfrm>
          <a:off x="611564" y="4426750"/>
          <a:ext cx="7934261" cy="21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161591" y="4605518"/>
            <a:ext cx="668848" cy="1034575"/>
            <a:chOff x="2102952" y="4725144"/>
            <a:chExt cx="443739" cy="760730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865" y="4725144"/>
              <a:ext cx="295826" cy="76073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952" y="4725144"/>
              <a:ext cx="295826" cy="76073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3" y="4851342"/>
            <a:ext cx="304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51" y="0"/>
            <a:ext cx="654714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Participants</a:t>
            </a:r>
            <a:br>
              <a:rPr lang="en-US" dirty="0" smtClean="0"/>
            </a:br>
            <a:r>
              <a:rPr lang="en-US" sz="2400" dirty="0" smtClean="0"/>
              <a:t>(Data lockdown date: 02FEB19; </a:t>
            </a:r>
            <a:r>
              <a:rPr lang="en-US" sz="2400" i="1" dirty="0" smtClean="0"/>
              <a:t>N</a:t>
            </a:r>
            <a:r>
              <a:rPr lang="en-US" sz="2400" dirty="0" smtClean="0"/>
              <a:t> = 254)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505695"/>
                  </p:ext>
                </p:extLst>
              </p:nvPr>
            </p:nvGraphicFramePr>
            <p:xfrm>
              <a:off x="952500" y="1486408"/>
              <a:ext cx="7239000" cy="4402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48200"/>
                    <a:gridCol w="2590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/>
                          <a:r>
                            <a:rPr lang="en-US" sz="2000" b="1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/>
                          <a:r>
                            <a:rPr lang="en-US" sz="2000" b="1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or </a:t>
                          </a:r>
                          <a14:m/>
                          <a:r>
                            <a:rPr lang="en-US" sz="2000" b="1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/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Sexual Orientation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Heterosexual/Straight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Gay/MSM/Queer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Bisexual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Other</a:t>
                          </a: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(1.2%)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142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(55.9%)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103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(40.6%)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6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(2.4%)</a:t>
                          </a: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Has primary/main male partner (past year)</a:t>
                          </a: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254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(100</a:t>
                          </a: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%)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Has had HIV test</a:t>
                          </a:r>
                          <a:b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Ever</a:t>
                          </a:r>
                          <a:b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Past 90 days</a:t>
                          </a: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204 (80.3%)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67 (26.4%)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# male partners (past year)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17.1 (57.6)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&gt;1 male partner (past year)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221 (87.0%)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Condomless</a:t>
                          </a: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 anal intercourse (past year)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116 (45.7%)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505695"/>
                  </p:ext>
                </p:extLst>
              </p:nvPr>
            </p:nvGraphicFramePr>
            <p:xfrm>
              <a:off x="952500" y="1486408"/>
              <a:ext cx="7239000" cy="4402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48200"/>
                    <a:gridCol w="2590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79529" t="-1639" b="-1085246"/>
                          </a:stretch>
                        </a:blipFill>
                      </a:tcPr>
                    </a:tc>
                  </a:tr>
                  <a:tr h="1578864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Sexual Orientation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Heterosexual/Straight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Gay/MSM/Queer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Bisexual</a:t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Other</a:t>
                          </a: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(1.2%)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142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(55.9%)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103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(40.6%)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6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(2.4%)</a:t>
                          </a: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Has primary/main male partner (past year)</a:t>
                          </a: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254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(100</a:t>
                          </a: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%)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969264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Has had HIV test</a:t>
                          </a:r>
                          <a:b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Ever</a:t>
                          </a:r>
                          <a:b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Past 90 days</a:t>
                          </a: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204 (80.3%)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67 (26.4%)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# male partners (past year)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17.1 (57.6)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&gt;1 male partner (past year)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221 (87.0%)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205740" marR="0" indent="-20574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Condomless</a:t>
                          </a: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 anal intercourse (past year)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9144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116 (45.7%)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6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259" y="0"/>
            <a:ext cx="66251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Participants</a:t>
            </a:r>
            <a:br>
              <a:rPr lang="en-US" dirty="0" smtClean="0"/>
            </a:br>
            <a:r>
              <a:rPr lang="en-US" sz="2400" dirty="0" smtClean="0"/>
              <a:t>(Data lockdown date: 02FEB19; </a:t>
            </a:r>
            <a:r>
              <a:rPr lang="en-US" sz="2400" i="1" dirty="0" smtClean="0"/>
              <a:t>N</a:t>
            </a:r>
            <a:r>
              <a:rPr lang="en-US" sz="2400" dirty="0" smtClean="0"/>
              <a:t> = 254)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738936"/>
                  </p:ext>
                </p:extLst>
              </p:nvPr>
            </p:nvGraphicFramePr>
            <p:xfrm>
              <a:off x="1352551" y="1486408"/>
              <a:ext cx="6438898" cy="4626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3824"/>
                    <a:gridCol w="1842537"/>
                    <a:gridCol w="1842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Substance Use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b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Lifetime</a:t>
                          </a:r>
                          <a:br>
                            <a:rPr lang="en-US" sz="20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a:br>
                          <a14:m/>
                          <a:r>
                            <a:rPr lang="en-US" sz="2000" b="1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/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b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Past 90 days</a:t>
                          </a:r>
                          <a:br>
                            <a:rPr lang="en-US" sz="20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a:br>
                          <a14:m/>
                          <a:r>
                            <a:rPr lang="en-US" sz="2000" b="1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/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b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Binge drinking</a:t>
                          </a: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223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(87.8%)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197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(77.6%)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Marijuana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154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(60.6%)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73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(28.7%)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Heroin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15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(5.9%)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8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(3.1%)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Other Opioids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31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(12.2%)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Stimulants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29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(11.4%)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Cocaine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19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(7.5%)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5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(2.0%)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Hallucinogens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27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(10.6%)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5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(2.0%)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Inhalants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117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(46.1%)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58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(22.8%)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Club drugs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27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(10.6%)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9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(3.5%)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Any illicit use of drugs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196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(77.2%)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123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(48.4%)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738936"/>
                  </p:ext>
                </p:extLst>
              </p:nvPr>
            </p:nvGraphicFramePr>
            <p:xfrm>
              <a:off x="1352551" y="1486408"/>
              <a:ext cx="6438898" cy="4626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3824"/>
                    <a:gridCol w="1842537"/>
                    <a:gridCol w="1842537"/>
                  </a:tblGrid>
                  <a:tr h="664464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Substance Use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27432" marB="27432" anchor="b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7432" marB="27432" anchor="b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0000" t="-917" r="-100331" b="-596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7432" marB="27432" anchor="b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0000" t="-917" r="-331" b="-59633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Binge drinking</a:t>
                          </a: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223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(87.8%)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197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(77.6%)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Marijuana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154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(60.6%)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73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(28.7%)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Heroin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15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(5.9%)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8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(3.1%)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Other Opioids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31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(12.2%)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Stimulants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29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(11.4%)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14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(5.5%)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Cocaine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19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(7.5%)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5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(2.0%)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Hallucinogens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27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(10.6%)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5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(2.0%)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Inhalants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117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(46.1%)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58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(22.8%)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Club drugs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27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(10.6%)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9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(3.5%)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Any illicit use of drugs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196 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(77.2%)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5800" algn="dec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	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123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"/>
                              <a:cs typeface="Times New Roman" panose="02020603050405020304" pitchFamily="18" charset="0"/>
                            </a:rPr>
                            <a:t>(48.4%)</a:t>
                          </a:r>
                        </a:p>
                      </a:txBody>
                      <a:tcPr marL="45720" marR="45720" anchor="ctr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162800" cy="13716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Распространённость ВИЧ</a:t>
            </a:r>
            <a:r>
              <a:rPr lang="ru-RU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в выборке проекта  -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20.3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b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34774"/>
              </p:ext>
            </p:extLst>
          </p:nvPr>
        </p:nvGraphicFramePr>
        <p:xfrm>
          <a:off x="68580" y="1965960"/>
          <a:ext cx="9006840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" marR="18288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ВИЧ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экспресс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Сифилис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Гонорея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Хламидиоз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" marR="18288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старые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”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новые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”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ректал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уретра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ектал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уретра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Алматы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11.3%)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 (10.7%)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24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19%)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7 (4.4%)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8 (5.0%)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18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11.3%)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6 (5.3%)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Астана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6 (6.3%)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 (7.4%)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23 (15%)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5 (5.3%)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3 (3.1%)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8 (8.4%)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9 (3.8%)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Шымкент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10 (8.3%)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 (15%)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24 (24%)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9 (7.5%)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7 (5.8%)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11 (9.1%)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5 (4.2%)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Всего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 (9.1%)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11.2%)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71 (20%)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16 (5.6%)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16 (4.8%)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31 (9.1%)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	13 (5.3%)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9144" marR="18288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34952" y="0"/>
            <a:ext cx="6509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/>
                <a:cs typeface="Arial"/>
              </a:rPr>
              <a:t>Распространённость ВИЧ/ИППП</a:t>
            </a:r>
            <a:r>
              <a:rPr lang="en-US" sz="2400" b="1" dirty="0" smtClean="0">
                <a:latin typeface="Arial"/>
                <a:cs typeface="Arial"/>
              </a:rPr>
              <a:t/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(</a:t>
            </a:r>
            <a:r>
              <a:rPr lang="ru-RU" sz="2400" b="1" dirty="0" smtClean="0">
                <a:latin typeface="Arial"/>
                <a:cs typeface="Arial"/>
              </a:rPr>
              <a:t>с 27 июля 2018 по 4 мая 2019</a:t>
            </a:r>
            <a:r>
              <a:rPr lang="en-US" sz="2400" b="1" dirty="0" smtClean="0">
                <a:latin typeface="Arial"/>
                <a:cs typeface="Arial"/>
              </a:rPr>
              <a:t>; </a:t>
            </a:r>
            <a:r>
              <a:rPr lang="en-US" sz="2400" b="1" i="1" dirty="0" smtClean="0">
                <a:latin typeface="Arial"/>
                <a:cs typeface="Arial"/>
              </a:rPr>
              <a:t>N</a:t>
            </a:r>
            <a:r>
              <a:rPr lang="en-US" sz="2400" b="1" dirty="0" smtClean="0">
                <a:latin typeface="Arial"/>
                <a:cs typeface="Arial"/>
              </a:rPr>
              <a:t> = 3</a:t>
            </a:r>
            <a:r>
              <a:rPr lang="ru-RU" sz="2400" b="1" dirty="0" smtClean="0">
                <a:latin typeface="Arial"/>
                <a:cs typeface="Arial"/>
              </a:rPr>
              <a:t>74</a:t>
            </a:r>
            <a:r>
              <a:rPr lang="en-US" sz="2400" b="1" dirty="0" smtClean="0">
                <a:latin typeface="Arial"/>
                <a:cs typeface="Arial"/>
              </a:rPr>
              <a:t>)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635" y="0"/>
            <a:ext cx="605184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Arial"/>
                <a:cs typeface="Arial"/>
              </a:rPr>
              <a:t>Что такое ДКП? </a:t>
            </a:r>
            <a:r>
              <a:rPr lang="ru-RU" dirty="0">
                <a:latin typeface="Arial"/>
                <a:cs typeface="Arial"/>
              </a:rPr>
              <a:t/>
            </a:r>
            <a:br>
              <a:rPr lang="ru-RU" dirty="0">
                <a:latin typeface="Arial"/>
                <a:cs typeface="Arial"/>
              </a:rPr>
            </a:br>
            <a:endParaRPr lang="ru-RU" dirty="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/>
                <a:cs typeface="Arial"/>
              </a:rPr>
              <a:t>ДКП </a:t>
            </a:r>
            <a:r>
              <a:rPr lang="ru-RU" dirty="0">
                <a:latin typeface="Arial"/>
                <a:cs typeface="Arial"/>
              </a:rPr>
              <a:t>– это метод профилактики, при котором ВИЧ-отрицательный человек принимает препараты для снижения риска инфицирования </a:t>
            </a:r>
            <a:endParaRPr lang="ru-RU" dirty="0" smtClean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ДКП </a:t>
            </a:r>
            <a:r>
              <a:rPr lang="ru-RU" dirty="0">
                <a:latin typeface="Arial"/>
                <a:cs typeface="Arial"/>
              </a:rPr>
              <a:t>для перорального приёма содержит два препарата, которые также используются для лечения ВИЧ (</a:t>
            </a:r>
            <a:r>
              <a:rPr lang="ru-RU" dirty="0" err="1">
                <a:latin typeface="Arial"/>
                <a:cs typeface="Arial"/>
              </a:rPr>
              <a:t>тенофовир</a:t>
            </a:r>
            <a:r>
              <a:rPr lang="ru-RU" dirty="0">
                <a:latin typeface="Arial"/>
                <a:cs typeface="Arial"/>
              </a:rPr>
              <a:t> и </a:t>
            </a:r>
            <a:r>
              <a:rPr lang="ru-RU" dirty="0" err="1">
                <a:latin typeface="Arial"/>
                <a:cs typeface="Arial"/>
              </a:rPr>
              <a:t>эмтрицитабин</a:t>
            </a:r>
            <a:r>
              <a:rPr lang="ru-RU" dirty="0">
                <a:latin typeface="Arial"/>
                <a:cs typeface="Arial"/>
              </a:rPr>
              <a:t>) </a:t>
            </a:r>
            <a:endParaRPr lang="ru-RU" dirty="0" smtClean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 err="1">
                <a:latin typeface="Arial"/>
                <a:cs typeface="Arial"/>
              </a:rPr>
              <a:t>Truvada</a:t>
            </a:r>
            <a:r>
              <a:rPr lang="ru-RU" dirty="0">
                <a:latin typeface="Arial"/>
                <a:cs typeface="Arial"/>
              </a:rPr>
              <a:t>® - единственный препарат, одобренный FDA для использования в качестве ДКП </a:t>
            </a:r>
            <a:endParaRPr lang="ru-RU" dirty="0" smtClean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ДКП </a:t>
            </a:r>
            <a:r>
              <a:rPr lang="ru-RU" dirty="0">
                <a:latin typeface="Arial"/>
                <a:cs typeface="Arial"/>
              </a:rPr>
              <a:t>не защищает от других инфекций, передающихся половым путём, (ИППП) или беременности и не является лекарством от ВИЧ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050" y="0"/>
            <a:ext cx="6738950" cy="16240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/>
                <a:cs typeface="Arial"/>
              </a:rPr>
              <a:t>Критерии назначения ДКТ для </a:t>
            </a:r>
            <a:r>
              <a:rPr lang="ru-RU" sz="3200" b="1" dirty="0" err="1" smtClean="0">
                <a:latin typeface="Arial"/>
                <a:cs typeface="Arial"/>
              </a:rPr>
              <a:t>субпопуляций</a:t>
            </a:r>
            <a:r>
              <a:rPr lang="ru-RU" sz="3200" b="1" dirty="0" smtClean="0">
                <a:latin typeface="Arial"/>
                <a:cs typeface="Arial"/>
              </a:rPr>
              <a:t> МСМ/ТГЛ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73" y="1436666"/>
            <a:ext cx="8533619" cy="43308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latin typeface="Arial"/>
                <a:cs typeface="Arial"/>
              </a:rPr>
              <a:t>ВИЧ-положительный сексуальный партнер</a:t>
            </a:r>
          </a:p>
          <a:p>
            <a:r>
              <a:rPr lang="ru-RU" dirty="0" smtClean="0">
                <a:latin typeface="Arial"/>
                <a:cs typeface="Arial"/>
              </a:rPr>
              <a:t>Бактериальная ИППП в недавнем прошлом</a:t>
            </a:r>
          </a:p>
          <a:p>
            <a:r>
              <a:rPr lang="ru-RU" dirty="0" smtClean="0">
                <a:latin typeface="Arial"/>
                <a:cs typeface="Arial"/>
              </a:rPr>
              <a:t>Большое количество сексуальных партнеров</a:t>
            </a:r>
          </a:p>
          <a:p>
            <a:r>
              <a:rPr lang="ru-RU" dirty="0" smtClean="0">
                <a:latin typeface="Arial"/>
                <a:cs typeface="Arial"/>
              </a:rPr>
              <a:t>Непостоянное или полное отсутствие использования презервативов</a:t>
            </a:r>
          </a:p>
          <a:p>
            <a:r>
              <a:rPr lang="ru-RU" dirty="0" smtClean="0">
                <a:latin typeface="Arial"/>
                <a:cs typeface="Arial"/>
              </a:rPr>
              <a:t>Коммерческая сексуальная деятельность</a:t>
            </a:r>
            <a:endParaRPr lang="ru-RU" dirty="0" smtClean="0">
              <a:latin typeface="Arial"/>
              <a:cs typeface="Arial"/>
            </a:endParaRPr>
          </a:p>
          <a:p>
            <a:endParaRPr lang="ru-RU" dirty="0" smtClean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134" y="6044644"/>
            <a:ext cx="56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www.cdc.gov</a:t>
            </a:r>
            <a:r>
              <a:rPr lang="en-US" dirty="0"/>
              <a:t>/</a:t>
            </a:r>
            <a:r>
              <a:rPr lang="en-US" dirty="0" err="1"/>
              <a:t>hiv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/guidelines/PrEPguidelines2014.pdf </a:t>
            </a:r>
          </a:p>
          <a:p>
            <a:r>
              <a:rPr lang="pl-PL" dirty="0" err="1"/>
              <a:t>www.AIDSvu.org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53" y="0"/>
            <a:ext cx="6509048" cy="1143000"/>
          </a:xfrm>
        </p:spPr>
        <p:txBody>
          <a:bodyPr/>
          <a:lstStyle/>
          <a:p>
            <a:r>
              <a:rPr lang="ru-RU" b="1" dirty="0" smtClean="0">
                <a:latin typeface="Arial"/>
                <a:cs typeface="Arial"/>
              </a:rPr>
              <a:t>Скрининг </a:t>
            </a:r>
            <a:r>
              <a:rPr lang="ru-RU" b="1" dirty="0">
                <a:latin typeface="Arial"/>
                <a:cs typeface="Arial"/>
              </a:rPr>
              <a:t>перед ДКП 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/>
                <a:cs typeface="Arial"/>
              </a:rPr>
              <a:t>Исключить </a:t>
            </a:r>
            <a:r>
              <a:rPr lang="ru-RU" dirty="0">
                <a:latin typeface="Arial"/>
                <a:cs typeface="Arial"/>
              </a:rPr>
              <a:t>ВИЧ-инфекцию, включая острую ВИЧ-инфекцию, используя стандартные методы </a:t>
            </a:r>
            <a:r>
              <a:rPr lang="ru-RU" dirty="0" smtClean="0">
                <a:latin typeface="Arial"/>
                <a:cs typeface="Arial"/>
              </a:rPr>
              <a:t>тестирования; задокументировать </a:t>
            </a:r>
            <a:r>
              <a:rPr lang="ru-RU" dirty="0">
                <a:latin typeface="Arial"/>
                <a:cs typeface="Arial"/>
              </a:rPr>
              <a:t>результаты </a:t>
            </a:r>
          </a:p>
          <a:p>
            <a:r>
              <a:rPr lang="ru-RU" dirty="0" smtClean="0">
                <a:latin typeface="Arial"/>
                <a:cs typeface="Arial"/>
              </a:rPr>
              <a:t>Убедится в отсутствии почечной </a:t>
            </a:r>
            <a:r>
              <a:rPr lang="ru-RU" dirty="0" err="1" smtClean="0">
                <a:latin typeface="Arial"/>
                <a:cs typeface="Arial"/>
              </a:rPr>
              <a:t>недостаточнсти</a:t>
            </a:r>
            <a:r>
              <a:rPr lang="ru-RU" dirty="0" smtClean="0">
                <a:latin typeface="Arial"/>
                <a:cs typeface="Arial"/>
              </a:rPr>
              <a:t>, клиренс </a:t>
            </a:r>
            <a:r>
              <a:rPr lang="ru-RU" dirty="0" err="1">
                <a:latin typeface="Arial"/>
                <a:cs typeface="Arial"/>
              </a:rPr>
              <a:t>креатинина</a:t>
            </a:r>
            <a:r>
              <a:rPr lang="ru-RU" dirty="0">
                <a:latin typeface="Arial"/>
                <a:cs typeface="Arial"/>
              </a:rPr>
              <a:t> выше 60мл/мин </a:t>
            </a:r>
            <a:endParaRPr lang="ru-RU" dirty="0" smtClean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Обследовать </a:t>
            </a:r>
            <a:r>
              <a:rPr lang="ru-RU" dirty="0">
                <a:latin typeface="Arial"/>
                <a:cs typeface="Arial"/>
              </a:rPr>
              <a:t>на вирусный гепатит; иммунизация против гепатита A и B в соответствии с показаниями. В случае необходимости, </a:t>
            </a:r>
            <a:r>
              <a:rPr lang="ru-RU" dirty="0" smtClean="0">
                <a:latin typeface="Arial"/>
                <a:cs typeface="Arial"/>
              </a:rPr>
              <a:t>договорится </a:t>
            </a:r>
            <a:r>
              <a:rPr lang="ru-RU" dirty="0">
                <a:latin typeface="Arial"/>
                <a:cs typeface="Arial"/>
              </a:rPr>
              <a:t>о лечении хронического гепатита B или C </a:t>
            </a:r>
          </a:p>
          <a:p>
            <a:r>
              <a:rPr lang="ru-RU" dirty="0" smtClean="0">
                <a:latin typeface="Arial"/>
                <a:cs typeface="Arial"/>
              </a:rPr>
              <a:t>Исключить </a:t>
            </a:r>
            <a:r>
              <a:rPr lang="ru-RU" dirty="0">
                <a:latin typeface="Arial"/>
                <a:cs typeface="Arial"/>
              </a:rPr>
              <a:t>возможные лекарственные взаимодействия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52" y="0"/>
            <a:ext cx="605184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/>
                <a:cs typeface="Arial"/>
              </a:rPr>
              <a:t>Диспансерный прием каждые 3 месяца</a:t>
            </a:r>
            <a:r>
              <a:rPr lang="ru-RU" dirty="0" smtClean="0">
                <a:latin typeface="Arial"/>
                <a:cs typeface="Arial"/>
              </a:rPr>
              <a:t>: 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/>
                <a:cs typeface="Arial"/>
              </a:rPr>
              <a:t>Исключение </a:t>
            </a:r>
            <a:r>
              <a:rPr lang="ru-RU" dirty="0">
                <a:latin typeface="Arial"/>
                <a:cs typeface="Arial"/>
              </a:rPr>
              <a:t>ВИЧ-инфекцию, включая острую ВИЧ-инфекцию, используя стандартные методы </a:t>
            </a:r>
            <a:r>
              <a:rPr lang="ru-RU" dirty="0" smtClean="0">
                <a:latin typeface="Arial"/>
                <a:cs typeface="Arial"/>
              </a:rPr>
              <a:t>тестирования; документировать </a:t>
            </a:r>
            <a:r>
              <a:rPr lang="ru-RU" dirty="0">
                <a:latin typeface="Arial"/>
                <a:cs typeface="Arial"/>
              </a:rPr>
              <a:t>результаты </a:t>
            </a:r>
          </a:p>
          <a:p>
            <a:r>
              <a:rPr lang="ru-RU" dirty="0" smtClean="0">
                <a:latin typeface="Arial"/>
                <a:cs typeface="Arial"/>
              </a:rPr>
              <a:t>Осмотр </a:t>
            </a:r>
            <a:r>
              <a:rPr lang="ru-RU" dirty="0">
                <a:latin typeface="Arial"/>
                <a:cs typeface="Arial"/>
              </a:rPr>
              <a:t>на предмет симптомов </a:t>
            </a:r>
            <a:r>
              <a:rPr lang="ru-RU" dirty="0" smtClean="0">
                <a:latin typeface="Arial"/>
                <a:cs typeface="Arial"/>
              </a:rPr>
              <a:t>ИППП, </a:t>
            </a:r>
            <a:r>
              <a:rPr lang="ru-RU" dirty="0">
                <a:latin typeface="Arial"/>
                <a:cs typeface="Arial"/>
              </a:rPr>
              <a:t>анализы и лечение </a:t>
            </a:r>
            <a:r>
              <a:rPr lang="ru-RU" dirty="0" smtClean="0">
                <a:latin typeface="Arial"/>
                <a:cs typeface="Arial"/>
              </a:rPr>
              <a:t> </a:t>
            </a:r>
            <a:endParaRPr lang="ru-RU" dirty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Оценка </a:t>
            </a:r>
            <a:r>
              <a:rPr lang="ru-RU" dirty="0">
                <a:latin typeface="Arial"/>
                <a:cs typeface="Arial"/>
              </a:rPr>
              <a:t>уровня </a:t>
            </a:r>
            <a:r>
              <a:rPr lang="ru-RU" dirty="0" err="1">
                <a:latin typeface="Arial"/>
                <a:cs typeface="Arial"/>
              </a:rPr>
              <a:t>креатинина</a:t>
            </a:r>
            <a:r>
              <a:rPr lang="ru-RU" dirty="0">
                <a:latin typeface="Arial"/>
                <a:cs typeface="Arial"/>
              </a:rPr>
              <a:t> в </a:t>
            </a:r>
            <a:r>
              <a:rPr lang="ru-RU" dirty="0" smtClean="0">
                <a:latin typeface="Arial"/>
                <a:cs typeface="Arial"/>
              </a:rPr>
              <a:t>сыворотке крови (оценка </a:t>
            </a:r>
            <a:r>
              <a:rPr lang="ru-RU" dirty="0" err="1" smtClean="0">
                <a:latin typeface="Arial"/>
                <a:cs typeface="Arial"/>
              </a:rPr>
              <a:t>фунции</a:t>
            </a:r>
            <a:r>
              <a:rPr lang="ru-RU" dirty="0" smtClean="0">
                <a:latin typeface="Arial"/>
                <a:cs typeface="Arial"/>
              </a:rPr>
              <a:t> почек)  </a:t>
            </a:r>
          </a:p>
          <a:p>
            <a:r>
              <a:rPr lang="ru-RU" dirty="0" smtClean="0">
                <a:latin typeface="Arial"/>
                <a:cs typeface="Arial"/>
              </a:rPr>
              <a:t>Оценка </a:t>
            </a:r>
            <a:r>
              <a:rPr lang="ru-RU" dirty="0">
                <a:latin typeface="Arial"/>
                <a:cs typeface="Arial"/>
              </a:rPr>
              <a:t>соблюдения предписаний и необходимости более интенсивных вспомогательных </a:t>
            </a:r>
            <a:r>
              <a:rPr lang="ru-RU" dirty="0" smtClean="0">
                <a:latin typeface="Arial"/>
                <a:cs typeface="Arial"/>
              </a:rPr>
              <a:t>услуг</a:t>
            </a:r>
          </a:p>
          <a:p>
            <a:r>
              <a:rPr lang="en-US" dirty="0" err="1" smtClean="0">
                <a:latin typeface="Arial"/>
                <a:cs typeface="Arial"/>
              </a:rPr>
              <a:t>К</a:t>
            </a:r>
            <a:r>
              <a:rPr lang="ru-RU" dirty="0" err="1" smtClean="0">
                <a:latin typeface="Arial"/>
                <a:cs typeface="Arial"/>
              </a:rPr>
              <a:t>онсультирование</a:t>
            </a:r>
            <a:r>
              <a:rPr lang="ru-RU" dirty="0" smtClean="0">
                <a:latin typeface="Arial"/>
                <a:cs typeface="Arial"/>
              </a:rPr>
              <a:t> по снижению поведенческого риска, приверженности, побочных эффектам препарата </a:t>
            </a:r>
            <a:r>
              <a:rPr lang="ru-RU" dirty="0" smtClean="0">
                <a:latin typeface="Arial"/>
                <a:cs typeface="Arial"/>
              </a:rPr>
              <a:t> 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EA4B-1577-4254-94DB-733841F2984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4" y="0"/>
            <a:ext cx="2651706" cy="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904</Words>
  <Application>Microsoft Macintosh PowerPoint</Application>
  <PresentationFormat>On-screen Show (4:3)</PresentationFormat>
  <Paragraphs>211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Эпидемиологическая ситуация среди МСМ/ТГЛ в Казахстане и предпосылки для ДКТ</vt:lpstr>
      <vt:lpstr>PowerPoint Presentation</vt:lpstr>
      <vt:lpstr>Characteristics of Participants (Data lockdown date: 02FEB19; N = 254)</vt:lpstr>
      <vt:lpstr>Characteristics of Participants (Data lockdown date: 02FEB19; N = 254)</vt:lpstr>
      <vt:lpstr> Распространённость ВИЧ в выборке проекта  - 20.3% </vt:lpstr>
      <vt:lpstr> Что такое ДКП?  </vt:lpstr>
      <vt:lpstr>Критерии назначения ДКТ для субпопуляций МСМ/ТГЛ</vt:lpstr>
      <vt:lpstr>Скрининг перед ДКП </vt:lpstr>
      <vt:lpstr>Диспансерный прием каждые 3 месяца: </vt:lpstr>
      <vt:lpstr>Краткое описание пилотного проекта</vt:lpstr>
      <vt:lpstr>PowerPoint Presentation</vt:lpstr>
      <vt:lpstr>PowerPoint Presentation</vt:lpstr>
      <vt:lpstr>Ожидаемые результаты</vt:lpstr>
      <vt:lpstr> Спасибо!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Эпидемиологическая ситуация среди МСМ/ТГЛ в Казахстане и предпосылки для ДКТ</dc:title>
  <dc:creator>Assel</dc:creator>
  <cp:lastModifiedBy>Assel</cp:lastModifiedBy>
  <cp:revision>13</cp:revision>
  <dcterms:created xsi:type="dcterms:W3CDTF">2019-05-13T15:55:32Z</dcterms:created>
  <dcterms:modified xsi:type="dcterms:W3CDTF">2019-05-13T17:38:21Z</dcterms:modified>
</cp:coreProperties>
</file>