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2" r:id="rId1"/>
  </p:sldMasterIdLst>
  <p:notesMasterIdLst>
    <p:notesMasterId r:id="rId17"/>
  </p:notesMasterIdLst>
  <p:handoutMasterIdLst>
    <p:handoutMasterId r:id="rId18"/>
  </p:handoutMasterIdLst>
  <p:sldIdLst>
    <p:sldId id="256" r:id="rId2"/>
    <p:sldId id="375" r:id="rId3"/>
    <p:sldId id="358" r:id="rId4"/>
    <p:sldId id="373" r:id="rId5"/>
    <p:sldId id="366" r:id="rId6"/>
    <p:sldId id="369" r:id="rId7"/>
    <p:sldId id="370" r:id="rId8"/>
    <p:sldId id="368" r:id="rId9"/>
    <p:sldId id="371" r:id="rId10"/>
    <p:sldId id="372" r:id="rId11"/>
    <p:sldId id="361" r:id="rId12"/>
    <p:sldId id="367" r:id="rId13"/>
    <p:sldId id="359" r:id="rId14"/>
    <p:sldId id="360" r:id="rId15"/>
    <p:sldId id="364" r:id="rId16"/>
  </p:sldIdLst>
  <p:sldSz cx="9144000" cy="6858000" type="screen4x3"/>
  <p:notesSz cx="6761163" cy="9942513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icrosoft YaHei" pitchFamily="34" charset="-122"/>
        <a:cs typeface="Arial" pitchFamily="34" charset="0"/>
      </a:defRPr>
    </a:lvl1pPr>
    <a:lvl2pPr marL="742950" indent="-28575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icrosoft YaHei" pitchFamily="34" charset="-122"/>
        <a:cs typeface="Arial" pitchFamily="34" charset="0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icrosoft YaHei" pitchFamily="34" charset="-122"/>
        <a:cs typeface="Arial" pitchFamily="34" charset="0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icrosoft YaHei" pitchFamily="34" charset="-122"/>
        <a:cs typeface="Arial" pitchFamily="34" charset="0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icrosoft YaHei" pitchFamily="34" charset="-122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icrosoft YaHei" pitchFamily="34" charset="-122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icrosoft YaHei" pitchFamily="34" charset="-122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icrosoft YaHei" pitchFamily="34" charset="-122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icrosoft YaHei" pitchFamily="34" charset="-122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54061"/>
    <a:srgbClr val="F50F0F"/>
    <a:srgbClr val="F1C4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9104" autoAdjust="0"/>
  </p:normalViewPr>
  <p:slideViewPr>
    <p:cSldViewPr>
      <p:cViewPr>
        <p:scale>
          <a:sx n="71" d="100"/>
          <a:sy n="71" d="100"/>
        </p:scale>
        <p:origin x="-1344" y="-14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1416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3132"/>
        <p:guide pos="2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30525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29051" y="1"/>
            <a:ext cx="2930525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442EC2-36ED-4462-96F6-DCDAC444386F}" type="datetimeFigureOut">
              <a:rPr lang="ru-RU" smtClean="0"/>
              <a:pPr/>
              <a:t>11.11.2014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44039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29051" y="9444039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6B9B24-9CC6-48F9-BD81-87D9EA71FF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05933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AutoShape 1"/>
          <p:cNvSpPr>
            <a:spLocks noChangeArrowheads="1"/>
          </p:cNvSpPr>
          <p:nvPr/>
        </p:nvSpPr>
        <p:spPr bwMode="auto">
          <a:xfrm>
            <a:off x="2" y="1"/>
            <a:ext cx="6761163" cy="99425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ru-RU"/>
          </a:p>
        </p:txBody>
      </p:sp>
      <p:sp>
        <p:nvSpPr>
          <p:cNvPr id="22531" name="Text Box 2"/>
          <p:cNvSpPr txBox="1">
            <a:spLocks noChangeArrowheads="1"/>
          </p:cNvSpPr>
          <p:nvPr/>
        </p:nvSpPr>
        <p:spPr bwMode="auto">
          <a:xfrm>
            <a:off x="2" y="1"/>
            <a:ext cx="2930525" cy="496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ru-RU"/>
          </a:p>
        </p:txBody>
      </p:sp>
      <p:sp>
        <p:nvSpPr>
          <p:cNvPr id="22532" name="Text Box 3"/>
          <p:cNvSpPr txBox="1">
            <a:spLocks noChangeArrowheads="1"/>
          </p:cNvSpPr>
          <p:nvPr/>
        </p:nvSpPr>
        <p:spPr bwMode="auto">
          <a:xfrm>
            <a:off x="3829051" y="1"/>
            <a:ext cx="2930525" cy="496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ru-RU"/>
          </a:p>
        </p:txBody>
      </p:sp>
      <p:sp>
        <p:nvSpPr>
          <p:cNvPr id="22533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884238" y="738188"/>
            <a:ext cx="4991100" cy="3743325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676276" y="4722816"/>
            <a:ext cx="5407025" cy="44719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noProof="0" smtClean="0"/>
          </a:p>
        </p:txBody>
      </p:sp>
      <p:sp>
        <p:nvSpPr>
          <p:cNvPr id="22535" name="Text Box 6"/>
          <p:cNvSpPr txBox="1">
            <a:spLocks noChangeArrowheads="1"/>
          </p:cNvSpPr>
          <p:nvPr/>
        </p:nvSpPr>
        <p:spPr bwMode="auto">
          <a:xfrm>
            <a:off x="2" y="9444039"/>
            <a:ext cx="2930525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ru-RU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29051" y="9444040"/>
            <a:ext cx="2928938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Arial" charset="0"/>
                <a:ea typeface="Microsoft YaHei" charset="-122"/>
                <a:cs typeface="+mn-cs"/>
              </a:defRPr>
            </a:lvl1pPr>
          </a:lstStyle>
          <a:p>
            <a:pPr>
              <a:defRPr/>
            </a:pPr>
            <a:fld id="{1B4A1393-A8A5-48C3-93F5-9A17119765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8239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9pPr>
          </a:lstStyle>
          <a:p>
            <a:pPr eaLnBrk="1" hangingPunct="1">
              <a:buClrTx/>
              <a:buFontTx/>
              <a:buNone/>
            </a:pPr>
            <a:fld id="{3C573862-809C-46CF-BBEA-5F858E4B8E49}" type="slidenum">
              <a:rPr lang="ru-RU" smtClean="0">
                <a:solidFill>
                  <a:srgbClr val="000000"/>
                </a:solidFill>
              </a:rPr>
              <a:pPr eaLnBrk="1" hangingPunct="1">
                <a:buClrTx/>
                <a:buFontTx/>
                <a:buNone/>
              </a:pPr>
              <a:t>1</a:t>
            </a:fld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2355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5825" y="738188"/>
            <a:ext cx="4989513" cy="3743325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355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7" y="4722816"/>
            <a:ext cx="5408613" cy="4473574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7DDC8C27-D63E-44C3-82A0-AFB80D8DD05C}" type="datetimeFigureOut">
              <a:rPr lang="ru-RU"/>
              <a:pPr>
                <a:defRPr/>
              </a:pPr>
              <a:t>11.11.2014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1639354F-0C30-4C88-9483-AA84883F57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8858278"/>
      </p:ext>
    </p:extLst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F9D5A6D9-53FF-4332-A1CE-E165D580156B}" type="datetimeFigureOut">
              <a:rPr lang="ru-RU"/>
              <a:pPr>
                <a:defRPr/>
              </a:pPr>
              <a:t>11.11.2014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6A373459-ECEC-4739-B6B8-FDA726605E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0477419"/>
      </p:ext>
    </p:extLst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BEF8B05F-ABD7-4973-AFBA-D8431F6CE438}" type="datetimeFigureOut">
              <a:rPr lang="ru-RU"/>
              <a:pPr>
                <a:defRPr/>
              </a:pPr>
              <a:t>11.11.2014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8BEC58CD-E265-4378-B552-81BE03F9A8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8543463"/>
      </p:ext>
    </p:extLst>
  </p:cSld>
  <p:clrMapOvr>
    <a:masterClrMapping/>
  </p:clrMapOvr>
  <p:transition>
    <p:wipe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760D21-ED37-4063-8C42-DD36F94629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02027677-1C32-447B-9A51-F141B516AB9A}" type="datetimeFigureOut">
              <a:rPr lang="ru-RU"/>
              <a:pPr>
                <a:defRPr/>
              </a:pPr>
              <a:t>11.11.2014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D13AA288-0CC7-4342-82C7-587DCB41EF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6976756"/>
      </p:ext>
    </p:extLst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00D358D8-E05F-47CB-95D4-F5A913D503AA}" type="datetimeFigureOut">
              <a:rPr lang="ru-RU"/>
              <a:pPr>
                <a:defRPr/>
              </a:pPr>
              <a:t>11.11.2014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542035F1-0E85-421A-AC67-6927523FE1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5287276"/>
      </p:ext>
    </p:extLst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263B104E-DDFB-423C-BB06-2CE9EB873B99}" type="datetimeFigureOut">
              <a:rPr lang="ru-RU"/>
              <a:pPr>
                <a:defRPr/>
              </a:pPr>
              <a:t>11.11.2014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FE41D0CD-FDF0-405B-B2C2-5252CC0F31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4745753"/>
      </p:ext>
    </p:extLst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99195171-C257-4F94-8CAA-C28292ED2B2A}" type="datetimeFigureOut">
              <a:rPr lang="ru-RU"/>
              <a:pPr>
                <a:defRPr/>
              </a:pPr>
              <a:t>11.11.2014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0F2E4BD9-A521-4F1D-81CC-8E5A09F2F3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5007067"/>
      </p:ext>
    </p:extLst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04475BCC-C92E-4B5F-8C8D-1D46C99C7336}" type="datetimeFigureOut">
              <a:rPr lang="ru-RU"/>
              <a:pPr>
                <a:defRPr/>
              </a:pPr>
              <a:t>11.11.2014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FBA08EBE-09BA-43A4-B7F1-94FFEEC94B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6334899"/>
      </p:ext>
    </p:extLst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F6A45096-6487-41C1-B45B-E53E828D944A}" type="datetimeFigureOut">
              <a:rPr lang="ru-RU"/>
              <a:pPr>
                <a:defRPr/>
              </a:pPr>
              <a:t>11.11.2014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8D71CDF5-9C27-4F72-9660-E4B9568B04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4658660"/>
      </p:ext>
    </p:extLst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6008AB1D-F131-46D5-927E-53232F459E0E}" type="datetimeFigureOut">
              <a:rPr lang="ru-RU"/>
              <a:pPr>
                <a:defRPr/>
              </a:pPr>
              <a:t>11.11.2014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95C7D139-5C56-477F-B666-3BE1DA4058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8190412"/>
      </p:ext>
    </p:extLst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BB8459D6-43F0-4634-85DE-43A3263C2771}" type="datetimeFigureOut">
              <a:rPr lang="ru-RU"/>
              <a:pPr>
                <a:defRPr/>
              </a:pPr>
              <a:t>11.11.2014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7EC5D07D-B323-4A0E-80A2-55D8F71C70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9816367"/>
      </p:ext>
    </p:extLst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449263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solidFill>
                  <a:prstClr val="black">
                    <a:tint val="75000"/>
                  </a:prstClr>
                </a:solidFill>
                <a:latin typeface="Arial" charset="0"/>
                <a:ea typeface="Microsoft YaHei" charset="-122"/>
                <a:cs typeface="+mn-cs"/>
              </a:defRPr>
            </a:lvl1pPr>
          </a:lstStyle>
          <a:p>
            <a:pPr>
              <a:defRPr/>
            </a:pPr>
            <a:fld id="{51B2843B-F705-4A64-AED2-A02D930FF26F}" type="datetimeFigureOut">
              <a:rPr lang="ru-RU"/>
              <a:pPr>
                <a:defRPr/>
              </a:pPr>
              <a:t>11.11.2014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449263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solidFill>
                  <a:prstClr val="black">
                    <a:tint val="75000"/>
                  </a:prstClr>
                </a:solidFill>
                <a:latin typeface="Arial" charset="0"/>
                <a:ea typeface="Microsoft YaHei" charset="-122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defTabSz="449263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solidFill>
                  <a:prstClr val="black">
                    <a:tint val="75000"/>
                  </a:prstClr>
                </a:solidFill>
                <a:latin typeface="Arial" charset="0"/>
                <a:ea typeface="Microsoft YaHei" charset="-122"/>
                <a:cs typeface="+mn-cs"/>
              </a:defRPr>
            </a:lvl1pPr>
          </a:lstStyle>
          <a:p>
            <a:pPr>
              <a:defRPr/>
            </a:pPr>
            <a:fld id="{6F5D1E71-2FEA-4591-A37A-400EDD6AC2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6971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ransition>
    <p:wipe dir="d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1"/>
          <p:cNvSpPr txBox="1">
            <a:spLocks noChangeArrowheads="1"/>
          </p:cNvSpPr>
          <p:nvPr/>
        </p:nvSpPr>
        <p:spPr bwMode="auto">
          <a:xfrm>
            <a:off x="467544" y="332656"/>
            <a:ext cx="8064896" cy="3816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endParaRPr lang="ru-RU" sz="2400" b="1" i="1" dirty="0" smtClean="0">
              <a:solidFill>
                <a:srgbClr val="C00000"/>
              </a:solidFill>
            </a:endParaRPr>
          </a:p>
          <a:p>
            <a:pPr algn="ctr" eaLnBrk="1" hangingPunct="1">
              <a:buClrTx/>
              <a:buFontTx/>
              <a:buNone/>
            </a:pPr>
            <a:r>
              <a:rPr lang="ru-RU" sz="3600" b="1" i="1" dirty="0" smtClean="0">
                <a:solidFill>
                  <a:srgbClr val="C00000"/>
                </a:solidFill>
              </a:rPr>
              <a:t> </a:t>
            </a:r>
            <a:r>
              <a:rPr lang="ru-RU" sz="2800" b="1" i="1" dirty="0" smtClean="0">
                <a:solidFill>
                  <a:schemeClr val="tx2">
                    <a:lumMod val="75000"/>
                  </a:schemeClr>
                </a:solidFill>
              </a:rPr>
              <a:t>«Запланированные мероприятия </a:t>
            </a:r>
          </a:p>
          <a:p>
            <a:pPr algn="ctr" eaLnBrk="1" hangingPunct="1">
              <a:buClrTx/>
              <a:buFontTx/>
              <a:buNone/>
            </a:pPr>
            <a:r>
              <a:rPr lang="ru-RU" sz="2800" b="1" i="1" dirty="0" smtClean="0">
                <a:solidFill>
                  <a:schemeClr val="tx2">
                    <a:lumMod val="75000"/>
                  </a:schemeClr>
                </a:solidFill>
              </a:rPr>
              <a:t>по реформированию противотуберкулезной службы</a:t>
            </a:r>
          </a:p>
          <a:p>
            <a:pPr algn="ctr" eaLnBrk="1" hangingPunct="1">
              <a:buClrTx/>
              <a:buFontTx/>
              <a:buNone/>
            </a:pPr>
            <a:r>
              <a:rPr lang="ru-RU" sz="2800" b="1" i="1" dirty="0" smtClean="0">
                <a:solidFill>
                  <a:schemeClr val="tx2">
                    <a:lumMod val="75000"/>
                  </a:schemeClr>
                </a:solidFill>
              </a:rPr>
              <a:t>Актюбинской области с расширением</a:t>
            </a:r>
          </a:p>
          <a:p>
            <a:pPr algn="ctr" eaLnBrk="1" hangingPunct="1">
              <a:buClrTx/>
              <a:buFontTx/>
              <a:buNone/>
            </a:pPr>
            <a:r>
              <a:rPr lang="ru-RU" sz="2800" b="1" i="1" dirty="0" smtClean="0">
                <a:solidFill>
                  <a:schemeClr val="tx2">
                    <a:lumMod val="75000"/>
                  </a:schemeClr>
                </a:solidFill>
              </a:rPr>
              <a:t>стационар замещающей помощи</a:t>
            </a:r>
          </a:p>
          <a:p>
            <a:pPr algn="ctr" eaLnBrk="1" hangingPunct="1">
              <a:buClrTx/>
              <a:buFontTx/>
              <a:buNone/>
            </a:pPr>
            <a:r>
              <a:rPr lang="ru-RU" sz="2800" b="1" i="1" dirty="0" smtClean="0">
                <a:solidFill>
                  <a:schemeClr val="tx2">
                    <a:lumMod val="75000"/>
                  </a:schemeClr>
                </a:solidFill>
              </a:rPr>
              <a:t>в рамках </a:t>
            </a:r>
            <a:r>
              <a:rPr lang="ru-RU" sz="2800" b="1" i="1" dirty="0" err="1" smtClean="0">
                <a:solidFill>
                  <a:schemeClr val="tx2">
                    <a:lumMod val="75000"/>
                  </a:schemeClr>
                </a:solidFill>
              </a:rPr>
              <a:t>пилотного</a:t>
            </a:r>
            <a:r>
              <a:rPr lang="ru-RU" sz="2800" b="1" i="1" dirty="0" smtClean="0">
                <a:solidFill>
                  <a:schemeClr val="tx2">
                    <a:lumMod val="75000"/>
                  </a:schemeClr>
                </a:solidFill>
              </a:rPr>
              <a:t> региона </a:t>
            </a:r>
          </a:p>
          <a:p>
            <a:pPr algn="ctr" eaLnBrk="1" hangingPunct="1">
              <a:buClrTx/>
              <a:buFontTx/>
              <a:buNone/>
            </a:pPr>
            <a:r>
              <a:rPr lang="ru-RU" sz="2800" b="1" i="1" dirty="0" smtClean="0">
                <a:solidFill>
                  <a:schemeClr val="tx2">
                    <a:lumMod val="75000"/>
                  </a:schemeClr>
                </a:solidFill>
              </a:rPr>
              <a:t>нового гранта Глобального Фонда </a:t>
            </a:r>
          </a:p>
          <a:p>
            <a:pPr algn="ctr" eaLnBrk="1" hangingPunct="1">
              <a:buClrTx/>
              <a:buFontTx/>
              <a:buNone/>
            </a:pPr>
            <a:r>
              <a:rPr lang="ru-RU" sz="2800" b="1" i="1" dirty="0" smtClean="0">
                <a:solidFill>
                  <a:schemeClr val="tx2">
                    <a:lumMod val="75000"/>
                  </a:schemeClr>
                </a:solidFill>
              </a:rPr>
              <a:t>на 2015-2017годы»</a:t>
            </a:r>
            <a:endParaRPr lang="ru-RU" sz="2800" b="1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987824" y="6143645"/>
            <a:ext cx="34478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г.Астана. 11 ноября  2014г</a:t>
            </a:r>
            <a:endParaRPr lang="ru-RU" sz="1400" b="1" dirty="0">
              <a:solidFill>
                <a:schemeClr val="tx1"/>
              </a:solidFill>
            </a:endParaRPr>
          </a:p>
          <a:p>
            <a:pPr algn="ctr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563888" y="4869160"/>
            <a:ext cx="51845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Областной координатор по туберкулезу </a:t>
            </a:r>
            <a:r>
              <a:rPr lang="ru-RU" b="1" dirty="0" err="1" smtClean="0">
                <a:solidFill>
                  <a:schemeClr val="tx2">
                    <a:lumMod val="50000"/>
                  </a:schemeClr>
                </a:solidFill>
              </a:rPr>
              <a:t>Татимов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2">
                    <a:lumMod val="50000"/>
                  </a:schemeClr>
                </a:solidFill>
              </a:rPr>
              <a:t>Ерлан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2">
                    <a:lumMod val="50000"/>
                  </a:schemeClr>
                </a:solidFill>
              </a:rPr>
              <a:t>Аскарович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Программа «Спутник» предусмотрена для работы с пациентами , находящимися «на грани отрыва от лечения». </a:t>
            </a:r>
          </a:p>
          <a:p>
            <a:pPr marL="0" indent="0" algn="just">
              <a:buNone/>
            </a:pPr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Основная цель программы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–создание максимальных комфортных условий для больных с целью завершения ими полного курса химиотерапии.</a:t>
            </a:r>
          </a:p>
          <a:p>
            <a:pPr marL="0" indent="0" algn="just">
              <a:buNone/>
            </a:pPr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Для организации программы необходимы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1.Автомобиль – 1 единица</a:t>
            </a:r>
          </a:p>
          <a:p>
            <a:pPr marL="0" indent="0"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2.Штат водителя -1,0</a:t>
            </a:r>
          </a:p>
          <a:p>
            <a:pPr marL="0" indent="0"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3.Штат среднего медперсонала – 2,0</a:t>
            </a:r>
          </a:p>
          <a:p>
            <a:pPr marL="0" indent="0"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4.Возмещение транспортных расходов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64096"/>
          </a:xfrm>
          <a:solidFill>
            <a:schemeClr val="accent5">
              <a:lumMod val="75000"/>
            </a:schemeClr>
          </a:solidFill>
        </p:spPr>
        <p:txBody>
          <a:bodyPr/>
          <a:lstStyle/>
          <a:p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Программа «Спутник» </a:t>
            </a:r>
            <a:r>
              <a:rPr lang="ru-RU" sz="2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г.Актобе</a:t>
            </a:r>
            <a:endParaRPr lang="ru-RU" sz="2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19256" cy="571504"/>
          </a:xfrm>
          <a:solidFill>
            <a:schemeClr val="accent5">
              <a:lumMod val="75000"/>
            </a:schemeClr>
          </a:solidFill>
        </p:spPr>
        <p:txBody>
          <a:bodyPr/>
          <a:lstStyle/>
          <a:p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Программа «Спутник» </a:t>
            </a:r>
            <a:r>
              <a:rPr lang="ru-RU" sz="2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г.Актобе</a:t>
            </a:r>
            <a:endParaRPr lang="ru-RU" sz="2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79512" y="908719"/>
          <a:ext cx="8784976" cy="566740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72208"/>
                <a:gridCol w="2232248"/>
                <a:gridCol w="2448272"/>
                <a:gridCol w="2232248"/>
              </a:tblGrid>
              <a:tr h="613497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Планируемые мероприятия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2015г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2016г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2017г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64067">
                <a:tc>
                  <a:txBody>
                    <a:bodyPr/>
                    <a:lstStyle/>
                    <a:p>
                      <a:r>
                        <a:rPr lang="ru-RU" sz="20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Закуп автомобиля</a:t>
                      </a:r>
                      <a:endParaRPr lang="ru-RU" sz="2000" i="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 </a:t>
                      </a:r>
                    </a:p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(6 млн.516 </a:t>
                      </a:r>
                      <a:r>
                        <a:rPr lang="ru-RU" sz="20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тыс.тг</a:t>
                      </a: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422522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Штаты</a:t>
                      </a:r>
                      <a:r>
                        <a:rPr lang="ru-RU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водителя</a:t>
                      </a:r>
                    </a:p>
                    <a:p>
                      <a:r>
                        <a:rPr lang="ru-RU" sz="20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(зарплата)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(1 млн.176 </a:t>
                      </a:r>
                      <a:r>
                        <a:rPr lang="ru-RU" sz="20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тыс.тг</a:t>
                      </a: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  <a:p>
                      <a:pPr algn="ctr"/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(1 млн.176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тыс.тг</a:t>
                      </a: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  <a:p>
                      <a:pPr algn="ctr"/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(1 млн.176 </a:t>
                      </a:r>
                      <a:r>
                        <a:rPr lang="ru-RU" sz="20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тыс.тг</a:t>
                      </a: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  <a:p>
                      <a:pPr algn="ctr"/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2562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Штаты</a:t>
                      </a:r>
                      <a:r>
                        <a:rPr lang="ru-RU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медсестер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(зарплата)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(2млн.259</a:t>
                      </a:r>
                    </a:p>
                    <a:p>
                      <a:pPr algn="ctr"/>
                      <a:r>
                        <a:rPr lang="ru-RU" sz="20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тыс.тг</a:t>
                      </a: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(2 млн.259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тыс.тг</a:t>
                      </a: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  <a:p>
                      <a:pPr algn="ctr"/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(2млн.259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тыс.тг</a:t>
                      </a: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  <a:p>
                      <a:pPr algn="ctr"/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288321">
                <a:tc>
                  <a:txBody>
                    <a:bodyPr/>
                    <a:lstStyle/>
                    <a:p>
                      <a:r>
                        <a:rPr lang="ru-RU" sz="20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Транспортные расходы</a:t>
                      </a:r>
                      <a:endParaRPr lang="ru-RU" sz="20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ru-RU" sz="20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 млн. 198</a:t>
                      </a:r>
                      <a:r>
                        <a:rPr lang="ru-RU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тыс.тг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 млн. 198</a:t>
                      </a:r>
                      <a:r>
                        <a:rPr lang="ru-RU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тыс.тг</a:t>
                      </a:r>
                      <a:endParaRPr lang="ru-RU" sz="20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 млн. 198</a:t>
                      </a:r>
                      <a:r>
                        <a:rPr lang="ru-RU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тыс.тг</a:t>
                      </a:r>
                      <a:endParaRPr lang="ru-RU" sz="20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544" y="332656"/>
            <a:ext cx="8496944" cy="5904656"/>
          </a:xfrm>
        </p:spPr>
        <p:txBody>
          <a:bodyPr/>
          <a:lstStyle/>
          <a:p>
            <a:pPr algn="just"/>
            <a:r>
              <a:rPr lang="ru-RU" dirty="0" smtClean="0">
                <a:solidFill>
                  <a:schemeClr val="tx1"/>
                </a:solidFill>
              </a:rPr>
              <a:t>         </a:t>
            </a:r>
          </a:p>
          <a:p>
            <a:pPr algn="just"/>
            <a:endParaRPr lang="ru-RU" dirty="0" smtClean="0">
              <a:solidFill>
                <a:schemeClr val="tx1"/>
              </a:solidFill>
            </a:endParaRPr>
          </a:p>
          <a:p>
            <a:pPr algn="just"/>
            <a:endParaRPr lang="ru-RU" dirty="0" smtClean="0">
              <a:solidFill>
                <a:schemeClr val="tx1"/>
              </a:solidFill>
            </a:endParaRPr>
          </a:p>
          <a:p>
            <a:pPr algn="just"/>
            <a:endParaRPr lang="ru-RU" dirty="0" smtClean="0">
              <a:solidFill>
                <a:schemeClr val="tx1"/>
              </a:solidFill>
            </a:endParaRPr>
          </a:p>
          <a:p>
            <a:pPr algn="just"/>
            <a:endParaRPr lang="ru-RU" dirty="0" smtClean="0">
              <a:solidFill>
                <a:schemeClr val="tx1"/>
              </a:solidFill>
            </a:endParaRPr>
          </a:p>
          <a:p>
            <a:pPr algn="just"/>
            <a:endParaRPr lang="ru-RU" dirty="0" smtClean="0">
              <a:solidFill>
                <a:schemeClr val="tx1"/>
              </a:solidFill>
            </a:endParaRP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           </a:t>
            </a:r>
          </a:p>
          <a:p>
            <a:pPr algn="just"/>
            <a:endParaRPr lang="ru-RU" dirty="0" smtClean="0">
              <a:solidFill>
                <a:schemeClr val="tx1"/>
              </a:solidFill>
            </a:endParaRP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          </a:t>
            </a:r>
          </a:p>
          <a:p>
            <a:pPr algn="just"/>
            <a:endParaRPr lang="ru-RU" dirty="0" smtClean="0">
              <a:solidFill>
                <a:schemeClr val="tx1"/>
              </a:solidFill>
            </a:endParaRPr>
          </a:p>
          <a:p>
            <a:pPr algn="just"/>
            <a:endParaRPr lang="ru-RU" dirty="0" smtClean="0">
              <a:solidFill>
                <a:schemeClr val="tx1"/>
              </a:solidFill>
            </a:endParaRPr>
          </a:p>
          <a:p>
            <a:pPr algn="just"/>
            <a:endParaRPr lang="ru-RU" dirty="0" smtClean="0">
              <a:solidFill>
                <a:schemeClr val="tx1"/>
              </a:solidFill>
            </a:endParaRPr>
          </a:p>
          <a:p>
            <a:pPr algn="just"/>
            <a:endParaRPr lang="ru-RU" dirty="0" smtClean="0">
              <a:solidFill>
                <a:schemeClr val="tx1"/>
              </a:solidFill>
            </a:endParaRPr>
          </a:p>
          <a:p>
            <a:pPr algn="just"/>
            <a:endParaRPr lang="ru-RU" dirty="0" smtClean="0">
              <a:solidFill>
                <a:schemeClr val="tx1"/>
              </a:solidFill>
            </a:endParaRPr>
          </a:p>
          <a:p>
            <a:pPr algn="just"/>
            <a:endParaRPr lang="ru-RU" dirty="0" smtClean="0">
              <a:solidFill>
                <a:schemeClr val="tx1"/>
              </a:solidFill>
            </a:endParaRPr>
          </a:p>
          <a:p>
            <a:pPr algn="just"/>
            <a:endParaRPr lang="ru-RU" dirty="0" smtClean="0">
              <a:solidFill>
                <a:schemeClr val="tx1"/>
              </a:solidFill>
            </a:endParaRPr>
          </a:p>
          <a:p>
            <a:pPr algn="just"/>
            <a:endParaRPr lang="ru-RU" dirty="0" smtClean="0">
              <a:solidFill>
                <a:schemeClr val="tx1"/>
              </a:solidFill>
            </a:endParaRPr>
          </a:p>
          <a:p>
            <a:pPr algn="just"/>
            <a:endParaRPr lang="ru-RU" dirty="0" smtClean="0">
              <a:solidFill>
                <a:schemeClr val="tx1"/>
              </a:solidFill>
            </a:endParaRPr>
          </a:p>
          <a:p>
            <a:pPr algn="just"/>
            <a:endParaRPr lang="ru-RU" dirty="0" smtClean="0">
              <a:solidFill>
                <a:schemeClr val="tx1"/>
              </a:solidFill>
            </a:endParaRPr>
          </a:p>
          <a:p>
            <a:pPr algn="just"/>
            <a:endParaRPr lang="ru-RU" dirty="0" smtClean="0">
              <a:solidFill>
                <a:schemeClr val="tx1"/>
              </a:solidFill>
            </a:endParaRPr>
          </a:p>
          <a:p>
            <a:pPr algn="just"/>
            <a:endParaRPr lang="ru-RU" dirty="0" smtClean="0">
              <a:solidFill>
                <a:schemeClr val="tx1"/>
              </a:solidFill>
            </a:endParaRPr>
          </a:p>
          <a:p>
            <a:pPr algn="just"/>
            <a:endParaRPr lang="ru-RU" dirty="0" smtClean="0">
              <a:solidFill>
                <a:schemeClr val="tx1"/>
              </a:solidFill>
            </a:endParaRPr>
          </a:p>
          <a:p>
            <a:pPr algn="just"/>
            <a:endParaRPr lang="ru-RU" dirty="0" smtClean="0">
              <a:solidFill>
                <a:schemeClr val="tx1"/>
              </a:solidFill>
            </a:endParaRPr>
          </a:p>
          <a:p>
            <a:pPr algn="just"/>
            <a:endParaRPr lang="ru-RU" dirty="0" smtClean="0">
              <a:solidFill>
                <a:schemeClr val="tx1"/>
              </a:solidFill>
            </a:endParaRPr>
          </a:p>
          <a:p>
            <a:pPr algn="just"/>
            <a:endParaRPr lang="ru-RU" dirty="0" smtClean="0">
              <a:solidFill>
                <a:schemeClr val="tx1"/>
              </a:solidFill>
            </a:endParaRPr>
          </a:p>
          <a:p>
            <a:pPr algn="just"/>
            <a:endParaRPr lang="ru-RU" dirty="0" smtClean="0">
              <a:solidFill>
                <a:schemeClr val="tx1"/>
              </a:solidFill>
            </a:endParaRPr>
          </a:p>
          <a:p>
            <a:pPr algn="just"/>
            <a:endParaRPr lang="ru-RU" dirty="0" smtClean="0">
              <a:solidFill>
                <a:schemeClr val="tx1"/>
              </a:solidFill>
            </a:endParaRPr>
          </a:p>
          <a:p>
            <a:pPr algn="just"/>
            <a:endParaRPr lang="ru-RU" dirty="0" smtClean="0">
              <a:solidFill>
                <a:schemeClr val="tx1"/>
              </a:solidFill>
            </a:endParaRPr>
          </a:p>
          <a:p>
            <a:pPr algn="just"/>
            <a:endParaRPr lang="ru-RU" dirty="0" smtClean="0">
              <a:solidFill>
                <a:schemeClr val="tx1"/>
              </a:solidFill>
            </a:endParaRPr>
          </a:p>
          <a:p>
            <a:pPr algn="just"/>
            <a:endParaRPr lang="ru-RU" dirty="0" smtClean="0">
              <a:solidFill>
                <a:schemeClr val="tx1"/>
              </a:solidFill>
            </a:endParaRPr>
          </a:p>
          <a:p>
            <a:pPr algn="just"/>
            <a:endParaRPr lang="ru-RU" dirty="0" smtClean="0">
              <a:solidFill>
                <a:schemeClr val="tx1"/>
              </a:solidFill>
            </a:endParaRPr>
          </a:p>
          <a:p>
            <a:pPr algn="just"/>
            <a:endParaRPr lang="ru-RU" dirty="0" smtClean="0">
              <a:solidFill>
                <a:schemeClr val="tx1"/>
              </a:solidFill>
            </a:endParaRPr>
          </a:p>
          <a:p>
            <a:pPr algn="just"/>
            <a:endParaRPr lang="ru-RU" dirty="0" smtClean="0">
              <a:solidFill>
                <a:schemeClr val="tx1"/>
              </a:solidFill>
            </a:endParaRPr>
          </a:p>
          <a:p>
            <a:pPr algn="just"/>
            <a:endParaRPr lang="ru-RU" dirty="0" smtClean="0">
              <a:solidFill>
                <a:schemeClr val="tx1"/>
              </a:solidFill>
            </a:endParaRPr>
          </a:p>
          <a:p>
            <a:pPr algn="just"/>
            <a:endParaRPr lang="ru-RU" dirty="0" smtClean="0">
              <a:solidFill>
                <a:schemeClr val="tx1"/>
              </a:solidFill>
            </a:endParaRPr>
          </a:p>
          <a:p>
            <a:pPr algn="just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pPr algn="just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рамках пересмотренного бюджета заявки на Новую модель финансирования Глобального Фонда на 2015-2017 годы Актюбинская область подтверждает плановое число пациентов включенных в </a:t>
            </a:r>
            <a:r>
              <a:rPr lang="ru-RU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пилотный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проект региона, которым будет оказываться  финансовое стимулирование 100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$ 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месяц для повышения приверженности к лечению. Дополнительно  7% пациентов будут получать социальные пакеты стоимостью 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50</a:t>
            </a:r>
            <a:r>
              <a:rPr lang="en-US" sz="24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$ 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регулярной основе, 20%  больных  - компенсацию проезда  к месту НКЛ.</a:t>
            </a:r>
          </a:p>
          <a:p>
            <a:pPr algn="just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В сельской местности предполагается  оплата транспортных расходов медицинским сестрам.</a:t>
            </a:r>
          </a:p>
          <a:p>
            <a:pPr algn="just"/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10600" cy="1752600"/>
          </a:xfrm>
          <a:solidFill>
            <a:schemeClr val="accent5">
              <a:lumMod val="75000"/>
            </a:schemeClr>
          </a:solidFill>
        </p:spPr>
        <p:txBody>
          <a:bodyPr/>
          <a:lstStyle/>
          <a:p>
            <a:r>
              <a:rPr lang="ru-RU" sz="23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Плановое количество пациентов  ПЛУ и МЛУ ТБ, которые будут взяты на  полное амбулаторное лечение с оказанием социальной помощи при поддержке </a:t>
            </a:r>
            <a:r>
              <a:rPr lang="ru-RU" sz="23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пилотного</a:t>
            </a:r>
            <a:r>
              <a:rPr lang="ru-RU" sz="23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проекта </a:t>
            </a:r>
            <a:br>
              <a:rPr lang="ru-RU" sz="23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3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Актюбинской области.</a:t>
            </a:r>
            <a:endParaRPr lang="ru-RU" sz="23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59" name="Содержимое 2"/>
          <p:cNvSpPr>
            <a:spLocks noGrp="1"/>
          </p:cNvSpPr>
          <p:nvPr>
            <p:ph idx="1"/>
          </p:nvPr>
        </p:nvSpPr>
        <p:spPr>
          <a:xfrm>
            <a:off x="323850" y="1989138"/>
            <a:ext cx="8569325" cy="4679950"/>
          </a:xfrm>
        </p:spPr>
        <p:txBody>
          <a:bodyPr/>
          <a:lstStyle/>
          <a:p>
            <a:pPr marL="0" indent="0" algn="just">
              <a:buFont typeface="Wingdings" pitchFamily="2" charset="2"/>
              <a:buNone/>
            </a:pPr>
            <a:endParaRPr lang="ru-RU" sz="2800" b="1" i="1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Font typeface="Wingdings" pitchFamily="2" charset="2"/>
              <a:buNone/>
            </a:pPr>
            <a:endParaRPr lang="ru-RU" sz="2800" b="1" i="1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Font typeface="Wingdings" pitchFamily="2" charset="2"/>
              <a:buNone/>
            </a:pPr>
            <a:endParaRPr lang="ru-RU" b="1" i="1" smtClean="0"/>
          </a:p>
          <a:p>
            <a:pPr marL="0" indent="0" algn="just">
              <a:buFont typeface="Wingdings" pitchFamily="2" charset="2"/>
              <a:buNone/>
            </a:pPr>
            <a:endParaRPr lang="ru-RU" b="1" i="1" smtClean="0"/>
          </a:p>
          <a:p>
            <a:pPr marL="0" indent="0" algn="just">
              <a:buFont typeface="Wingdings" pitchFamily="2" charset="2"/>
              <a:buNone/>
            </a:pPr>
            <a:endParaRPr lang="ru-RU" b="1" i="1" smtClean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95288" y="2132857"/>
          <a:ext cx="8353176" cy="439323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8440"/>
                <a:gridCol w="1584176"/>
                <a:gridCol w="1580026"/>
                <a:gridCol w="1516318"/>
                <a:gridCol w="1944216"/>
              </a:tblGrid>
              <a:tr h="993892">
                <a:tc>
                  <a:txBody>
                    <a:bodyPr/>
                    <a:lstStyle/>
                    <a:p>
                      <a:pPr algn="ctr"/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2015г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2016г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2017г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Всего больных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133115"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ПЛУ ТБ</a:t>
                      </a:r>
                      <a:endParaRPr lang="ru-RU" sz="2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lang="ru-RU" sz="2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61</a:t>
                      </a:r>
                      <a:endParaRPr lang="ru-RU" sz="2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64</a:t>
                      </a:r>
                      <a:endParaRPr lang="ru-RU" sz="2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163</a:t>
                      </a:r>
                      <a:endParaRPr lang="ru-RU" sz="2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133115"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МЛУ ТБ</a:t>
                      </a:r>
                      <a:endParaRPr lang="ru-RU" sz="2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76</a:t>
                      </a:r>
                      <a:endParaRPr lang="ru-RU" sz="2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147</a:t>
                      </a:r>
                      <a:endParaRPr lang="ru-RU" sz="2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176</a:t>
                      </a:r>
                      <a:endParaRPr lang="ru-RU" sz="2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399</a:t>
                      </a:r>
                      <a:endParaRPr lang="ru-RU" sz="2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133115"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lang="ru-RU" sz="2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114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208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240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562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765199"/>
          </a:xfrm>
          <a:solidFill>
            <a:schemeClr val="accent5">
              <a:lumMod val="75000"/>
            </a:schemeClr>
          </a:solidFill>
        </p:spPr>
        <p:txBody>
          <a:bodyPr/>
          <a:lstStyle/>
          <a:p>
            <a:r>
              <a:rPr lang="ru-RU" sz="23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Ожидаемое  количество больных, которым будут оказана социальная поддержка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79512" y="1187450"/>
          <a:ext cx="8568704" cy="537560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23288"/>
                <a:gridCol w="1255758"/>
                <a:gridCol w="1181636"/>
                <a:gridCol w="1108022"/>
              </a:tblGrid>
              <a:tr h="335369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Планируемые мероприятия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2015г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2016г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2017г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84661">
                <a:tc>
                  <a:txBody>
                    <a:bodyPr/>
                    <a:lstStyle/>
                    <a:p>
                      <a:r>
                        <a:rPr lang="ru-RU" sz="20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Финансовое стимулирование – </a:t>
                      </a:r>
                    </a:p>
                    <a:p>
                      <a:r>
                        <a:rPr lang="ru-RU" sz="20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Охват 90,0%  пациентов </a:t>
                      </a:r>
                      <a:r>
                        <a:rPr lang="ru-RU" sz="2000" b="1" i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(100 </a:t>
                      </a:r>
                      <a:r>
                        <a:rPr lang="en-US" sz="2000" b="1" i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$</a:t>
                      </a:r>
                      <a:r>
                        <a:rPr lang="en-US" sz="2000" b="1" i="0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i="0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месяц)</a:t>
                      </a:r>
                      <a:endParaRPr lang="ru-RU" sz="2000" i="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102</a:t>
                      </a:r>
                    </a:p>
                    <a:p>
                      <a:pPr algn="ctr"/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187</a:t>
                      </a:r>
                    </a:p>
                    <a:p>
                      <a:pPr algn="ctr"/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216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84661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r>
                        <a:rPr lang="ru-RU" sz="20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оциальные</a:t>
                      </a:r>
                      <a:r>
                        <a:rPr lang="ru-RU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пакеты – </a:t>
                      </a:r>
                    </a:p>
                    <a:p>
                      <a:r>
                        <a:rPr lang="ru-RU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Охват 7,0% пациентов </a:t>
                      </a:r>
                      <a:r>
                        <a:rPr lang="ru-RU" sz="2000" b="1" i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(50 </a:t>
                      </a:r>
                      <a:r>
                        <a:rPr lang="en-US" sz="2000" b="1" i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$</a:t>
                      </a:r>
                      <a:r>
                        <a:rPr lang="en-US" sz="2000" b="1" i="0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i="0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месяц)</a:t>
                      </a:r>
                      <a:endParaRPr lang="ru-RU" sz="20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  <a:p>
                      <a:pPr algn="ctr"/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56779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Компенсация проезда к месту НКЛ –</a:t>
                      </a:r>
                    </a:p>
                    <a:p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Охват 20,0% пациентов </a:t>
                      </a:r>
                      <a:r>
                        <a:rPr lang="ru-RU" sz="2000" b="1" i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(4 </a:t>
                      </a:r>
                      <a:r>
                        <a:rPr lang="en-US" sz="2000" b="1" i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$</a:t>
                      </a:r>
                      <a:r>
                        <a:rPr lang="en-US" sz="2000" b="1" i="0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i="0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месяц)</a:t>
                      </a:r>
                      <a:endParaRPr lang="ru-RU" sz="20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42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48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316204">
                <a:tc>
                  <a:txBody>
                    <a:bodyPr/>
                    <a:lstStyle/>
                    <a:p>
                      <a:r>
                        <a:rPr lang="ru-RU" sz="20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Программа</a:t>
                      </a:r>
                      <a:r>
                        <a:rPr lang="ru-RU" sz="2000" b="1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«Спутник» - поиск больных, проведение НКЛ  </a:t>
                      </a:r>
                      <a:r>
                        <a:rPr lang="ru-RU" sz="20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в определенных местах нахождения больных  (10-15 больных из опыта 2010-2014гг по  проекту ГФ)</a:t>
                      </a:r>
                      <a:endParaRPr lang="ru-RU" sz="20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316204">
                <a:tc>
                  <a:txBody>
                    <a:bodyPr/>
                    <a:lstStyle/>
                    <a:p>
                      <a:r>
                        <a:rPr lang="ru-RU" sz="20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Компенсация</a:t>
                      </a:r>
                      <a:r>
                        <a:rPr lang="ru-RU" sz="2000" b="1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транспортных расходов медсестрам в сельской местности для проведения НКЛ на дому </a:t>
                      </a:r>
                      <a:r>
                        <a:rPr lang="ru-RU" sz="2000" b="1" i="0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(3-4 </a:t>
                      </a:r>
                      <a:r>
                        <a:rPr lang="en-US" sz="2000" b="1" i="0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$ </a:t>
                      </a:r>
                      <a:r>
                        <a:rPr lang="ru-RU" sz="2000" b="1" i="0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в месяц</a:t>
                      </a:r>
                      <a:r>
                        <a:rPr lang="en-US" sz="2000" b="1" i="0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2000" b="1" i="0" baseline="0" dirty="0" smtClean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20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92 м/с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92м/с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92м/с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0666"/>
          </a:xfrm>
        </p:spPr>
        <p:txBody>
          <a:bodyPr/>
          <a:lstStyle/>
          <a:p>
            <a:r>
              <a:rPr lang="ru-RU" sz="5400" dirty="0" smtClean="0">
                <a:solidFill>
                  <a:schemeClr val="accent5">
                    <a:lumMod val="50000"/>
                  </a:schemeClr>
                </a:solidFill>
              </a:rPr>
              <a:t>Благодарю за внимание!</a:t>
            </a:r>
            <a:endParaRPr lang="ru-RU" sz="54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92088"/>
          </a:xfrm>
          <a:solidFill>
            <a:schemeClr val="accent5">
              <a:lumMod val="75000"/>
            </a:schemeClr>
          </a:solidFill>
        </p:spPr>
        <p:txBody>
          <a:bodyPr/>
          <a:lstStyle/>
          <a:p>
            <a:pPr eaLnBrk="1" hangingPunct="1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Оптимизация коечного фонда противотуберкулезных организаций Актюбинской области за 2014-2017гг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ph type="tbl" idx="1"/>
          </p:nvPr>
        </p:nvGraphicFramePr>
        <p:xfrm>
          <a:off x="381000" y="1295400"/>
          <a:ext cx="8458201" cy="492252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3276601"/>
                <a:gridCol w="1600200"/>
                <a:gridCol w="1295400"/>
                <a:gridCol w="1219200"/>
                <a:gridCol w="1066800"/>
              </a:tblGrid>
              <a:tr h="457200">
                <a:tc>
                  <a:txBody>
                    <a:bodyPr/>
                    <a:lstStyle/>
                    <a:p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2014г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2015г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2016г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2017г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33400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Коечный</a:t>
                      </a:r>
                      <a:r>
                        <a:rPr lang="ru-RU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фонд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694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654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594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530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  <a:alpha val="20000"/>
                      </a:schemeClr>
                    </a:solidFill>
                  </a:tcPr>
                </a:tc>
              </a:tr>
              <a:tr h="8534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Планируется сокращение коек и перепрофилирование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64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27284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Итого сокращено коек (%)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8,6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17,2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22,9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31,2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  <a:alpha val="20000"/>
                      </a:schemeClr>
                    </a:solidFill>
                  </a:tcPr>
                </a:tc>
              </a:tr>
              <a:tr h="427284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Сумма сэкономленных средств от</a:t>
                      </a:r>
                      <a:r>
                        <a:rPr lang="ru-RU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сокращения коек (млн.тенге)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2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2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73,6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2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2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88,2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2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2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98,4 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2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2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40,1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628800"/>
            <a:ext cx="7848872" cy="4032448"/>
          </a:xfrm>
        </p:spPr>
        <p:txBody>
          <a:bodyPr>
            <a:normAutofit lnSpcReduction="10000"/>
          </a:bodyPr>
          <a:lstStyle/>
          <a:p>
            <a:endParaRPr lang="ru-RU" dirty="0" smtClean="0"/>
          </a:p>
          <a:p>
            <a:pPr algn="just">
              <a:buNone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            Для бесперебойной работы аппаратов 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GeneXpert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MTB/RIF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b="1" dirty="0" err="1" smtClean="0">
                <a:latin typeface="Times New Roman" pitchFamily="18" charset="0"/>
                <a:cs typeface="Times New Roman" pitchFamily="18" charset="0"/>
              </a:rPr>
              <a:t>Бактек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b="1" dirty="0" err="1" smtClean="0">
                <a:latin typeface="Times New Roman" pitchFamily="18" charset="0"/>
                <a:cs typeface="Times New Roman" pitchFamily="18" charset="0"/>
              </a:rPr>
              <a:t>Хайн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–тест необходимо приобретение  реактивов и расходных материалов.</a:t>
            </a:r>
          </a:p>
          <a:p>
            <a:pPr>
              <a:buNone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Финансовые затраты:</a:t>
            </a:r>
          </a:p>
          <a:p>
            <a:pPr>
              <a:buNone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 2015г – 58 млн. 634 тысяч тенге</a:t>
            </a:r>
          </a:p>
          <a:p>
            <a:pPr>
              <a:buNone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 2016г – 62 млн. 125 тысяч тенге</a:t>
            </a:r>
          </a:p>
          <a:p>
            <a:pPr>
              <a:buNone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 2017г – 65 млн. 815 тысяч тенге</a:t>
            </a:r>
          </a:p>
          <a:p>
            <a:endParaRPr lang="ru-RU" sz="8000" b="1" dirty="0" smtClean="0"/>
          </a:p>
          <a:p>
            <a:endParaRPr lang="ru-RU" sz="8000" b="1" dirty="0" smtClean="0"/>
          </a:p>
          <a:p>
            <a:pPr>
              <a:buNone/>
            </a:pPr>
            <a:endParaRPr lang="ru-RU" sz="8000" b="1" dirty="0" smtClean="0"/>
          </a:p>
          <a:p>
            <a:endParaRPr lang="ru-RU" sz="8000" b="1" dirty="0" smtClean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95536" y="285728"/>
            <a:ext cx="8291264" cy="839016"/>
          </a:xfrm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Внедрение экспресс методов для выявления </a:t>
            </a:r>
            <a:b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устойчивых форм туберкулеза</a:t>
            </a: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643997" cy="428628"/>
          </a:xfrm>
          <a:solidFill>
            <a:schemeClr val="accent5">
              <a:lumMod val="75000"/>
            </a:schemeClr>
          </a:solidFill>
        </p:spPr>
        <p:txBody>
          <a:bodyPr/>
          <a:lstStyle/>
          <a:p>
            <a:r>
              <a:rPr lang="ru-RU" sz="2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Организация стационар  замещающей помощи</a:t>
            </a:r>
            <a:endParaRPr lang="ru-RU" sz="2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5536" y="620688"/>
            <a:ext cx="8424936" cy="6624736"/>
          </a:xfrm>
        </p:spPr>
        <p:txBody>
          <a:bodyPr/>
          <a:lstStyle/>
          <a:p>
            <a:pPr algn="just"/>
            <a:r>
              <a:rPr lang="ru-RU" dirty="0" smtClean="0">
                <a:solidFill>
                  <a:schemeClr val="tx1"/>
                </a:solidFill>
              </a:rPr>
              <a:t>          </a:t>
            </a:r>
          </a:p>
          <a:p>
            <a:pPr algn="just"/>
            <a:endParaRPr lang="ru-RU" dirty="0" smtClean="0">
              <a:solidFill>
                <a:schemeClr val="tx1"/>
              </a:solidFill>
            </a:endParaRPr>
          </a:p>
          <a:p>
            <a:endParaRPr lang="ru-RU" dirty="0" smtClean="0">
              <a:solidFill>
                <a:schemeClr val="tx1"/>
              </a:solidFill>
            </a:endParaRPr>
          </a:p>
          <a:p>
            <a:endParaRPr lang="ru-RU" dirty="0" smtClean="0">
              <a:solidFill>
                <a:schemeClr val="tx1"/>
              </a:solidFill>
            </a:endParaRPr>
          </a:p>
          <a:p>
            <a:endParaRPr lang="ru-RU" b="1" dirty="0" smtClean="0">
              <a:solidFill>
                <a:schemeClr val="tx1"/>
              </a:solidFill>
            </a:endParaRPr>
          </a:p>
          <a:p>
            <a:endParaRPr lang="ru-RU" b="1" dirty="0" smtClean="0">
              <a:solidFill>
                <a:schemeClr val="tx1"/>
              </a:solidFill>
            </a:endParaRPr>
          </a:p>
          <a:p>
            <a:endParaRPr lang="ru-RU" b="1" dirty="0" smtClean="0">
              <a:solidFill>
                <a:schemeClr val="tx1"/>
              </a:solidFill>
            </a:endParaRPr>
          </a:p>
          <a:p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дневной стационар направляются больные решением ЦВВК:</a:t>
            </a:r>
          </a:p>
          <a:p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-впервые выявленные больные активным туберкулезом органов дыхания 1 категории с сохраненной чувствительностью к противотуберкулезным препаратам;</a:t>
            </a:r>
          </a:p>
          <a:p>
            <a:r>
              <a:rPr lang="ru-RU" sz="2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больные 2 категории(все повторные случаи туберкулеза) органов дыхания случаями с сохраненной чувствительностью к противотуберкулезным препаратам;</a:t>
            </a:r>
          </a:p>
          <a:p>
            <a:r>
              <a:rPr lang="ru-RU" sz="2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больные с новыми и повторными случаями </a:t>
            </a:r>
            <a:r>
              <a:rPr lang="ru-RU" sz="2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внелёгочного</a:t>
            </a:r>
            <a:r>
              <a:rPr lang="ru-RU" sz="2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туберкулеза 1 и 2 категории с сохраненной чувствительностью к противотуберкулезным препаратам;</a:t>
            </a:r>
          </a:p>
          <a:p>
            <a:r>
              <a:rPr lang="ru-RU" sz="2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больные активным туберкулезом органов дыхания и </a:t>
            </a:r>
            <a:r>
              <a:rPr lang="ru-RU" sz="2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внелегочным</a:t>
            </a:r>
            <a:r>
              <a:rPr lang="ru-RU" sz="2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туберкулезом 1</a:t>
            </a:r>
            <a:r>
              <a:rPr lang="en-US" sz="2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ru-RU" sz="2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категории;</a:t>
            </a:r>
          </a:p>
          <a:p>
            <a:r>
              <a:rPr lang="ru-RU" sz="2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больные с ограниченными </a:t>
            </a:r>
            <a:r>
              <a:rPr lang="ru-RU" sz="2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адгезивными</a:t>
            </a:r>
            <a:r>
              <a:rPr lang="ru-RU" sz="2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плевритами туберкулезной этиологии.</a:t>
            </a:r>
          </a:p>
          <a:p>
            <a:pPr algn="just"/>
            <a:endParaRPr lang="ru-RU" dirty="0" smtClean="0">
              <a:solidFill>
                <a:schemeClr val="tx1"/>
              </a:solidFill>
            </a:endParaRPr>
          </a:p>
          <a:p>
            <a:pPr algn="just"/>
            <a:endParaRPr lang="ru-RU" dirty="0" smtClean="0">
              <a:solidFill>
                <a:schemeClr val="tx1"/>
              </a:solidFill>
            </a:endParaRP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     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85728"/>
            <a:ext cx="8501122" cy="571504"/>
          </a:xfrm>
          <a:solidFill>
            <a:schemeClr val="accent5">
              <a:lumMod val="75000"/>
            </a:schemeClr>
          </a:solidFill>
        </p:spPr>
        <p:txBody>
          <a:bodyPr/>
          <a:lstStyle/>
          <a:p>
            <a:r>
              <a:rPr lang="ru-RU" sz="2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Организация стационар  замещающей помощи</a:t>
            </a:r>
            <a:endParaRPr lang="ru-RU" sz="2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55576" y="692696"/>
            <a:ext cx="7848872" cy="5544616"/>
          </a:xfrm>
        </p:spPr>
        <p:txBody>
          <a:bodyPr/>
          <a:lstStyle/>
          <a:p>
            <a:pPr algn="just"/>
            <a:r>
              <a:rPr lang="ru-RU" dirty="0" smtClean="0">
                <a:solidFill>
                  <a:schemeClr val="tx1"/>
                </a:solidFill>
              </a:rPr>
              <a:t>          </a:t>
            </a:r>
          </a:p>
          <a:p>
            <a:pPr algn="just"/>
            <a:endParaRPr lang="ru-RU" dirty="0" smtClean="0">
              <a:solidFill>
                <a:schemeClr val="tx1"/>
              </a:solidFill>
            </a:endParaRPr>
          </a:p>
          <a:p>
            <a:pPr algn="just"/>
            <a:endParaRPr lang="ru-RU" dirty="0" smtClean="0">
              <a:solidFill>
                <a:schemeClr val="tx1"/>
              </a:solidFill>
            </a:endParaRPr>
          </a:p>
          <a:p>
            <a:pPr algn="just"/>
            <a:endParaRPr lang="ru-RU" dirty="0" smtClean="0">
              <a:solidFill>
                <a:schemeClr val="tx1"/>
              </a:solidFill>
            </a:endParaRPr>
          </a:p>
          <a:p>
            <a:pPr algn="just"/>
            <a:endParaRPr lang="ru-RU" dirty="0" smtClean="0">
              <a:solidFill>
                <a:schemeClr val="tx1"/>
              </a:solidFill>
            </a:endParaRPr>
          </a:p>
          <a:p>
            <a:pPr algn="just"/>
            <a:endParaRPr lang="ru-RU" dirty="0" smtClean="0">
              <a:solidFill>
                <a:schemeClr val="tx1"/>
              </a:solidFill>
            </a:endParaRPr>
          </a:p>
          <a:p>
            <a:pPr algn="just"/>
            <a:endParaRPr lang="ru-RU" dirty="0" smtClean="0">
              <a:solidFill>
                <a:schemeClr val="tx1"/>
              </a:solidFill>
            </a:endParaRP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        </a:t>
            </a:r>
            <a:endParaRPr lang="ru-RU" sz="2400" dirty="0" smtClean="0">
              <a:solidFill>
                <a:schemeClr val="tx1"/>
              </a:solidFill>
            </a:endParaRPr>
          </a:p>
          <a:p>
            <a:pPr algn="just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Согласно Комплексного Плана по борьбе с туберкулезом в Актюбинской области на 2014-2020 годы на базе  областного противотуберкулезного диспансера  планируется открытие дневного стационара на 15 коек с двух сменным пребыванием. Организуется  двух разовое питание, лечение сопутствующих заболевании и побочных действий противотуберкулезных препаратов. </a:t>
            </a:r>
          </a:p>
          <a:p>
            <a:pPr algn="just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Конечной целью стационар замещающей  терапий является улучшение качества и эффективности лечения больных МЛУ/ШЛУ ТБ.   Данной терапией будут охвачены больные </a:t>
            </a:r>
            <a:r>
              <a:rPr lang="ru-RU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г.Актобе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60648"/>
            <a:ext cx="8429683" cy="504056"/>
          </a:xfrm>
          <a:solidFill>
            <a:schemeClr val="accent5">
              <a:lumMod val="75000"/>
            </a:schemeClr>
          </a:solidFill>
        </p:spPr>
        <p:txBody>
          <a:bodyPr/>
          <a:lstStyle/>
          <a:p>
            <a:r>
              <a:rPr lang="ru-RU" sz="2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Организация стационар  замещающей помощи</a:t>
            </a:r>
            <a:endParaRPr lang="ru-RU" sz="2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43608" y="908720"/>
            <a:ext cx="7488832" cy="4306230"/>
          </a:xfrm>
        </p:spPr>
        <p:txBody>
          <a:bodyPr/>
          <a:lstStyle/>
          <a:p>
            <a:pPr algn="just"/>
            <a:r>
              <a:rPr lang="ru-RU" dirty="0" smtClean="0">
                <a:solidFill>
                  <a:schemeClr val="tx1"/>
                </a:solidFill>
              </a:rPr>
              <a:t>          </a:t>
            </a:r>
          </a:p>
          <a:p>
            <a:pPr algn="just"/>
            <a:endParaRPr lang="ru-RU" dirty="0" smtClean="0">
              <a:solidFill>
                <a:schemeClr val="tx1"/>
              </a:solidFill>
            </a:endParaRPr>
          </a:p>
          <a:p>
            <a:pPr algn="just"/>
            <a:endParaRPr lang="ru-RU" dirty="0" smtClean="0">
              <a:solidFill>
                <a:schemeClr val="tx1"/>
              </a:solidFill>
            </a:endParaRPr>
          </a:p>
          <a:p>
            <a:pPr algn="just"/>
            <a:endParaRPr lang="ru-RU" dirty="0" smtClean="0">
              <a:solidFill>
                <a:schemeClr val="tx1"/>
              </a:solidFill>
            </a:endParaRPr>
          </a:p>
          <a:p>
            <a:pPr algn="just"/>
            <a:endParaRPr lang="ru-RU" dirty="0" smtClean="0">
              <a:solidFill>
                <a:schemeClr val="tx1"/>
              </a:solidFill>
            </a:endParaRPr>
          </a:p>
          <a:p>
            <a:pPr algn="just"/>
            <a:endParaRPr lang="ru-RU" dirty="0" smtClean="0">
              <a:solidFill>
                <a:schemeClr val="tx1"/>
              </a:solidFill>
            </a:endParaRPr>
          </a:p>
          <a:p>
            <a:pPr algn="just"/>
            <a:endParaRPr lang="ru-RU" dirty="0" smtClean="0">
              <a:solidFill>
                <a:schemeClr val="tx1"/>
              </a:solidFill>
            </a:endParaRPr>
          </a:p>
          <a:p>
            <a:pPr algn="just"/>
            <a:endParaRPr lang="ru-RU" dirty="0" smtClean="0">
              <a:solidFill>
                <a:schemeClr val="tx1"/>
              </a:solidFill>
            </a:endParaRPr>
          </a:p>
          <a:p>
            <a:pPr algn="just"/>
            <a:endParaRPr lang="ru-RU" dirty="0" smtClean="0">
              <a:solidFill>
                <a:schemeClr val="tx1"/>
              </a:solidFill>
            </a:endParaRPr>
          </a:p>
          <a:p>
            <a:pPr algn="just"/>
            <a:endParaRPr lang="ru-RU" dirty="0" smtClean="0">
              <a:solidFill>
                <a:schemeClr val="tx1"/>
              </a:solidFill>
            </a:endParaRPr>
          </a:p>
          <a:p>
            <a:pPr algn="just"/>
            <a:endParaRPr lang="ru-RU" dirty="0" smtClean="0">
              <a:solidFill>
                <a:schemeClr val="tx1"/>
              </a:solidFill>
            </a:endParaRPr>
          </a:p>
          <a:p>
            <a:pPr algn="just"/>
            <a:endParaRPr lang="ru-RU" dirty="0" smtClean="0">
              <a:solidFill>
                <a:schemeClr val="tx1"/>
              </a:solidFill>
            </a:endParaRPr>
          </a:p>
          <a:p>
            <a:pPr algn="just"/>
            <a:endParaRPr lang="ru-RU" dirty="0" smtClean="0">
              <a:solidFill>
                <a:schemeClr val="tx1"/>
              </a:solidFill>
            </a:endParaRPr>
          </a:p>
          <a:p>
            <a:pPr algn="just"/>
            <a:endParaRPr lang="ru-RU" dirty="0" smtClean="0">
              <a:solidFill>
                <a:schemeClr val="tx1"/>
              </a:solidFill>
            </a:endParaRPr>
          </a:p>
          <a:p>
            <a:pPr algn="just"/>
            <a:endParaRPr lang="ru-RU" dirty="0" smtClean="0">
              <a:solidFill>
                <a:schemeClr val="tx1"/>
              </a:solidFill>
            </a:endParaRPr>
          </a:p>
          <a:p>
            <a:pPr algn="just"/>
            <a:endParaRPr lang="ru-RU" dirty="0" smtClean="0">
              <a:solidFill>
                <a:schemeClr val="tx1"/>
              </a:solidFill>
            </a:endParaRPr>
          </a:p>
          <a:p>
            <a:pPr algn="just"/>
            <a:endParaRPr lang="ru-RU" dirty="0" smtClean="0">
              <a:solidFill>
                <a:schemeClr val="tx1"/>
              </a:solidFill>
            </a:endParaRPr>
          </a:p>
          <a:p>
            <a:pPr algn="just"/>
            <a:endParaRPr lang="ru-RU" dirty="0" smtClean="0">
              <a:solidFill>
                <a:schemeClr val="tx1"/>
              </a:solidFill>
            </a:endParaRPr>
          </a:p>
          <a:p>
            <a:pPr algn="just"/>
            <a:endParaRPr lang="ru-RU" dirty="0" smtClean="0">
              <a:solidFill>
                <a:schemeClr val="tx1"/>
              </a:solidFill>
            </a:endParaRP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        </a:t>
            </a:r>
            <a:endParaRPr lang="ru-RU" sz="2400" dirty="0" smtClean="0">
              <a:solidFill>
                <a:schemeClr val="tx1"/>
              </a:solidFill>
            </a:endParaRPr>
          </a:p>
          <a:p>
            <a:pPr algn="just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pPr algn="just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Финансовые затраты на организацию дневного стационара  в 2,4 раза ниже, 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чем оказание круглосуточной стационарной помощи: </a:t>
            </a:r>
          </a:p>
          <a:p>
            <a:pPr algn="just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расходы на 1 койка-день пребывания больного  в дневном стационаре  составляет 2,5 тысяч тенге, а в стационаре с круглосуточным пребыванием – 6,0 тысяч тенге.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endParaRPr lang="ru-RU" sz="2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85728"/>
            <a:ext cx="8572559" cy="500066"/>
          </a:xfrm>
          <a:solidFill>
            <a:schemeClr val="accent5">
              <a:lumMod val="75000"/>
            </a:schemeClr>
          </a:solidFill>
        </p:spPr>
        <p:txBody>
          <a:bodyPr/>
          <a:lstStyle/>
          <a:p>
            <a:r>
              <a:rPr lang="ru-RU" sz="2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Организация стационар  замещающей помощи</a:t>
            </a:r>
            <a:endParaRPr lang="ru-RU" sz="2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9552" y="1071546"/>
            <a:ext cx="8064896" cy="4929222"/>
          </a:xfrm>
        </p:spPr>
        <p:txBody>
          <a:bodyPr/>
          <a:lstStyle/>
          <a:p>
            <a:pPr algn="just"/>
            <a:r>
              <a:rPr lang="ru-RU" dirty="0" smtClean="0">
                <a:solidFill>
                  <a:schemeClr val="tx1"/>
                </a:solidFill>
              </a:rPr>
              <a:t>          </a:t>
            </a:r>
          </a:p>
          <a:p>
            <a:pPr algn="just"/>
            <a:endParaRPr lang="ru-RU" dirty="0" smtClean="0">
              <a:solidFill>
                <a:schemeClr val="tx1"/>
              </a:solidFill>
            </a:endParaRPr>
          </a:p>
          <a:p>
            <a:pPr algn="just"/>
            <a:endParaRPr lang="ru-RU" dirty="0" smtClean="0">
              <a:solidFill>
                <a:schemeClr val="tx1"/>
              </a:solidFill>
            </a:endParaRPr>
          </a:p>
          <a:p>
            <a:pPr algn="just"/>
            <a:endParaRPr lang="ru-RU" dirty="0" smtClean="0">
              <a:solidFill>
                <a:schemeClr val="tx1"/>
              </a:solidFill>
            </a:endParaRPr>
          </a:p>
          <a:p>
            <a:pPr algn="just"/>
            <a:endParaRPr lang="ru-RU" dirty="0" smtClean="0">
              <a:solidFill>
                <a:schemeClr val="tx1"/>
              </a:solidFill>
            </a:endParaRPr>
          </a:p>
          <a:p>
            <a:pPr algn="just"/>
            <a:endParaRPr lang="ru-RU" dirty="0" smtClean="0">
              <a:solidFill>
                <a:schemeClr val="tx1"/>
              </a:solidFill>
            </a:endParaRPr>
          </a:p>
          <a:p>
            <a:pPr algn="just"/>
            <a:endParaRPr lang="ru-RU" dirty="0" smtClean="0">
              <a:solidFill>
                <a:schemeClr val="tx1"/>
              </a:solidFill>
            </a:endParaRP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             </a:t>
            </a:r>
          </a:p>
          <a:p>
            <a:pPr algn="just"/>
            <a:endParaRPr lang="ru-RU" dirty="0" smtClean="0">
              <a:solidFill>
                <a:schemeClr val="tx1"/>
              </a:solidFill>
            </a:endParaRPr>
          </a:p>
          <a:p>
            <a:pPr algn="just"/>
            <a:r>
              <a:rPr lang="ru-RU" sz="2400" dirty="0" smtClean="0">
                <a:solidFill>
                  <a:schemeClr val="tx1"/>
                </a:solidFill>
              </a:rPr>
              <a:t>       </a:t>
            </a:r>
          </a:p>
          <a:p>
            <a:pPr algn="just"/>
            <a:endParaRPr lang="ru-RU" sz="2400" dirty="0" smtClean="0">
              <a:solidFill>
                <a:schemeClr val="tx1"/>
              </a:solidFill>
            </a:endParaRPr>
          </a:p>
          <a:p>
            <a:pPr algn="just"/>
            <a:endParaRPr lang="ru-RU" sz="2400" dirty="0" smtClean="0">
              <a:solidFill>
                <a:schemeClr val="tx1"/>
              </a:solidFill>
            </a:endParaRPr>
          </a:p>
          <a:p>
            <a:pPr algn="just"/>
            <a:r>
              <a:rPr lang="ru-RU" sz="2400" dirty="0" smtClean="0">
                <a:solidFill>
                  <a:schemeClr val="tx1"/>
                </a:solidFill>
              </a:rPr>
              <a:t>           </a:t>
            </a:r>
            <a:endParaRPr lang="ru-RU" sz="2800" dirty="0" smtClean="0">
              <a:solidFill>
                <a:schemeClr val="tx1"/>
              </a:solidFill>
            </a:endParaRPr>
          </a:p>
          <a:p>
            <a:pPr algn="just"/>
            <a:endParaRPr lang="ru-RU" sz="2800" dirty="0" smtClean="0">
              <a:solidFill>
                <a:schemeClr val="tx1"/>
              </a:solidFill>
            </a:endParaRPr>
          </a:p>
          <a:p>
            <a:pPr algn="just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организации </a:t>
            </a:r>
            <a:r>
              <a:rPr lang="ru-RU" sz="28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дневного стационара необходимы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0" indent="-457200" algn="just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1.Штаты врачей -2,0</a:t>
            </a:r>
          </a:p>
          <a:p>
            <a:pPr marL="457200" indent="-457200" algn="just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2.Штаты среднего медперсонала – 2,0</a:t>
            </a:r>
          </a:p>
          <a:p>
            <a:pPr marL="457200" indent="-457200" algn="just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3.Штаты младшего медперсонала – 2,0</a:t>
            </a:r>
          </a:p>
          <a:p>
            <a:pPr marL="457200" indent="-457200" algn="just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4.Затраты на  питание</a:t>
            </a:r>
          </a:p>
          <a:p>
            <a:pPr marL="457200" indent="-457200" algn="just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5.Затраты на неспецифические препараты</a:t>
            </a:r>
          </a:p>
          <a:p>
            <a:pPr marL="457200" indent="-457200" algn="just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6.Коммунально-хозяйственные расходы</a:t>
            </a:r>
          </a:p>
          <a:p>
            <a:pPr marL="457200" indent="-457200" algn="just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7.Транспортные расходы пациентов</a:t>
            </a:r>
          </a:p>
          <a:p>
            <a:pPr algn="just"/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142852"/>
            <a:ext cx="7772400" cy="571504"/>
          </a:xfrm>
          <a:solidFill>
            <a:schemeClr val="accent5">
              <a:lumMod val="75000"/>
            </a:schemeClr>
          </a:solidFill>
        </p:spPr>
        <p:txBody>
          <a:bodyPr/>
          <a:lstStyle/>
          <a:p>
            <a:pPr algn="ctr"/>
            <a:r>
              <a:rPr lang="ru-RU" sz="23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Организация стационар а на дому</a:t>
            </a:r>
            <a:endParaRPr lang="ru-RU" sz="23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2" y="836712"/>
            <a:ext cx="7882136" cy="5616624"/>
          </a:xfrm>
        </p:spPr>
        <p:txBody>
          <a:bodyPr/>
          <a:lstStyle/>
          <a:p>
            <a:pPr algn="just"/>
            <a:r>
              <a:rPr lang="ru-RU" dirty="0" smtClean="0">
                <a:solidFill>
                  <a:schemeClr val="tx1"/>
                </a:solidFill>
              </a:rPr>
              <a:t>          </a:t>
            </a:r>
          </a:p>
          <a:p>
            <a:pPr algn="just"/>
            <a:endParaRPr lang="ru-RU" dirty="0" smtClean="0">
              <a:solidFill>
                <a:schemeClr val="tx1"/>
              </a:solidFill>
            </a:endParaRPr>
          </a:p>
          <a:p>
            <a:pPr algn="just"/>
            <a:endParaRPr lang="ru-RU" dirty="0" smtClean="0">
              <a:solidFill>
                <a:schemeClr val="tx1"/>
              </a:solidFill>
            </a:endParaRPr>
          </a:p>
          <a:p>
            <a:pPr algn="just"/>
            <a:endParaRPr lang="ru-RU" dirty="0" smtClean="0">
              <a:solidFill>
                <a:schemeClr val="tx1"/>
              </a:solidFill>
            </a:endParaRPr>
          </a:p>
          <a:p>
            <a:pPr algn="just"/>
            <a:endParaRPr lang="ru-RU" dirty="0" smtClean="0">
              <a:solidFill>
                <a:schemeClr val="tx1"/>
              </a:solidFill>
            </a:endParaRPr>
          </a:p>
          <a:p>
            <a:pPr algn="just"/>
            <a:endParaRPr lang="ru-RU" dirty="0" smtClean="0">
              <a:solidFill>
                <a:schemeClr val="tx1"/>
              </a:solidFill>
            </a:endParaRPr>
          </a:p>
          <a:p>
            <a:pPr algn="just"/>
            <a:endParaRPr lang="ru-RU" dirty="0" smtClean="0">
              <a:solidFill>
                <a:schemeClr val="tx1"/>
              </a:solidFill>
            </a:endParaRPr>
          </a:p>
          <a:p>
            <a:pPr algn="just"/>
            <a:endParaRPr lang="ru-RU" dirty="0" smtClean="0">
              <a:solidFill>
                <a:schemeClr val="tx1"/>
              </a:solidFill>
            </a:endParaRPr>
          </a:p>
          <a:p>
            <a:pPr algn="just"/>
            <a:endParaRPr lang="ru-RU" dirty="0" smtClean="0">
              <a:solidFill>
                <a:schemeClr val="tx1"/>
              </a:solidFill>
            </a:endParaRPr>
          </a:p>
          <a:p>
            <a:pPr algn="just"/>
            <a:endParaRPr lang="ru-RU" dirty="0" smtClean="0">
              <a:solidFill>
                <a:schemeClr val="tx1"/>
              </a:solidFill>
            </a:endParaRPr>
          </a:p>
          <a:p>
            <a:pPr algn="just"/>
            <a:endParaRPr lang="ru-RU" dirty="0" smtClean="0">
              <a:solidFill>
                <a:schemeClr val="tx1"/>
              </a:solidFill>
            </a:endParaRPr>
          </a:p>
          <a:p>
            <a:pPr algn="just"/>
            <a:endParaRPr lang="ru-RU" dirty="0" smtClean="0">
              <a:solidFill>
                <a:schemeClr val="tx1"/>
              </a:solidFill>
            </a:endParaRPr>
          </a:p>
          <a:p>
            <a:pPr algn="just"/>
            <a:endParaRPr lang="ru-RU" dirty="0" smtClean="0">
              <a:solidFill>
                <a:schemeClr val="tx1"/>
              </a:solidFill>
            </a:endParaRPr>
          </a:p>
          <a:p>
            <a:pPr algn="just"/>
            <a:endParaRPr lang="ru-RU" dirty="0" smtClean="0">
              <a:solidFill>
                <a:schemeClr val="tx1"/>
              </a:solidFill>
            </a:endParaRPr>
          </a:p>
          <a:p>
            <a:pPr algn="just"/>
            <a:endParaRPr lang="ru-RU" dirty="0" smtClean="0">
              <a:solidFill>
                <a:schemeClr val="tx1"/>
              </a:solidFill>
            </a:endParaRPr>
          </a:p>
          <a:p>
            <a:pPr algn="just"/>
            <a:endParaRPr lang="ru-RU" dirty="0" smtClean="0">
              <a:solidFill>
                <a:schemeClr val="tx1"/>
              </a:solidFill>
            </a:endParaRPr>
          </a:p>
          <a:p>
            <a:pPr algn="just"/>
            <a:endParaRPr lang="ru-RU" dirty="0" smtClean="0">
              <a:solidFill>
                <a:schemeClr val="tx1"/>
              </a:solidFill>
            </a:endParaRPr>
          </a:p>
          <a:p>
            <a:pPr algn="just"/>
            <a:endParaRPr lang="ru-RU" dirty="0" smtClean="0">
              <a:solidFill>
                <a:schemeClr val="tx1"/>
              </a:solidFill>
            </a:endParaRPr>
          </a:p>
          <a:p>
            <a:pPr algn="just"/>
            <a:endParaRPr lang="ru-RU" dirty="0" smtClean="0">
              <a:solidFill>
                <a:schemeClr val="tx1"/>
              </a:solidFill>
            </a:endParaRP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             </a:t>
            </a:r>
          </a:p>
          <a:p>
            <a:pPr algn="just"/>
            <a:endParaRPr lang="ru-RU" dirty="0" smtClean="0">
              <a:solidFill>
                <a:schemeClr val="tx1"/>
              </a:solidFill>
            </a:endParaRPr>
          </a:p>
          <a:p>
            <a:pPr algn="just"/>
            <a:r>
              <a:rPr lang="ru-RU" sz="2400" dirty="0" smtClean="0">
                <a:solidFill>
                  <a:schemeClr val="tx1"/>
                </a:solidFill>
              </a:rPr>
              <a:t>    </a:t>
            </a:r>
          </a:p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         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Стационар на дому организуется для пациентов:</a:t>
            </a:r>
          </a:p>
          <a:p>
            <a:pPr algn="just">
              <a:buFontTx/>
              <a:buChar char="-"/>
            </a:pP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больным с сопутствующими заболеваниями, препятствующими  ежедневной явке для лечения ПТО или ПМСП,</a:t>
            </a:r>
          </a:p>
          <a:p>
            <a:pPr algn="just">
              <a:buFontTx/>
              <a:buChar char="-"/>
            </a:pP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больные пожилого возраста,</a:t>
            </a:r>
          </a:p>
          <a:p>
            <a:pPr algn="just">
              <a:buFontTx/>
              <a:buChar char="-"/>
            </a:pP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беременные,</a:t>
            </a:r>
          </a:p>
          <a:p>
            <a:pPr algn="just">
              <a:buFontTx/>
              <a:buChar char="-"/>
            </a:pP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женщины с младенцами или матери-одиночки,</a:t>
            </a:r>
          </a:p>
          <a:p>
            <a:pPr algn="just">
              <a:buFontTx/>
              <a:buChar char="-"/>
            </a:pP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больным с  ограниченными  возможностями (инвалиды по общим заболеваниям). </a:t>
            </a:r>
          </a:p>
          <a:p>
            <a:pPr algn="just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Планируется охватить: 2015г -60 пациентов,</a:t>
            </a:r>
          </a:p>
          <a:p>
            <a:pPr algn="just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2016г – 60 пациентов,</a:t>
            </a:r>
          </a:p>
          <a:p>
            <a:pPr algn="just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2017г – 60 пациентов</a:t>
            </a:r>
          </a:p>
          <a:p>
            <a:pPr algn="just"/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260648"/>
            <a:ext cx="7772400" cy="504056"/>
          </a:xfrm>
          <a:solidFill>
            <a:schemeClr val="accent5">
              <a:lumMod val="75000"/>
            </a:schemeClr>
          </a:solidFill>
        </p:spPr>
        <p:txBody>
          <a:bodyPr/>
          <a:lstStyle/>
          <a:p>
            <a:pPr algn="ctr"/>
            <a:r>
              <a:rPr lang="ru-RU" sz="2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Организация стационара на дому</a:t>
            </a:r>
            <a:endParaRPr lang="ru-RU" sz="2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2" y="1412776"/>
            <a:ext cx="7882136" cy="3816424"/>
          </a:xfrm>
        </p:spPr>
        <p:txBody>
          <a:bodyPr/>
          <a:lstStyle/>
          <a:p>
            <a:pPr algn="just"/>
            <a:r>
              <a:rPr lang="ru-RU" dirty="0" smtClean="0">
                <a:solidFill>
                  <a:schemeClr val="tx1"/>
                </a:solidFill>
              </a:rPr>
              <a:t>          </a:t>
            </a:r>
          </a:p>
          <a:p>
            <a:pPr algn="just"/>
            <a:endParaRPr lang="ru-RU" dirty="0" smtClean="0">
              <a:solidFill>
                <a:schemeClr val="tx1"/>
              </a:solidFill>
            </a:endParaRPr>
          </a:p>
          <a:p>
            <a:pPr algn="just"/>
            <a:endParaRPr lang="ru-RU" dirty="0" smtClean="0">
              <a:solidFill>
                <a:schemeClr val="tx1"/>
              </a:solidFill>
            </a:endParaRPr>
          </a:p>
          <a:p>
            <a:pPr algn="just"/>
            <a:endParaRPr lang="ru-RU" dirty="0" smtClean="0">
              <a:solidFill>
                <a:schemeClr val="tx1"/>
              </a:solidFill>
            </a:endParaRPr>
          </a:p>
          <a:p>
            <a:pPr algn="just"/>
            <a:endParaRPr lang="ru-RU" dirty="0" smtClean="0">
              <a:solidFill>
                <a:schemeClr val="tx1"/>
              </a:solidFill>
            </a:endParaRPr>
          </a:p>
          <a:p>
            <a:pPr algn="just"/>
            <a:endParaRPr lang="ru-RU" dirty="0" smtClean="0">
              <a:solidFill>
                <a:schemeClr val="tx1"/>
              </a:solidFill>
            </a:endParaRPr>
          </a:p>
          <a:p>
            <a:pPr algn="just"/>
            <a:endParaRPr lang="ru-RU" dirty="0" smtClean="0">
              <a:solidFill>
                <a:schemeClr val="tx1"/>
              </a:solidFill>
            </a:endParaRPr>
          </a:p>
          <a:p>
            <a:pPr algn="just"/>
            <a:endParaRPr lang="ru-RU" dirty="0" smtClean="0">
              <a:solidFill>
                <a:schemeClr val="tx1"/>
              </a:solidFill>
            </a:endParaRPr>
          </a:p>
          <a:p>
            <a:pPr algn="just"/>
            <a:endParaRPr lang="ru-RU" dirty="0" smtClean="0">
              <a:solidFill>
                <a:schemeClr val="tx1"/>
              </a:solidFill>
            </a:endParaRPr>
          </a:p>
          <a:p>
            <a:pPr algn="just"/>
            <a:endParaRPr lang="ru-RU" dirty="0" smtClean="0">
              <a:solidFill>
                <a:schemeClr val="tx1"/>
              </a:solidFill>
            </a:endParaRPr>
          </a:p>
          <a:p>
            <a:pPr algn="just"/>
            <a:endParaRPr lang="ru-RU" dirty="0" smtClean="0">
              <a:solidFill>
                <a:schemeClr val="tx1"/>
              </a:solidFill>
            </a:endParaRPr>
          </a:p>
          <a:p>
            <a:pPr algn="just"/>
            <a:endParaRPr lang="ru-RU" dirty="0" smtClean="0">
              <a:solidFill>
                <a:schemeClr val="tx1"/>
              </a:solidFill>
            </a:endParaRPr>
          </a:p>
          <a:p>
            <a:pPr algn="just"/>
            <a:endParaRPr lang="ru-RU" dirty="0" smtClean="0">
              <a:solidFill>
                <a:schemeClr val="tx1"/>
              </a:solidFill>
            </a:endParaRPr>
          </a:p>
          <a:p>
            <a:pPr algn="just"/>
            <a:endParaRPr lang="ru-RU" dirty="0" smtClean="0">
              <a:solidFill>
                <a:schemeClr val="tx1"/>
              </a:solidFill>
            </a:endParaRPr>
          </a:p>
          <a:p>
            <a:pPr algn="just"/>
            <a:endParaRPr lang="ru-RU" dirty="0" smtClean="0">
              <a:solidFill>
                <a:schemeClr val="tx1"/>
              </a:solidFill>
            </a:endParaRPr>
          </a:p>
          <a:p>
            <a:pPr algn="just"/>
            <a:endParaRPr lang="ru-RU" dirty="0" smtClean="0">
              <a:solidFill>
                <a:schemeClr val="tx1"/>
              </a:solidFill>
            </a:endParaRPr>
          </a:p>
          <a:p>
            <a:pPr algn="just"/>
            <a:endParaRPr lang="ru-RU" dirty="0" smtClean="0">
              <a:solidFill>
                <a:schemeClr val="tx1"/>
              </a:solidFill>
            </a:endParaRPr>
          </a:p>
          <a:p>
            <a:pPr algn="just"/>
            <a:endParaRPr lang="ru-RU" dirty="0" smtClean="0">
              <a:solidFill>
                <a:schemeClr val="tx1"/>
              </a:solidFill>
            </a:endParaRPr>
          </a:p>
          <a:p>
            <a:pPr algn="just"/>
            <a:endParaRPr lang="ru-RU" dirty="0" smtClean="0">
              <a:solidFill>
                <a:schemeClr val="tx1"/>
              </a:solidFill>
            </a:endParaRP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             </a:t>
            </a:r>
          </a:p>
          <a:p>
            <a:pPr algn="just"/>
            <a:endParaRPr lang="ru-RU" dirty="0" smtClean="0">
              <a:solidFill>
                <a:schemeClr val="tx1"/>
              </a:solidFill>
            </a:endParaRPr>
          </a:p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     </a:t>
            </a:r>
          </a:p>
          <a:p>
            <a:pPr algn="just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организации </a:t>
            </a:r>
            <a:r>
              <a:rPr lang="ru-RU" sz="28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стационара на дому необходимо:</a:t>
            </a:r>
          </a:p>
          <a:p>
            <a:pPr algn="just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Автомобиль  -   2 единицы</a:t>
            </a:r>
          </a:p>
          <a:p>
            <a:pPr algn="just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2.Штаты водителя – 2,0</a:t>
            </a:r>
          </a:p>
          <a:p>
            <a:pPr algn="just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3.Штаты среднего медперсонала - 2,0</a:t>
            </a:r>
          </a:p>
          <a:p>
            <a:pPr algn="just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 Возмещение транспортных расходов</a:t>
            </a:r>
          </a:p>
          <a:p>
            <a:pPr algn="just"/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4179</TotalTime>
  <Words>906</Words>
  <Application>Microsoft Office PowerPoint</Application>
  <PresentationFormat>Экран (4:3)</PresentationFormat>
  <Paragraphs>341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1_Тема Office</vt:lpstr>
      <vt:lpstr>Презентация PowerPoint</vt:lpstr>
      <vt:lpstr>Оптимизация коечного фонда противотуберкулезных организаций Актюбинской области за 2014-2017гг</vt:lpstr>
      <vt:lpstr> Внедрение экспресс методов для выявления  устойчивых форм туберкулеза</vt:lpstr>
      <vt:lpstr>Организация стационар  замещающей помощи</vt:lpstr>
      <vt:lpstr>Организация стационар  замещающей помощи</vt:lpstr>
      <vt:lpstr>Организация стационар  замещающей помощи</vt:lpstr>
      <vt:lpstr>Организация стационар  замещающей помощи</vt:lpstr>
      <vt:lpstr>Организация стационар а на дому</vt:lpstr>
      <vt:lpstr>Организация стационара на дому</vt:lpstr>
      <vt:lpstr>Программа «Спутник» г.Актобе</vt:lpstr>
      <vt:lpstr>Программа «Спутник» г.Актобе</vt:lpstr>
      <vt:lpstr>Презентация PowerPoint</vt:lpstr>
      <vt:lpstr>Плановое количество пациентов  ПЛУ и МЛУ ТБ, которые будут взяты на  полное амбулаторное лечение с оказанием социальной помощи при поддержке пилотного проекта  в Актюбинской области.</vt:lpstr>
      <vt:lpstr>Ожидаемое  количество больных, которым будут оказана социальная поддержка</vt:lpstr>
      <vt:lpstr>Благодарю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Эффективность   противотуберкулезной Программы в Республике Казахстан</dc:title>
  <dc:creator>Яна Бесстрашнова</dc:creator>
  <cp:lastModifiedBy>Owner</cp:lastModifiedBy>
  <cp:revision>423</cp:revision>
  <cp:lastPrinted>2013-05-16T05:25:14Z</cp:lastPrinted>
  <dcterms:created xsi:type="dcterms:W3CDTF">2013-01-23T10:14:42Z</dcterms:created>
  <dcterms:modified xsi:type="dcterms:W3CDTF">2014-11-11T08:31:04Z</dcterms:modified>
</cp:coreProperties>
</file>