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6" r:id="rId2"/>
    <p:sldId id="375" r:id="rId3"/>
    <p:sldId id="358" r:id="rId4"/>
    <p:sldId id="373" r:id="rId5"/>
    <p:sldId id="366" r:id="rId6"/>
    <p:sldId id="369" r:id="rId7"/>
    <p:sldId id="370" r:id="rId8"/>
    <p:sldId id="368" r:id="rId9"/>
    <p:sldId id="371" r:id="rId10"/>
    <p:sldId id="372" r:id="rId11"/>
    <p:sldId id="361" r:id="rId12"/>
    <p:sldId id="367" r:id="rId13"/>
    <p:sldId id="359" r:id="rId14"/>
    <p:sldId id="360" r:id="rId15"/>
    <p:sldId id="364" r:id="rId16"/>
  </p:sldIdLst>
  <p:sldSz cx="9144000" cy="6858000" type="screen4x3"/>
  <p:notesSz cx="6761163" cy="99425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icrosoft YaHei" pitchFamily="34" charset="-122"/>
        <a:cs typeface="Arial" pitchFamily="34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icrosoft YaHei" pitchFamily="34" charset="-122"/>
        <a:cs typeface="Arial" pitchFamily="34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icrosoft YaHei" pitchFamily="34" charset="-122"/>
        <a:cs typeface="Arial" pitchFamily="34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icrosoft YaHei" pitchFamily="34" charset="-122"/>
        <a:cs typeface="Arial" pitchFamily="34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icrosoft YaHei" pitchFamily="34" charset="-122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icrosoft YaHei" pitchFamily="34" charset="-122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icrosoft YaHei" pitchFamily="34" charset="-122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icrosoft YaHei" pitchFamily="34" charset="-122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icrosoft YaHei" pitchFamily="34" charset="-122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54061"/>
    <a:srgbClr val="F50F0F"/>
    <a:srgbClr val="F1C4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9104" autoAdjust="0"/>
  </p:normalViewPr>
  <p:slideViewPr>
    <p:cSldViewPr>
      <p:cViewPr>
        <p:scale>
          <a:sx n="71" d="100"/>
          <a:sy n="71" d="100"/>
        </p:scale>
        <p:origin x="-1344" y="-1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1416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30525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1" y="1"/>
            <a:ext cx="2930525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42EC2-36ED-4462-96F6-DCDAC444386F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4039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1" y="9444039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B9B24-9CC6-48F9-BD81-87D9EA71FF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593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1"/>
          <p:cNvSpPr>
            <a:spLocks noChangeArrowheads="1"/>
          </p:cNvSpPr>
          <p:nvPr/>
        </p:nvSpPr>
        <p:spPr bwMode="auto">
          <a:xfrm>
            <a:off x="2" y="1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2" y="1"/>
            <a:ext cx="2930525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/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3829051" y="1"/>
            <a:ext cx="2930525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/>
          </a:p>
        </p:txBody>
      </p:sp>
      <p:sp>
        <p:nvSpPr>
          <p:cNvPr id="2253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84238" y="738188"/>
            <a:ext cx="4991100" cy="374332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6276" y="4722816"/>
            <a:ext cx="5407025" cy="4471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2" y="9444039"/>
            <a:ext cx="29305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29051" y="9444040"/>
            <a:ext cx="29289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1B4A1393-A8A5-48C3-93F5-9A17119765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23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fld id="{3C573862-809C-46CF-BBEA-5F858E4B8E49}" type="slidenum">
              <a:rPr lang="ru-RU" smtClean="0">
                <a:solidFill>
                  <a:srgbClr val="000000"/>
                </a:solidFill>
              </a:rPr>
              <a:pPr eaLnBrk="1" hangingPunct="1">
                <a:buClrTx/>
                <a:buFontTx/>
                <a:buNone/>
              </a:pPr>
              <a:t>1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5825" y="738188"/>
            <a:ext cx="4989513" cy="37433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7" y="4722816"/>
            <a:ext cx="5408613" cy="447357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7DDC8C27-D63E-44C3-82A0-AFB80D8DD05C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1639354F-0C30-4C88-9483-AA84883F57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858278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F9D5A6D9-53FF-4332-A1CE-E165D580156B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6A373459-ECEC-4739-B6B8-FDA726605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477419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BEF8B05F-ABD7-4973-AFBA-D8431F6CE438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8BEC58CD-E265-4378-B552-81BE03F9A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543463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60D21-ED37-4063-8C42-DD36F9462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02027677-1C32-447B-9A51-F141B516AB9A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D13AA288-0CC7-4342-82C7-587DCB41E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976756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00D358D8-E05F-47CB-95D4-F5A913D503AA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542035F1-0E85-421A-AC67-6927523FE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287276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263B104E-DDFB-423C-BB06-2CE9EB873B99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FE41D0CD-FDF0-405B-B2C2-5252CC0F31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745753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99195171-C257-4F94-8CAA-C28292ED2B2A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0F2E4BD9-A521-4F1D-81CC-8E5A09F2F3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007067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04475BCC-C92E-4B5F-8C8D-1D46C99C7336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FBA08EBE-09BA-43A4-B7F1-94FFEEC94B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334899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F6A45096-6487-41C1-B45B-E53E828D944A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8D71CDF5-9C27-4F72-9660-E4B9568B0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658660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6008AB1D-F131-46D5-927E-53232F459E0E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95C7D139-5C56-477F-B666-3BE1DA405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190412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BB8459D6-43F0-4634-85DE-43A3263C2771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7EC5D07D-B323-4A0E-80A2-55D8F71C7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816367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51B2843B-F705-4A64-AED2-A02D930FF26F}" type="datetimeFigureOut">
              <a:rPr lang="ru-RU"/>
              <a:pPr>
                <a:defRPr/>
              </a:pPr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6F5D1E71-2FEA-4591-A37A-400EDD6AC2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971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467544" y="332656"/>
            <a:ext cx="8064896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ru-RU" sz="2400" b="1" i="1" dirty="0" smtClean="0">
              <a:solidFill>
                <a:srgbClr val="C00000"/>
              </a:solidFill>
            </a:endParaRPr>
          </a:p>
          <a:p>
            <a:pPr algn="ctr" eaLnBrk="1" hangingPunct="1">
              <a:buClrTx/>
              <a:buFontTx/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«Запланированные мероприятия </a:t>
            </a:r>
          </a:p>
          <a:p>
            <a:pPr algn="ctr" eaLnBrk="1" hangingPunct="1">
              <a:buClrTx/>
              <a:buFontTx/>
              <a:buNone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по реформированию противотуберкулезной службы</a:t>
            </a:r>
          </a:p>
          <a:p>
            <a:pPr algn="ctr" eaLnBrk="1" hangingPunct="1">
              <a:buClrTx/>
              <a:buFontTx/>
              <a:buNone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Актюбинской области с расширением</a:t>
            </a:r>
          </a:p>
          <a:p>
            <a:pPr algn="ctr" eaLnBrk="1" hangingPunct="1">
              <a:buClrTx/>
              <a:buFontTx/>
              <a:buNone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стационар замещающей помощи</a:t>
            </a:r>
          </a:p>
          <a:p>
            <a:pPr algn="ctr" eaLnBrk="1" hangingPunct="1">
              <a:buClrTx/>
              <a:buFontTx/>
              <a:buNone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в рамках </a:t>
            </a:r>
            <a:r>
              <a:rPr lang="ru-RU" sz="2800" b="1" i="1" dirty="0" err="1" smtClean="0">
                <a:solidFill>
                  <a:schemeClr val="tx2">
                    <a:lumMod val="75000"/>
                  </a:schemeClr>
                </a:solidFill>
              </a:rPr>
              <a:t>пилотного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 региона </a:t>
            </a:r>
          </a:p>
          <a:p>
            <a:pPr algn="ctr" eaLnBrk="1" hangingPunct="1">
              <a:buClrTx/>
              <a:buFontTx/>
              <a:buNone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нового гранта Глобального Фонда </a:t>
            </a:r>
          </a:p>
          <a:p>
            <a:pPr algn="ctr" eaLnBrk="1" hangingPunct="1">
              <a:buClrTx/>
              <a:buFontTx/>
              <a:buNone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на 2015-2017годы»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87824" y="6143645"/>
            <a:ext cx="3447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г.Астана. 11 ноября  2014г</a:t>
            </a:r>
            <a:endParaRPr lang="ru-RU" sz="1400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63888" y="4869160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Областной координатор по туберкулезу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Татимов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Ерлан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Аскарович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Программа «Спутник» предусмотрена для работы с пациентами , находящимися «на грани отрыва от лечения». </a:t>
            </a:r>
          </a:p>
          <a:p>
            <a:pPr marL="0" indent="0" algn="just"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Основная цель программы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–создание максимальных комфортных условий для больных с целью завершения ими полного курса химиотерапии.</a:t>
            </a:r>
          </a:p>
          <a:p>
            <a:pPr marL="0" indent="0" algn="just"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Для организации программы необходимы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1.Автомобиль – 1 единица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2.Штат водителя -1,0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3.Штат среднего медперсонала – 2,0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4.Возмещение транспортных расходов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Программа «Спутник» 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г.Актобе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19256" cy="571504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Программа «Спутник» 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г.Актобе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908719"/>
          <a:ext cx="8784976" cy="56674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/>
                <a:gridCol w="2232248"/>
                <a:gridCol w="2448272"/>
                <a:gridCol w="2232248"/>
              </a:tblGrid>
              <a:tr h="61349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Планируемые мероприятия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2015г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2016г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2017г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4067">
                <a:tc>
                  <a:txBody>
                    <a:bodyPr/>
                    <a:lstStyle/>
                    <a:p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Закуп автомобиля</a:t>
                      </a:r>
                      <a:endParaRPr lang="ru-RU" sz="2000" i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(6 млн.516 </a:t>
                      </a: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тыс.тг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2252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Штаты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водителя</a:t>
                      </a:r>
                    </a:p>
                    <a:p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(зарплата)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(1 млн.176 </a:t>
                      </a: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тыс.тг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(1 млн.176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тыс.тг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(1 млн.176 </a:t>
                      </a: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тыс.тг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562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Штаты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медсестер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(зарплата)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(2млн.259</a:t>
                      </a:r>
                    </a:p>
                    <a:p>
                      <a:pPr algn="ctr"/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тыс.тг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(2 млн.259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тыс.тг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(2млн.259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тыс.тг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88321">
                <a:tc>
                  <a:txBody>
                    <a:bodyPr/>
                    <a:lstStyle/>
                    <a:p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Транспортные расходы</a:t>
                      </a:r>
                      <a:endParaRPr lang="ru-RU" sz="2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млн. 198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тыс.тг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млн. 198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тыс.тг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млн. 198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тыс.тг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332656"/>
            <a:ext cx="8496944" cy="5904656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 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   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  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рамках пересмотренного бюджета заявки на Новую модель финансирования Глобального Фонда на 2015-2017 годы Актюбинская область подтверждает плановое число пациентов включенных в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пилотный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проект региона, которым будет оказываться  финансовое стимулирование 100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$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месяц для повышения приверженности к лечению. Дополнительно  7% пациентов будут получать социальные пакеты стоимостью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$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регулярной основе, 20%  больных  - компенсацию проезда  к месту НКЛ.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В сельской местности предполагается  оплата транспортных расходов медицинским сестрам.</a:t>
            </a: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7526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ru-RU" sz="2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Плановое количество пациентов  ПЛУ и МЛУ ТБ, которые будут взяты на  полное амбулаторное лечение с оказанием социальной помощи при поддержке </a:t>
            </a:r>
            <a:r>
              <a:rPr lang="ru-RU" sz="23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пилотного</a:t>
            </a:r>
            <a:r>
              <a:rPr lang="ru-RU" sz="2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проекта </a:t>
            </a:r>
            <a:br>
              <a:rPr lang="ru-RU" sz="2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Актюбинской области.</a:t>
            </a:r>
            <a:endParaRPr lang="ru-RU" sz="23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323850" y="1989138"/>
            <a:ext cx="8569325" cy="4679950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endParaRPr lang="ru-RU" sz="2800" b="1" i="1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None/>
            </a:pPr>
            <a:endParaRPr lang="ru-RU" sz="2800" b="1" i="1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None/>
            </a:pPr>
            <a:endParaRPr lang="ru-RU" b="1" i="1" smtClean="0"/>
          </a:p>
          <a:p>
            <a:pPr marL="0" indent="0" algn="just">
              <a:buFont typeface="Wingdings" pitchFamily="2" charset="2"/>
              <a:buNone/>
            </a:pPr>
            <a:endParaRPr lang="ru-RU" b="1" i="1" smtClean="0"/>
          </a:p>
          <a:p>
            <a:pPr marL="0" indent="0" algn="just">
              <a:buFont typeface="Wingdings" pitchFamily="2" charset="2"/>
              <a:buNone/>
            </a:pPr>
            <a:endParaRPr lang="ru-RU" b="1" i="1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288" y="2132857"/>
          <a:ext cx="8353176" cy="43932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440"/>
                <a:gridCol w="1584176"/>
                <a:gridCol w="1580026"/>
                <a:gridCol w="1516318"/>
                <a:gridCol w="1944216"/>
              </a:tblGrid>
              <a:tr h="993892"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2015г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2016г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2017г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больных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33115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ПЛУ ТБ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163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33115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МЛУ ТБ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147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176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399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33115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208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65199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ru-RU" sz="2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Ожидаемое  количество больных, которым будут оказана социальная поддержка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187450"/>
          <a:ext cx="8568704" cy="53756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3288"/>
                <a:gridCol w="1255758"/>
                <a:gridCol w="1181636"/>
                <a:gridCol w="1108022"/>
              </a:tblGrid>
              <a:tr h="33536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Планируемые мероприятия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2015г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2016г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2017г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4661">
                <a:tc>
                  <a:txBody>
                    <a:bodyPr/>
                    <a:lstStyle/>
                    <a:p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Финансовое стимулирование – </a:t>
                      </a:r>
                    </a:p>
                    <a:p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Охват 90,0%  пациентов </a:t>
                      </a:r>
                      <a:r>
                        <a:rPr lang="ru-RU" sz="20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(100 </a:t>
                      </a:r>
                      <a:r>
                        <a:rPr lang="en-US" sz="20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</a:t>
                      </a:r>
                      <a:r>
                        <a:rPr lang="en-US" sz="2000" b="1" i="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месяц)</a:t>
                      </a:r>
                      <a:endParaRPr lang="ru-RU" sz="2000" i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187</a:t>
                      </a: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466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оциальные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пакеты – </a:t>
                      </a:r>
                    </a:p>
                    <a:p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Охват 7,0% пациентов </a:t>
                      </a:r>
                      <a:r>
                        <a:rPr lang="ru-RU" sz="20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(50 </a:t>
                      </a:r>
                      <a:r>
                        <a:rPr lang="en-US" sz="20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</a:t>
                      </a:r>
                      <a:r>
                        <a:rPr lang="en-US" sz="2000" b="1" i="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месяц)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677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Компенсация проезда к месту НКЛ –</a:t>
                      </a:r>
                    </a:p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Охват 20,0% пациентов </a:t>
                      </a:r>
                      <a:r>
                        <a:rPr lang="ru-RU" sz="20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(4 </a:t>
                      </a:r>
                      <a:r>
                        <a:rPr lang="en-US" sz="20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</a:t>
                      </a:r>
                      <a:r>
                        <a:rPr lang="en-US" sz="2000" b="1" i="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месяц)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16204">
                <a:tc>
                  <a:txBody>
                    <a:bodyPr/>
                    <a:lstStyle/>
                    <a:p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Программа</a:t>
                      </a:r>
                      <a:r>
                        <a:rPr lang="ru-RU" sz="20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«Спутник» - поиск больных, проведение НКЛ  </a:t>
                      </a:r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в определенных местах нахождения больных  (10-15 больных из опыта 2010-2014гг по  проекту ГФ)</a:t>
                      </a:r>
                      <a:endParaRPr lang="ru-RU" sz="2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16204">
                <a:tc>
                  <a:txBody>
                    <a:bodyPr/>
                    <a:lstStyle/>
                    <a:p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Компенсация</a:t>
                      </a:r>
                      <a:r>
                        <a:rPr lang="ru-RU" sz="20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транспортных расходов медсестрам в сельской местности для проведения НКЛ на дому </a:t>
                      </a:r>
                      <a:r>
                        <a:rPr lang="ru-RU" sz="2000" b="1" i="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(3-4 </a:t>
                      </a:r>
                      <a:r>
                        <a:rPr lang="en-US" sz="2000" b="1" i="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 </a:t>
                      </a:r>
                      <a:r>
                        <a:rPr lang="ru-RU" sz="2000" b="1" i="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месяц</a:t>
                      </a:r>
                      <a:r>
                        <a:rPr lang="en-US" sz="2000" b="1" i="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000" b="1" i="0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 м/с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92м/с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92м/с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r>
              <a:rPr lang="ru-RU" sz="5400" dirty="0" smtClean="0">
                <a:solidFill>
                  <a:schemeClr val="accent5">
                    <a:lumMod val="50000"/>
                  </a:schemeClr>
                </a:solidFill>
              </a:rPr>
              <a:t>Благодарю за внимание!</a:t>
            </a:r>
            <a:endParaRPr lang="ru-RU" sz="5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Оптимизация коечного фонда противотуберкулезных организаций Актюбинской области за 2014-2017гг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381000" y="1295400"/>
          <a:ext cx="8458201" cy="492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276601"/>
                <a:gridCol w="1600200"/>
                <a:gridCol w="1295400"/>
                <a:gridCol w="1219200"/>
                <a:gridCol w="1066800"/>
              </a:tblGrid>
              <a:tr h="457200"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2014г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2015г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2016г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2017г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Коечный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фонд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594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530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Планируется сокращение коек и перепрофилирование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728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Итого сокращено коек (%)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8,6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22,9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31,2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</a:tr>
              <a:tr h="427284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Сумма сэкономленных средств от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сокращения коек (млн.тенге)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73,6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88,2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98,4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40,1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7848872" cy="4032448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algn="just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           Для бесперебойной работы аппаратов 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GeneXpert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MTB/RIF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Бактек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Хайн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–тест необходимо приобретение  реактивов и расходных материалов.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Финансовые затраты: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2015г – 58 млн. 634 тысяч тенге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2016г – 62 млн. 125 тысяч тенге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2017г – 65 млн. 815 тысяч тенге</a:t>
            </a:r>
          </a:p>
          <a:p>
            <a:endParaRPr lang="ru-RU" sz="8000" b="1" dirty="0" smtClean="0"/>
          </a:p>
          <a:p>
            <a:endParaRPr lang="ru-RU" sz="8000" b="1" dirty="0" smtClean="0"/>
          </a:p>
          <a:p>
            <a:pPr>
              <a:buNone/>
            </a:pPr>
            <a:endParaRPr lang="ru-RU" sz="8000" b="1" dirty="0" smtClean="0"/>
          </a:p>
          <a:p>
            <a:endParaRPr lang="ru-RU" sz="8000" b="1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285728"/>
            <a:ext cx="8291264" cy="839016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Внедрение экспресс методов для выявления 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устойчивых форм туберкулеза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7" cy="428628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стационар  замещающей помощи</a:t>
            </a:r>
            <a:endParaRPr lang="ru-RU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620688"/>
            <a:ext cx="8424936" cy="6624736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  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дневной стационар направляются больные решением ЦВВК: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-впервые выявленные больные активным туберкулезом органов дыхания 1 категории с сохраненной чувствительностью к противотуберкулезным препаратам;</a:t>
            </a:r>
          </a:p>
          <a:p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больные 2 категории(все повторные случаи туберкулеза) органов дыхания случаями с сохраненной чувствительностью к противотуберкулезным препаратам;</a:t>
            </a:r>
          </a:p>
          <a:p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больные с новыми и повторными случаями </a:t>
            </a:r>
            <a:r>
              <a:rPr lang="ru-RU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внелёгочного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туберкулеза 1 и 2 категории с сохраненной чувствительностью к противотуберкулезным препаратам;</a:t>
            </a:r>
          </a:p>
          <a:p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больные активным туберкулезом органов дыхания и </a:t>
            </a:r>
            <a:r>
              <a:rPr lang="ru-RU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внелегочным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туберкулезом 1</a:t>
            </a:r>
            <a:r>
              <a:rPr lang="en-US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категории;</a:t>
            </a:r>
          </a:p>
          <a:p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больные с ограниченными </a:t>
            </a:r>
            <a:r>
              <a:rPr lang="ru-RU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адгезивными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плевритами туберкулезной этиологии.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501122" cy="571504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стационар  замещающей помощи</a:t>
            </a:r>
            <a:endParaRPr lang="ru-RU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692696"/>
            <a:ext cx="7848872" cy="5544616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  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Согласно Комплексного Плана по борьбе с туберкулезом в Актюбинской области на 2014-2020 годы на базе  областного противотуберкулезного диспансера  планируется открытие дневного стационара на 15 коек с двух сменным пребыванием. Организуется  двух разовое питание, лечение сопутствующих заболевании и побочных действий противотуберкулезных препаратов. 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Конечной целью стационар замещающей  терапий является улучшение качества и эффективности лечения больных МЛУ/ШЛУ ТБ.   Данной терапией будут охвачены больные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г.Актобе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60648"/>
            <a:ext cx="8429683" cy="504056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стационар  замещающей помощи</a:t>
            </a:r>
            <a:endParaRPr lang="ru-RU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908720"/>
            <a:ext cx="7488832" cy="4306230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  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Финансовые затраты на организацию дневного стационара  в 2,4 раза ниже,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чем оказание круглосуточной стационарной помощи: 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расходы на 1 койка-день пребывания больного  в дневном стационаре  составляет 2,5 тысяч тенге, а в стационаре с круглосуточным пребыванием – 6,0 тысяч тенге.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72559" cy="500066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стационар  замещающей помощи</a:t>
            </a:r>
            <a:endParaRPr lang="ru-RU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071546"/>
            <a:ext cx="8064896" cy="4929222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  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     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       </a:t>
            </a:r>
          </a:p>
          <a:p>
            <a:pPr algn="just"/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          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организации 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дневного стационара необходимы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algn="just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1.Штаты врачей -2,0</a:t>
            </a:r>
          </a:p>
          <a:p>
            <a:pPr marL="457200" indent="-457200" algn="just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2.Штаты среднего медперсонала – 2,0</a:t>
            </a:r>
          </a:p>
          <a:p>
            <a:pPr marL="457200" indent="-457200" algn="just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3.Штаты младшего медперсонала – 2,0</a:t>
            </a:r>
          </a:p>
          <a:p>
            <a:pPr marL="457200" indent="-457200" algn="just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4.Затраты на  питание</a:t>
            </a:r>
          </a:p>
          <a:p>
            <a:pPr marL="457200" indent="-457200" algn="just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5.Затраты на неспецифические препараты</a:t>
            </a:r>
          </a:p>
          <a:p>
            <a:pPr marL="457200" indent="-457200" algn="just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6.Коммунально-хозяйственные расходы</a:t>
            </a:r>
          </a:p>
          <a:p>
            <a:pPr marL="457200" indent="-457200" algn="just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7.Транспортные расходы пациентов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7772400" cy="571504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ru-RU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стационар а на дому</a:t>
            </a:r>
            <a:endParaRPr lang="ru-RU" sz="23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836712"/>
            <a:ext cx="7882136" cy="5616624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  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     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    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        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Стационар на дому организуется для пациентов:</a:t>
            </a:r>
          </a:p>
          <a:p>
            <a:pPr algn="just">
              <a:buFontTx/>
              <a:buChar char="-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больным с сопутствующими заболеваниями, препятствующими  ежедневной явке для лечения ПТО или ПМСП,</a:t>
            </a:r>
          </a:p>
          <a:p>
            <a:pPr algn="just">
              <a:buFontTx/>
              <a:buChar char="-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больные пожилого возраста,</a:t>
            </a:r>
          </a:p>
          <a:p>
            <a:pPr algn="just">
              <a:buFontTx/>
              <a:buChar char="-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беременные,</a:t>
            </a:r>
          </a:p>
          <a:p>
            <a:pPr algn="just">
              <a:buFontTx/>
              <a:buChar char="-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женщины с младенцами или матери-одиночки,</a:t>
            </a:r>
          </a:p>
          <a:p>
            <a:pPr algn="just">
              <a:buFontTx/>
              <a:buChar char="-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больным с  ограниченными  возможностями (инвалиды по общим заболеваниям). 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Планируется охватить: 2015г -60 пациентов,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2016г – 60 пациентов,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2017г – 60 пациентов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60648"/>
            <a:ext cx="7772400" cy="504056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стационара на дому</a:t>
            </a:r>
            <a:endParaRPr lang="ru-RU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412776"/>
            <a:ext cx="7882136" cy="3816424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  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     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     </a:t>
            </a:r>
          </a:p>
          <a:p>
            <a:pPr algn="just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организации 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стационара на дому необходимо:</a:t>
            </a:r>
          </a:p>
          <a:p>
            <a:pPr algn="just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Автомобиль  -   2 единицы</a:t>
            </a:r>
          </a:p>
          <a:p>
            <a:pPr algn="just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2.Штаты водителя – 2,0</a:t>
            </a:r>
          </a:p>
          <a:p>
            <a:pPr algn="just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3.Штаты среднего медперсонала - 2,0</a:t>
            </a:r>
          </a:p>
          <a:p>
            <a:pPr algn="just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Возмещение транспортных расходов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4179</TotalTime>
  <Words>906</Words>
  <Application>Microsoft Office PowerPoint</Application>
  <PresentationFormat>Экран (4:3)</PresentationFormat>
  <Paragraphs>341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1_Тема Office</vt:lpstr>
      <vt:lpstr>Презентация PowerPoint</vt:lpstr>
      <vt:lpstr>Оптимизация коечного фонда противотуберкулезных организаций Актюбинской области за 2014-2017гг</vt:lpstr>
      <vt:lpstr> Внедрение экспресс методов для выявления  устойчивых форм туберкулеза</vt:lpstr>
      <vt:lpstr>Организация стационар  замещающей помощи</vt:lpstr>
      <vt:lpstr>Организация стационар  замещающей помощи</vt:lpstr>
      <vt:lpstr>Организация стационар  замещающей помощи</vt:lpstr>
      <vt:lpstr>Организация стационар  замещающей помощи</vt:lpstr>
      <vt:lpstr>Организация стационар а на дому</vt:lpstr>
      <vt:lpstr>Организация стационара на дому</vt:lpstr>
      <vt:lpstr>Программа «Спутник» г.Актобе</vt:lpstr>
      <vt:lpstr>Программа «Спутник» г.Актобе</vt:lpstr>
      <vt:lpstr>Презентация PowerPoint</vt:lpstr>
      <vt:lpstr>Плановое количество пациентов  ПЛУ и МЛУ ТБ, которые будут взяты на  полное амбулаторное лечение с оказанием социальной помощи при поддержке пилотного проекта  в Актюбинской области.</vt:lpstr>
      <vt:lpstr>Ожидаемое  количество больных, которым будут оказана социальная поддержка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Эффективность   противотуберкулезной Программы в Республике Казахстан</dc:title>
  <dc:creator>Яна Бесстрашнова</dc:creator>
  <cp:lastModifiedBy>Owner</cp:lastModifiedBy>
  <cp:revision>423</cp:revision>
  <cp:lastPrinted>2013-05-16T05:25:14Z</cp:lastPrinted>
  <dcterms:created xsi:type="dcterms:W3CDTF">2013-01-23T10:14:42Z</dcterms:created>
  <dcterms:modified xsi:type="dcterms:W3CDTF">2014-11-11T08:31:04Z</dcterms:modified>
</cp:coreProperties>
</file>