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E4E3F7_A074A1BF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2B0_84DDAE31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7FE4E404_71819F8D.xml" ContentType="application/vnd.ms-powerpoint.comments+xml"/>
  <Override PartName="/ppt/comments/modernComment_12A2_CEABBC3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699" r:id="rId5"/>
  </p:sldMasterIdLst>
  <p:notesMasterIdLst>
    <p:notesMasterId r:id="rId34"/>
  </p:notesMasterIdLst>
  <p:handoutMasterIdLst>
    <p:handoutMasterId r:id="rId35"/>
  </p:handoutMasterIdLst>
  <p:sldIdLst>
    <p:sldId id="414" r:id="rId6"/>
    <p:sldId id="417" r:id="rId7"/>
    <p:sldId id="418" r:id="rId8"/>
    <p:sldId id="408" r:id="rId9"/>
    <p:sldId id="407" r:id="rId10"/>
    <p:sldId id="4750" r:id="rId11"/>
    <p:sldId id="4788" r:id="rId12"/>
    <p:sldId id="410" r:id="rId13"/>
    <p:sldId id="4487" r:id="rId14"/>
    <p:sldId id="4769" r:id="rId15"/>
    <p:sldId id="4774" r:id="rId16"/>
    <p:sldId id="4775" r:id="rId17"/>
    <p:sldId id="2145706999" r:id="rId18"/>
    <p:sldId id="4772" r:id="rId19"/>
    <p:sldId id="4730" r:id="rId20"/>
    <p:sldId id="2145707013" r:id="rId21"/>
    <p:sldId id="4779" r:id="rId22"/>
    <p:sldId id="4778" r:id="rId23"/>
    <p:sldId id="2145707009" r:id="rId24"/>
    <p:sldId id="4780" r:id="rId25"/>
    <p:sldId id="4781" r:id="rId26"/>
    <p:sldId id="4784" r:id="rId27"/>
    <p:sldId id="4783" r:id="rId28"/>
    <p:sldId id="4787" r:id="rId29"/>
    <p:sldId id="4785" r:id="rId30"/>
    <p:sldId id="2145707012" r:id="rId31"/>
    <p:sldId id="4770" r:id="rId32"/>
    <p:sldId id="372" r:id="rId33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Closing Slides" id="{20EB4EC5-D9FC-4EBD-90BF-191CC107680C}">
          <p14:sldIdLst>
            <p14:sldId id="414"/>
            <p14:sldId id="417"/>
            <p14:sldId id="418"/>
            <p14:sldId id="408"/>
            <p14:sldId id="407"/>
            <p14:sldId id="4750"/>
            <p14:sldId id="4788"/>
            <p14:sldId id="410"/>
            <p14:sldId id="4487"/>
            <p14:sldId id="4769"/>
            <p14:sldId id="4774"/>
            <p14:sldId id="4775"/>
            <p14:sldId id="2145706999"/>
            <p14:sldId id="4772"/>
            <p14:sldId id="4730"/>
            <p14:sldId id="2145707013"/>
            <p14:sldId id="4779"/>
            <p14:sldId id="4778"/>
            <p14:sldId id="2145707009"/>
            <p14:sldId id="4780"/>
            <p14:sldId id="4781"/>
            <p14:sldId id="4784"/>
            <p14:sldId id="4783"/>
            <p14:sldId id="4787"/>
            <p14:sldId id="4785"/>
            <p14:sldId id="2145707012"/>
            <p14:sldId id="4770"/>
            <p14:sldId id="372"/>
          </p14:sldIdLst>
        </p14:section>
        <p14:section name="Layouts" id="{EE7E0C0D-E16F-48EF-996E-E1DC255CFC31}">
          <p14:sldIdLst/>
        </p14:section>
        <p14:section name="Section Breaks" id="{DB4DC08F-8BEC-4C95-B1D8-4483568F80F6}">
          <p14:sldIdLst/>
        </p14:section>
        <p14:section name="Country Logo Layouts" id="{48FA5A0A-F641-4DC1-94DA-A173D7BE658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CC8904-965D-21A7-7E86-AE57C2EFA95D}" name="Nadol, Patrick (CDC/DDPHSIS/CGH/DGHT)" initials="NP(" userId="S::pen5@cdc.gov::486366c0-9803-47bc-980c-4ab642a89050" providerId="AD"/>
  <p188:author id="{9A44CF11-74B9-82EC-1854-785729042039}" name="Indira Aitmagambetova" initials="IA" userId="S::hnt4_cdc.gov#ext#@pepfar.onmicrosoft.com::3bf1226a-ead7-488a-b0d0-68749700ef7d" providerId="AD"/>
  <p188:author id="{85D92818-3782-9B2A-D9E4-AFEF852DB979}" name="Rauza Kaliyeva" initials="RK" userId="S::rauza.kaliyeva@pepfar.onmicrosoft.com::237482cc-e889-418e-b5f8-11def26741c5" providerId="AD"/>
  <p188:author id="{5241A639-F8F2-EC48-1D7E-0F5B4C542A64}" name="Estebesova, Aida" initials="EA" userId="S::aestebesova_usaid.gov#ext#@pepfar.onmicrosoft.com::f294429d-fa0e-44dc-baa6-469b7ebef587" providerId="AD"/>
  <p188:author id="{337AD9AA-ED4B-56EE-AC05-EF504542852F}" name="Biibosunova, Damira I. (CDC/DDPHSIS/CGH/DGHT)" initials="BDI(" userId="S::WRL3@cdc.gov::8a589f5b-25ae-4bfa-94d0-8b1054e648cf" providerId="AD"/>
  <p188:author id="{BFB8C7B2-7ED4-7EA1-3AEE-5B7C7B8B46F9}" name="Usmanova, Nazira (CDC/DDPHSIS/CGH/DGHT)" initials="UN(" userId="S::HNV9@cdc.gov::10aef16a-2ee5-4318-9597-9a8b87fa0bac" providerId="AD"/>
  <p188:author id="{8A5702BE-4ED7-6227-817B-85A95226FAA1}" name="Nicole Espy" initials="NE" userId="S::nicole.espy@pepfar.onmicrosoft.com::a78427d5-639d-4a2d-9c66-0b53df3b4c3e" providerId="AD"/>
  <p188:author id="{E9E609C2-1A8D-25E6-B197-C7F41E424CFC}" name="Barbara Singer" initials="BS" userId="S::barbara.singer@pepfar.onmicrosoft.com::aa35ab57-2978-4493-bd89-ba6372ae7f05" providerId="AD"/>
  <p188:author id="{827255C8-005B-DAE6-4B47-593036B30E3E}" name="Arman Dairov" initials="AD" userId="S::arman.dairov@pepfar.onmicrosoft.com::d84b5d9a-2a33-4cf5-9ab5-01f03a124b70" providerId="AD"/>
  <p188:author id="{235E3FCD-B0D5-4250-6837-0FC38ADA2ACF}" name="Patrick Nadol" initials="PN" userId="S::pen5_cdc.gov#ext#@pepfar.onmicrosoft.com::ebda0d27-17db-4c17-9099-0e5716d19cd5" providerId="AD"/>
  <p188:author id="{446D1BD7-E830-4A88-A009-320B03B8BF77}" name="Assem Smagulova" initials="AS" userId="S::assem.smagulova@pepfar.onmicrosoft.com::2e7f955d-93ef-4575-99c4-00d69612ef96" providerId="AD"/>
  <p188:author id="{1C8A06DD-9EB4-AABF-1223-FFA638A53C2C}" name="Aitmagambetova, Indira (CDC/DDPHSIS/CGH/DGHT)" initials="AI(" userId="S::HNT4@cdc.gov::14c2bc57-8bc8-4365-83c3-9261289000b6" providerId="AD"/>
  <p188:author id="{AFC02EFD-384A-2E23-8883-93B81C0112DD}" name="Kalmyrzaev, Bolot (CDC/DDPHSIS/CGH/DGHT)" initials="KB(" userId="S::och1@cdc.gov::1bda6068-ecd3-4e98-ae1f-e23199687a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C20"/>
    <a:srgbClr val="CFBFDE"/>
    <a:srgbClr val="000000"/>
    <a:srgbClr val="002157"/>
    <a:srgbClr val="494949"/>
    <a:srgbClr val="0C507C"/>
    <a:srgbClr val="941B1E"/>
    <a:srgbClr val="0C5280"/>
    <a:srgbClr val="175895"/>
    <a:srgbClr val="B64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600" b="1" i="0" u="none" strike="noStrike" baseline="0" err="1">
                <a:solidFill>
                  <a:schemeClr val="tx1"/>
                </a:solidFill>
                <a:effectLst/>
              </a:rPr>
              <a:t>Semey</a:t>
            </a:r>
            <a:r>
              <a:rPr lang="en-US" sz="1600" b="1" i="0" u="none" strike="noStrike" baseline="0">
                <a:solidFill>
                  <a:schemeClr val="tx1"/>
                </a:solidFill>
                <a:effectLst/>
              </a:rPr>
              <a:t> (</a:t>
            </a:r>
            <a:r>
              <a:rPr lang="en-US" sz="1600" b="1" i="0" u="none" strike="noStrike" baseline="0" err="1">
                <a:solidFill>
                  <a:schemeClr val="tx1"/>
                </a:solidFill>
                <a:effectLst/>
              </a:rPr>
              <a:t>Abai</a:t>
            </a:r>
            <a:r>
              <a:rPr lang="en-US" sz="1600" b="1" i="0" u="none" strike="noStrike" baseline="0">
                <a:solidFill>
                  <a:schemeClr val="tx1"/>
                </a:solidFill>
                <a:effectLst/>
              </a:rPr>
              <a:t>) and </a:t>
            </a:r>
            <a:r>
              <a:rPr lang="en-US" sz="1600" b="1">
                <a:solidFill>
                  <a:schemeClr val="tx1"/>
                </a:solidFill>
              </a:rPr>
              <a:t>East-Kazakhstan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Sheet1!$R$2</c:f>
              <c:strCache>
                <c:ptCount val="1"/>
                <c:pt idx="0">
                  <c:v>New infections</c:v>
                </c:pt>
              </c:strCache>
            </c:strRef>
          </c:tx>
          <c:spPr>
            <a:ln w="28575" cap="rnd">
              <a:solidFill>
                <a:srgbClr val="73B4E2"/>
              </a:solidFill>
              <a:round/>
            </a:ln>
            <a:effectLst/>
          </c:spPr>
          <c:marker>
            <c:symbol val="none"/>
          </c:marker>
          <c:cat>
            <c:strRef>
              <c:f>Sheet1!$Q$3:$Q$25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strCache>
            </c:strRef>
          </c:cat>
          <c:val>
            <c:numRef>
              <c:f>Sheet1!$R$3:$R$25</c:f>
              <c:numCache>
                <c:formatCode>General</c:formatCode>
                <c:ptCount val="23"/>
                <c:pt idx="0">
                  <c:v>10</c:v>
                </c:pt>
                <c:pt idx="1">
                  <c:v>65</c:v>
                </c:pt>
                <c:pt idx="2">
                  <c:v>29</c:v>
                </c:pt>
                <c:pt idx="3">
                  <c:v>21</c:v>
                </c:pt>
                <c:pt idx="4">
                  <c:v>19</c:v>
                </c:pt>
                <c:pt idx="5">
                  <c:v>43</c:v>
                </c:pt>
                <c:pt idx="6">
                  <c:v>170</c:v>
                </c:pt>
                <c:pt idx="7">
                  <c:v>260</c:v>
                </c:pt>
                <c:pt idx="8">
                  <c:v>434</c:v>
                </c:pt>
                <c:pt idx="9">
                  <c:v>347</c:v>
                </c:pt>
                <c:pt idx="10">
                  <c:v>304</c:v>
                </c:pt>
                <c:pt idx="11">
                  <c:v>213</c:v>
                </c:pt>
                <c:pt idx="12">
                  <c:v>214</c:v>
                </c:pt>
                <c:pt idx="13">
                  <c:v>229</c:v>
                </c:pt>
                <c:pt idx="14">
                  <c:v>282</c:v>
                </c:pt>
                <c:pt idx="15">
                  <c:v>313</c:v>
                </c:pt>
                <c:pt idx="16">
                  <c:v>329</c:v>
                </c:pt>
                <c:pt idx="17">
                  <c:v>321</c:v>
                </c:pt>
                <c:pt idx="18">
                  <c:v>327</c:v>
                </c:pt>
                <c:pt idx="19">
                  <c:v>425</c:v>
                </c:pt>
                <c:pt idx="20">
                  <c:v>375</c:v>
                </c:pt>
                <c:pt idx="21">
                  <c:v>378</c:v>
                </c:pt>
                <c:pt idx="22">
                  <c:v>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7F-4B75-B7BE-50FBE69D89AD}"/>
            </c:ext>
          </c:extLst>
        </c:ser>
        <c:ser>
          <c:idx val="1"/>
          <c:order val="1"/>
          <c:tx>
            <c:strRef>
              <c:f>Sheet1!$S$2</c:f>
              <c:strCache>
                <c:ptCount val="1"/>
                <c:pt idx="0">
                  <c:v>New deaths</c:v>
                </c:pt>
              </c:strCache>
            </c:strRef>
          </c:tx>
          <c:spPr>
            <a:ln w="28575" cap="rnd">
              <a:solidFill>
                <a:srgbClr val="F04E58"/>
              </a:solidFill>
              <a:round/>
            </a:ln>
            <a:effectLst/>
          </c:spPr>
          <c:marker>
            <c:symbol val="none"/>
          </c:marker>
          <c:cat>
            <c:strRef>
              <c:f>Sheet1!$Q$3:$Q$25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strCache>
            </c:strRef>
          </c:cat>
          <c:val>
            <c:numRef>
              <c:f>Sheet1!$S$3:$S$25</c:f>
              <c:numCache>
                <c:formatCode>General</c:formatCode>
                <c:ptCount val="23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  <c:pt idx="5">
                  <c:v>8</c:v>
                </c:pt>
                <c:pt idx="6">
                  <c:v>15</c:v>
                </c:pt>
                <c:pt idx="7">
                  <c:v>14</c:v>
                </c:pt>
                <c:pt idx="8">
                  <c:v>33</c:v>
                </c:pt>
                <c:pt idx="9">
                  <c:v>39</c:v>
                </c:pt>
                <c:pt idx="10">
                  <c:v>70</c:v>
                </c:pt>
                <c:pt idx="11">
                  <c:v>69</c:v>
                </c:pt>
                <c:pt idx="12">
                  <c:v>69</c:v>
                </c:pt>
                <c:pt idx="13">
                  <c:v>117</c:v>
                </c:pt>
                <c:pt idx="14">
                  <c:v>115</c:v>
                </c:pt>
                <c:pt idx="15">
                  <c:v>142</c:v>
                </c:pt>
                <c:pt idx="16">
                  <c:v>121</c:v>
                </c:pt>
                <c:pt idx="17">
                  <c:v>140</c:v>
                </c:pt>
                <c:pt idx="18">
                  <c:v>149</c:v>
                </c:pt>
                <c:pt idx="19">
                  <c:v>184</c:v>
                </c:pt>
                <c:pt idx="20">
                  <c:v>188</c:v>
                </c:pt>
                <c:pt idx="21">
                  <c:v>192</c:v>
                </c:pt>
                <c:pt idx="22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7F-4B75-B7BE-50FBE69D8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894287"/>
        <c:axId val="483890959"/>
      </c:lineChart>
      <c:catAx>
        <c:axId val="483894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83890959"/>
        <c:crosses val="autoZero"/>
        <c:auto val="1"/>
        <c:lblAlgn val="ctr"/>
        <c:lblOffset val="100"/>
        <c:noMultiLvlLbl val="0"/>
      </c:catAx>
      <c:valAx>
        <c:axId val="483890959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83894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solidFill>
        <a:sysClr val="windowText" lastClr="000000"/>
      </a:solidFill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Pavlodar oblast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New infections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Sheet1!$M$3:$M$25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strCache>
            </c:strRef>
          </c:cat>
          <c:val>
            <c:numRef>
              <c:f>Sheet1!$N$3:$N$25</c:f>
              <c:numCache>
                <c:formatCode>General</c:formatCode>
                <c:ptCount val="23"/>
                <c:pt idx="0">
                  <c:v>79</c:v>
                </c:pt>
                <c:pt idx="1">
                  <c:v>435</c:v>
                </c:pt>
                <c:pt idx="2">
                  <c:v>172</c:v>
                </c:pt>
                <c:pt idx="3">
                  <c:v>94</c:v>
                </c:pt>
                <c:pt idx="4">
                  <c:v>81</c:v>
                </c:pt>
                <c:pt idx="5">
                  <c:v>87</c:v>
                </c:pt>
                <c:pt idx="6">
                  <c:v>112</c:v>
                </c:pt>
                <c:pt idx="7">
                  <c:v>88</c:v>
                </c:pt>
                <c:pt idx="8">
                  <c:v>144</c:v>
                </c:pt>
                <c:pt idx="9">
                  <c:v>142</c:v>
                </c:pt>
                <c:pt idx="10">
                  <c:v>143</c:v>
                </c:pt>
                <c:pt idx="11">
                  <c:v>166</c:v>
                </c:pt>
                <c:pt idx="12">
                  <c:v>128</c:v>
                </c:pt>
                <c:pt idx="13">
                  <c:v>166</c:v>
                </c:pt>
                <c:pt idx="14">
                  <c:v>159</c:v>
                </c:pt>
                <c:pt idx="15">
                  <c:v>162</c:v>
                </c:pt>
                <c:pt idx="16">
                  <c:v>220</c:v>
                </c:pt>
                <c:pt idx="17">
                  <c:v>215</c:v>
                </c:pt>
                <c:pt idx="18">
                  <c:v>222</c:v>
                </c:pt>
                <c:pt idx="19">
                  <c:v>385</c:v>
                </c:pt>
                <c:pt idx="20">
                  <c:v>303</c:v>
                </c:pt>
                <c:pt idx="21">
                  <c:v>258</c:v>
                </c:pt>
                <c:pt idx="22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21-43C8-93AB-6BF3E9EF04CC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New deaths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Sheet1!$M$3:$M$25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strCache>
            </c:strRef>
          </c:cat>
          <c:val>
            <c:numRef>
              <c:f>Sheet1!$O$3:$O$25</c:f>
              <c:numCache>
                <c:formatCode>General</c:formatCode>
                <c:ptCount val="23"/>
                <c:pt idx="1">
                  <c:v>7</c:v>
                </c:pt>
                <c:pt idx="2">
                  <c:v>13</c:v>
                </c:pt>
                <c:pt idx="3">
                  <c:v>17</c:v>
                </c:pt>
                <c:pt idx="4">
                  <c:v>26</c:v>
                </c:pt>
                <c:pt idx="5">
                  <c:v>31</c:v>
                </c:pt>
                <c:pt idx="6">
                  <c:v>37</c:v>
                </c:pt>
                <c:pt idx="7">
                  <c:v>51</c:v>
                </c:pt>
                <c:pt idx="8">
                  <c:v>54</c:v>
                </c:pt>
                <c:pt idx="9">
                  <c:v>61</c:v>
                </c:pt>
                <c:pt idx="10">
                  <c:v>79</c:v>
                </c:pt>
                <c:pt idx="11">
                  <c:v>73</c:v>
                </c:pt>
                <c:pt idx="12">
                  <c:v>90</c:v>
                </c:pt>
                <c:pt idx="13">
                  <c:v>88</c:v>
                </c:pt>
                <c:pt idx="14">
                  <c:v>85</c:v>
                </c:pt>
                <c:pt idx="15">
                  <c:v>81</c:v>
                </c:pt>
                <c:pt idx="16">
                  <c:v>104</c:v>
                </c:pt>
                <c:pt idx="17">
                  <c:v>100</c:v>
                </c:pt>
                <c:pt idx="18">
                  <c:v>111</c:v>
                </c:pt>
                <c:pt idx="19">
                  <c:v>114</c:v>
                </c:pt>
                <c:pt idx="20">
                  <c:v>118</c:v>
                </c:pt>
                <c:pt idx="21">
                  <c:v>132</c:v>
                </c:pt>
                <c:pt idx="22">
                  <c:v>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21-43C8-93AB-6BF3E9EF0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894287"/>
        <c:axId val="483890959"/>
      </c:lineChart>
      <c:catAx>
        <c:axId val="483894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83890959"/>
        <c:crosses val="autoZero"/>
        <c:auto val="1"/>
        <c:lblAlgn val="ctr"/>
        <c:lblOffset val="100"/>
        <c:noMultiLvlLbl val="0"/>
      </c:catAx>
      <c:valAx>
        <c:axId val="483890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83894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solidFill>
        <a:sysClr val="windowText" lastClr="000000"/>
      </a:solidFill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[KZ PEPFAR Initiation On ART.xlsx]PivotGraphs!PivotTable1</c:name>
    <c:fmtId val="-1"/>
  </c:pivotSource>
  <c:chart>
    <c:autoTitleDeleted val="0"/>
    <c:pivotFmts>
      <c:pivotFmt>
        <c:idx val="0"/>
        <c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2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2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2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PivotGraphs!$B$3</c:f>
              <c:strCache>
                <c:ptCount val="1"/>
                <c:pt idx="0">
                  <c:v>New HIV pos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PivotGraphs!$A$4:$A$17</c:f>
              <c:strCache>
                <c:ptCount val="13"/>
                <c:pt idx="0">
                  <c:v>FY20-Q1</c:v>
                </c:pt>
                <c:pt idx="1">
                  <c:v>FY20-Q2</c:v>
                </c:pt>
                <c:pt idx="2">
                  <c:v>FY20-Q3</c:v>
                </c:pt>
                <c:pt idx="3">
                  <c:v>FY20-Q4</c:v>
                </c:pt>
                <c:pt idx="4">
                  <c:v>FY21-Q1</c:v>
                </c:pt>
                <c:pt idx="5">
                  <c:v>FY21-Q2</c:v>
                </c:pt>
                <c:pt idx="6">
                  <c:v>FY21-Q3</c:v>
                </c:pt>
                <c:pt idx="7">
                  <c:v>FY21-Q4</c:v>
                </c:pt>
                <c:pt idx="8">
                  <c:v>FY22-Q1</c:v>
                </c:pt>
                <c:pt idx="9">
                  <c:v>FY22-Q2</c:v>
                </c:pt>
                <c:pt idx="10">
                  <c:v>FY22-Q3</c:v>
                </c:pt>
                <c:pt idx="11">
                  <c:v>FY22-Q4</c:v>
                </c:pt>
                <c:pt idx="12">
                  <c:v>FY23-Q1</c:v>
                </c:pt>
              </c:strCache>
            </c:strRef>
          </c:cat>
          <c:val>
            <c:numRef>
              <c:f>PivotGraphs!$B$4:$B$17</c:f>
              <c:numCache>
                <c:formatCode>General</c:formatCode>
                <c:ptCount val="13"/>
                <c:pt idx="0">
                  <c:v>99</c:v>
                </c:pt>
                <c:pt idx="1">
                  <c:v>72</c:v>
                </c:pt>
                <c:pt idx="2">
                  <c:v>58</c:v>
                </c:pt>
                <c:pt idx="3">
                  <c:v>69</c:v>
                </c:pt>
                <c:pt idx="4">
                  <c:v>65</c:v>
                </c:pt>
                <c:pt idx="5">
                  <c:v>38</c:v>
                </c:pt>
                <c:pt idx="6">
                  <c:v>68</c:v>
                </c:pt>
                <c:pt idx="7">
                  <c:v>79</c:v>
                </c:pt>
                <c:pt idx="8">
                  <c:v>47</c:v>
                </c:pt>
                <c:pt idx="9">
                  <c:v>49</c:v>
                </c:pt>
                <c:pt idx="10">
                  <c:v>61</c:v>
                </c:pt>
                <c:pt idx="11">
                  <c:v>49</c:v>
                </c:pt>
                <c:pt idx="1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2-41BA-B0A9-4F0F7E660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726479311"/>
        <c:axId val="1726476399"/>
      </c:barChart>
      <c:lineChart>
        <c:grouping val="standard"/>
        <c:varyColors val="0"/>
        <c:ser>
          <c:idx val="1"/>
          <c:order val="1"/>
          <c:tx>
            <c:strRef>
              <c:f>PivotGraphs!$C$3</c:f>
              <c:strCache>
                <c:ptCount val="1"/>
                <c:pt idx="0">
                  <c:v>Percent of PLHIV initiated on ART within 30 days of HIV diagnosis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PivotGraphs!$A$4:$A$17</c:f>
              <c:strCache>
                <c:ptCount val="13"/>
                <c:pt idx="0">
                  <c:v>FY20-Q1</c:v>
                </c:pt>
                <c:pt idx="1">
                  <c:v>FY20-Q2</c:v>
                </c:pt>
                <c:pt idx="2">
                  <c:v>FY20-Q3</c:v>
                </c:pt>
                <c:pt idx="3">
                  <c:v>FY20-Q4</c:v>
                </c:pt>
                <c:pt idx="4">
                  <c:v>FY21-Q1</c:v>
                </c:pt>
                <c:pt idx="5">
                  <c:v>FY21-Q2</c:v>
                </c:pt>
                <c:pt idx="6">
                  <c:v>FY21-Q3</c:v>
                </c:pt>
                <c:pt idx="7">
                  <c:v>FY21-Q4</c:v>
                </c:pt>
                <c:pt idx="8">
                  <c:v>FY22-Q1</c:v>
                </c:pt>
                <c:pt idx="9">
                  <c:v>FY22-Q2</c:v>
                </c:pt>
                <c:pt idx="10">
                  <c:v>FY22-Q3</c:v>
                </c:pt>
                <c:pt idx="11">
                  <c:v>FY22-Q4</c:v>
                </c:pt>
                <c:pt idx="12">
                  <c:v>FY23-Q1</c:v>
                </c:pt>
              </c:strCache>
            </c:strRef>
          </c:cat>
          <c:val>
            <c:numRef>
              <c:f>PivotGraphs!$C$4:$C$17</c:f>
              <c:numCache>
                <c:formatCode>0%</c:formatCode>
                <c:ptCount val="13"/>
                <c:pt idx="0">
                  <c:v>0.5252525252525253</c:v>
                </c:pt>
                <c:pt idx="1">
                  <c:v>0.2638888888888889</c:v>
                </c:pt>
                <c:pt idx="2">
                  <c:v>0.31034482758620691</c:v>
                </c:pt>
                <c:pt idx="3">
                  <c:v>0.53623188405797106</c:v>
                </c:pt>
                <c:pt idx="4">
                  <c:v>0.43076923076923079</c:v>
                </c:pt>
                <c:pt idx="5">
                  <c:v>0.44736842105263158</c:v>
                </c:pt>
                <c:pt idx="6">
                  <c:v>0.57352941176470584</c:v>
                </c:pt>
                <c:pt idx="7">
                  <c:v>0.65822784810126578</c:v>
                </c:pt>
                <c:pt idx="8">
                  <c:v>0.61702127659574468</c:v>
                </c:pt>
                <c:pt idx="9">
                  <c:v>0.67346938775510201</c:v>
                </c:pt>
                <c:pt idx="10">
                  <c:v>0.68852459016393441</c:v>
                </c:pt>
                <c:pt idx="11">
                  <c:v>0.73469387755102045</c:v>
                </c:pt>
                <c:pt idx="12">
                  <c:v>0.91228070175438591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52-41BA-B0A9-4F0F7E6608B7}"/>
            </c:ext>
          </c:extLst>
        </c:ser>
        <c:ser>
          <c:idx val="2"/>
          <c:order val="2"/>
          <c:tx>
            <c:strRef>
              <c:f>PivotGraphs!$D$3</c:f>
              <c:strCache>
                <c:ptCount val="1"/>
                <c:pt idx="0">
                  <c:v>Percent of PLHIV initiated on ART within 7 days of HIV diagnosis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PivotGraphs!$A$4:$A$17</c:f>
              <c:strCache>
                <c:ptCount val="13"/>
                <c:pt idx="0">
                  <c:v>FY20-Q1</c:v>
                </c:pt>
                <c:pt idx="1">
                  <c:v>FY20-Q2</c:v>
                </c:pt>
                <c:pt idx="2">
                  <c:v>FY20-Q3</c:v>
                </c:pt>
                <c:pt idx="3">
                  <c:v>FY20-Q4</c:v>
                </c:pt>
                <c:pt idx="4">
                  <c:v>FY21-Q1</c:v>
                </c:pt>
                <c:pt idx="5">
                  <c:v>FY21-Q2</c:v>
                </c:pt>
                <c:pt idx="6">
                  <c:v>FY21-Q3</c:v>
                </c:pt>
                <c:pt idx="7">
                  <c:v>FY21-Q4</c:v>
                </c:pt>
                <c:pt idx="8">
                  <c:v>FY22-Q1</c:v>
                </c:pt>
                <c:pt idx="9">
                  <c:v>FY22-Q2</c:v>
                </c:pt>
                <c:pt idx="10">
                  <c:v>FY22-Q3</c:v>
                </c:pt>
                <c:pt idx="11">
                  <c:v>FY22-Q4</c:v>
                </c:pt>
                <c:pt idx="12">
                  <c:v>FY23-Q1</c:v>
                </c:pt>
              </c:strCache>
            </c:strRef>
          </c:cat>
          <c:val>
            <c:numRef>
              <c:f>PivotGraphs!$D$4:$D$17</c:f>
              <c:numCache>
                <c:formatCode>0%</c:formatCode>
                <c:ptCount val="13"/>
                <c:pt idx="0">
                  <c:v>0.23232323232323232</c:v>
                </c:pt>
                <c:pt idx="1">
                  <c:v>2.7777777777777776E-2</c:v>
                </c:pt>
                <c:pt idx="2">
                  <c:v>0.17241379310344829</c:v>
                </c:pt>
                <c:pt idx="3">
                  <c:v>0.30434782608695654</c:v>
                </c:pt>
                <c:pt idx="4">
                  <c:v>0.1076923076923077</c:v>
                </c:pt>
                <c:pt idx="5">
                  <c:v>0.15789473684210525</c:v>
                </c:pt>
                <c:pt idx="6">
                  <c:v>0.27941176470588236</c:v>
                </c:pt>
                <c:pt idx="7">
                  <c:v>0.379746835443038</c:v>
                </c:pt>
                <c:pt idx="8">
                  <c:v>0.42553191489361702</c:v>
                </c:pt>
                <c:pt idx="9">
                  <c:v>0.42857142857142855</c:v>
                </c:pt>
                <c:pt idx="10">
                  <c:v>0.54098360655737709</c:v>
                </c:pt>
                <c:pt idx="11">
                  <c:v>0.51020408163265307</c:v>
                </c:pt>
                <c:pt idx="12">
                  <c:v>0.8771929824561403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52-41BA-B0A9-4F0F7E660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6473487"/>
        <c:axId val="1726479727"/>
      </c:lineChart>
      <c:catAx>
        <c:axId val="1726479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726476399"/>
        <c:crosses val="autoZero"/>
        <c:auto val="1"/>
        <c:lblAlgn val="ctr"/>
        <c:lblOffset val="100"/>
        <c:noMultiLvlLbl val="0"/>
      </c:catAx>
      <c:valAx>
        <c:axId val="17264763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726479311"/>
        <c:crosses val="autoZero"/>
        <c:crossBetween val="between"/>
      </c:valAx>
      <c:valAx>
        <c:axId val="1726479727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726473487"/>
        <c:crosses val="max"/>
        <c:crossBetween val="between"/>
      </c:valAx>
      <c:catAx>
        <c:axId val="17264734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264797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rgbClr val="4472C4"/>
      </a:solidFill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4">
    <c:autoUpdate val="0"/>
  </c:externalData>
  <c:userShapes r:id="rId5"/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400"/>
              <a:t>Patients with a CD4 cell count of &lt;=200 at HIV diagnosis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001710818536351E-2"/>
          <c:y val="0.10756448469682951"/>
          <c:w val="0.82862805104827486"/>
          <c:h val="0.6136867624563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Sheet1!$G$5</c:f>
              <c:strCache>
                <c:ptCount val="1"/>
                <c:pt idx="0">
                  <c:v># of new HIV positives (age 15+)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Sheet1!$H$4:$L$4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Sheet1!$H$5:$L$5</c:f>
              <c:numCache>
                <c:formatCode>General</c:formatCode>
                <c:ptCount val="5"/>
                <c:pt idx="0">
                  <c:v>504</c:v>
                </c:pt>
                <c:pt idx="1">
                  <c:v>754</c:v>
                </c:pt>
                <c:pt idx="2">
                  <c:v>632</c:v>
                </c:pt>
                <c:pt idx="3">
                  <c:v>590</c:v>
                </c:pt>
                <c:pt idx="4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D9-4B0B-A544-5EDFC6944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948544"/>
        <c:axId val="506948960"/>
      </c:barChart>
      <c:lineChart>
        <c:grouping val="standard"/>
        <c:varyColors val="0"/>
        <c:ser>
          <c:idx val="2"/>
          <c:order val="1"/>
          <c:tx>
            <c:strRef>
              <c:f>Sheet1!$G$9</c:f>
              <c:strCache>
                <c:ptCount val="1"/>
                <c:pt idx="0">
                  <c:v># of patients who received a CD4 cell count of 200 cells or less within 90 days of their HIV diagnosis date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Sheet1!$H$4:$L$4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Sheet1!$H$9:$L$9</c:f>
              <c:numCache>
                <c:formatCode>0%</c:formatCode>
                <c:ptCount val="5"/>
                <c:pt idx="0">
                  <c:v>0.17261904761904762</c:v>
                </c:pt>
                <c:pt idx="1">
                  <c:v>0.10344827586206896</c:v>
                </c:pt>
                <c:pt idx="2">
                  <c:v>0.10443037974683544</c:v>
                </c:pt>
                <c:pt idx="3">
                  <c:v>0.14576271186440679</c:v>
                </c:pt>
                <c:pt idx="4">
                  <c:v>0.18012422360248448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D9-4B0B-A544-5EDFC6944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950208"/>
        <c:axId val="506949792"/>
      </c:lineChart>
      <c:catAx>
        <c:axId val="50694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06948960"/>
        <c:crosses val="autoZero"/>
        <c:auto val="1"/>
        <c:lblAlgn val="ctr"/>
        <c:lblOffset val="100"/>
        <c:noMultiLvlLbl val="0"/>
      </c:catAx>
      <c:valAx>
        <c:axId val="50694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06948544"/>
        <c:crosses val="autoZero"/>
        <c:crossBetween val="between"/>
      </c:valAx>
      <c:valAx>
        <c:axId val="50694979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06950208"/>
        <c:crosses val="max"/>
        <c:crossBetween val="between"/>
      </c:valAx>
      <c:catAx>
        <c:axId val="50695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6949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434275286488431"/>
          <c:w val="0.97893382040027399"/>
          <c:h val="0.21409121259149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solidFill>
        <a:srgbClr val="4472C4"/>
      </a:solidFill>
    </a:ln>
    <a:effectLst/>
  </c:spPr>
  <c:txPr>
    <a:bodyPr/>
    <a:lstStyle/>
    <a:p>
      <a:pPr>
        <a:defRPr sz="1400" b="1">
          <a:latin typeface="Arial Narrow" panose="020B0606020202030204" pitchFamily="34" charset="0"/>
        </a:defRPr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A2_CEABBC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CDC6F5-1D23-4099-9750-CE84D7751CB7}" authorId="{E9E609C2-1A8D-25E6-B197-C7F41E424CFC}" status="resolved" created="2023-03-10T06:10:45.950" complete="100000">
    <pc:sldMkLst xmlns:pc="http://schemas.microsoft.com/office/powerpoint/2013/main/command">
      <pc:docMk/>
      <pc:sldMk cId="3467361329" sldId="4770"/>
    </pc:sldMkLst>
    <p188:txBody>
      <a:bodyPr/>
      <a:lstStyle/>
      <a:p>
        <a:r>
          <a:rPr lang="en-US"/>
          <a:t>@Rauza and @Assem - please review this to ensure USAID activities are being reflected. </a:t>
        </a:r>
      </a:p>
    </p188:txBody>
  </p188:cm>
  <p188:cm id="{DACFED79-8878-4AAC-9033-78B1DB5DEAA7}" authorId="{E9E609C2-1A8D-25E6-B197-C7F41E424CFC}" status="resolved" created="2023-03-10T06:11:18.07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67361329" sldId="4770"/>
      <ac:spMk id="2" creationId="{98D87F0E-6440-2ADA-E875-A3EA15CF0016}"/>
    </ac:deMkLst>
    <p188:replyLst>
      <p188:reply id="{5EDE58E6-F295-4143-8171-8CF49B61514D}" authorId="{85D92818-3782-9B2A-D9E4-AFEF852DB979}" created="2023-03-14T17:22:06.743">
        <p188:txBody>
          <a:bodyPr/>
          <a:lstStyle/>
          <a:p>
            <a:r>
              <a:rPr lang="en-US"/>
              <a:t>Agree. Done</a:t>
            </a:r>
          </a:p>
        </p188:txBody>
      </p188:reply>
    </p188:replyLst>
    <p188:txBody>
      <a:bodyPr/>
      <a:lstStyle/>
      <a:p>
        <a:r>
          <a:rPr lang="en-US"/>
          <a:t>Do we want to frame this as "proposed ROP 23 activities" ?</a:t>
        </a:r>
      </a:p>
    </p188:txBody>
  </p188:cm>
  <p188:cm id="{D893BE02-2992-4524-A921-12ECB4DC35EA}" authorId="{446D1BD7-E830-4A88-A009-320B03B8BF77}" status="resolved" created="2023-03-13T07:22:32.94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67361329" sldId="4770"/>
      <ac:spMk id="2" creationId="{98D87F0E-6440-2ADA-E875-A3EA15CF0016}"/>
      <ac:txMk cp="0" len="30">
        <ac:context len="32" hash="241594484"/>
      </ac:txMk>
    </ac:txMkLst>
    <p188:pos x="5624858" y="266820"/>
    <p188:replyLst>
      <p188:reply id="{E43F425A-90D1-451C-9CBF-F96DC1A914B7}" authorId="{9A44CF11-74B9-82EC-1854-785729042039}" created="2023-03-13T07:26:28.366">
        <p188:txBody>
          <a:bodyPr/>
          <a:lstStyle/>
          <a:p>
            <a:r>
              <a:rPr lang="en-US"/>
              <a:t>@Assem, it is mixed activities. Feel free to add/revise </a:t>
            </a:r>
          </a:p>
        </p188:txBody>
      </p188:reply>
    </p188:replyLst>
    <p188:txBody>
      <a:bodyPr/>
      <a:lstStyle/>
      <a:p>
        <a:r>
          <a:rPr lang="en-US"/>
          <a:t>[@Arman Dairov]  [@Indira Aitmagambetova] could you please clarify if this is a mix of activities that have been /are being implemented and that we plan to implement? </a:t>
        </a:r>
      </a:p>
    </p188:txBody>
  </p188:cm>
  <p188:cm id="{575307B9-4301-436E-BC68-D12894DFE599}" authorId="{446D1BD7-E830-4A88-A009-320B03B8BF77}" status="resolved" created="2023-03-14T10:21:21.019" complete="100000">
    <pc:sldMkLst xmlns:pc="http://schemas.microsoft.com/office/powerpoint/2013/main/command">
      <pc:docMk/>
      <pc:sldMk cId="3467361329" sldId="4770"/>
    </pc:sldMkLst>
    <p188:txBody>
      <a:bodyPr/>
      <a:lstStyle/>
      <a:p>
        <a:r>
          <a:rPr lang="en-US"/>
          <a:t>can you please explain what is information system? </a:t>
        </a:r>
      </a:p>
    </p188:txBody>
  </p188:cm>
</p188:cmLst>
</file>

<file path=ppt/comments/modernComment_12B0_84DDAE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101817-9C1D-4E4A-8492-B9B95F67F2CD}" authorId="{1ECC8904-965D-21A7-7E86-AE57C2EFA95D}" status="resolved" created="2023-03-14T02:11:10.313" complete="100000">
    <pc:sldMkLst xmlns:pc="http://schemas.microsoft.com/office/powerpoint/2013/main/command">
      <pc:docMk/>
      <pc:sldMk cId="2229120561" sldId="4784"/>
    </pc:sldMkLst>
    <p188:replyLst>
      <p188:reply id="{979AED33-B463-4E49-BC65-B74D8A56890E}" authorId="{1C8A06DD-9EB4-AABF-1223-FFA638A53C2C}" created="2023-03-14T03:56:30.222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Can we include detail about the potential plans to expand this practice more nationwide? </a:t>
        </a:r>
      </a:p>
    </p188:txBody>
  </p188:cm>
</p188:cmLst>
</file>

<file path=ppt/comments/modernComment_7FE4E3F7_A074A1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EE0EBE-FBFD-4FC0-981F-15EA6465329E}" authorId="{827255C8-005B-DAE6-4B47-593036B30E3E}" status="resolved" created="2023-03-13T15:59:50.620">
    <pc:sldMkLst xmlns:pc="http://schemas.microsoft.com/office/powerpoint/2013/main/command">
      <pc:docMk/>
      <pc:sldMk cId="2691998143" sldId="2145706999"/>
    </pc:sldMkLst>
    <p188:replyLst>
      <p188:reply id="{FFF0C1A9-083D-4E7E-95A1-48D4BE67E02F}" authorId="{85D92818-3782-9B2A-D9E4-AFEF852DB979}" created="2023-03-13T16:47:24.404">
        <p188:txBody>
          <a:bodyPr/>
          <a:lstStyle/>
          <a:p>
            <a:r>
              <a:rPr lang="en-US"/>
              <a:t>corrected. thank you [@Arman Dairov] </a:t>
            </a:r>
          </a:p>
        </p188:txBody>
      </p188:reply>
    </p188:replyLst>
    <p188:txBody>
      <a:bodyPr/>
      <a:lstStyle/>
      <a:p>
        <a:r>
          <a:rPr lang="en-US"/>
          <a:t>I believe, it should be just "Oblast AIDS Center" since we do not have Republican AIDS Center.</a:t>
        </a:r>
      </a:p>
    </p188:txBody>
  </p188:cm>
  <p188:cm id="{2AE4E88C-B59A-4F19-B1E9-AA2EBC8744D2}" authorId="{827255C8-005B-DAE6-4B47-593036B30E3E}" status="resolved" created="2023-03-13T16:02:22.79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91998143" sldId="2145706999"/>
      <ac:spMk id="297" creationId="{6E526911-1B99-2ACE-1817-F1BEB88718F4}"/>
      <ac:txMk cp="191">
        <ac:context len="192" hash="1459815949"/>
      </ac:txMk>
    </ac:txMkLst>
    <p188:pos x="5381397" y="1170344"/>
    <p188:replyLst>
      <p188:reply id="{E7BEA9B7-2AFB-4648-AE12-9600E2CD5788}" authorId="{85D92818-3782-9B2A-D9E4-AFEF852DB979}" created="2023-03-13T16:47:38.840">
        <p188:txBody>
          <a:bodyPr/>
          <a:lstStyle/>
          <a:p>
            <a:r>
              <a:rPr lang="en-US"/>
              <a:t>corrected [@Arman Dairov] </a:t>
            </a:r>
          </a:p>
        </p188:txBody>
      </p188:reply>
    </p188:replyLst>
    <p188:txBody>
      <a:bodyPr/>
      <a:lstStyle/>
      <a:p>
        <a:r>
          <a:rPr lang="en-US"/>
          <a:t>It should also have to be Oblast AIDS Centers if you are taking about Oblast level AIDS Centers... or KSCDID, if you mention them as "Central Level" entity.</a:t>
        </a:r>
      </a:p>
    </p188:txBody>
  </p188:cm>
</p188:cmLst>
</file>

<file path=ppt/comments/modernComment_7FE4E404_71819F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9A21B3-393C-4850-8DF8-41C4C7CCCFC7}" authorId="{1ECC8904-965D-21A7-7E86-AE57C2EFA95D}" created="2023-03-14T01:57:17.878">
    <pc:sldMkLst xmlns:pc="http://schemas.microsoft.com/office/powerpoint/2013/main/command">
      <pc:docMk/>
      <pc:sldMk cId="3002096189" sldId="2145707011"/>
    </pc:sldMkLst>
    <p188:txBody>
      <a:bodyPr/>
      <a:lstStyle/>
      <a:p>
        <a:r>
          <a:rPr lang="en-US"/>
          <a:t>Is there something that will be added to this slide? Can that detail be merged into the previous slide?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AADFDF-55BF-4870-80AE-639D2ED23C7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C46AF8C-1992-406B-889D-F855E7821395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Запуск: конец 2022 - среди сообщества МСМ</a:t>
          </a:r>
          <a:endParaRPr lang="en-US"/>
        </a:p>
      </dgm:t>
    </dgm:pt>
    <dgm:pt modelId="{D1444C8D-6AB6-400C-8A49-3F191627E003}" type="parTrans" cxnId="{500AF9A7-1FDD-4E97-A465-D62F4EC45ADE}">
      <dgm:prSet/>
      <dgm:spPr/>
      <dgm:t>
        <a:bodyPr/>
        <a:lstStyle/>
        <a:p>
          <a:endParaRPr lang="en-US"/>
        </a:p>
      </dgm:t>
    </dgm:pt>
    <dgm:pt modelId="{C59048D5-0073-41FE-9D87-B3846F83A3E1}" type="sibTrans" cxnId="{500AF9A7-1FDD-4E97-A465-D62F4EC45ADE}">
      <dgm:prSet/>
      <dgm:spPr/>
      <dgm:t>
        <a:bodyPr/>
        <a:lstStyle/>
        <a:p>
          <a:endParaRPr lang="en-US"/>
        </a:p>
      </dgm:t>
    </dgm:pt>
    <dgm:pt modelId="{F5001302-E7D9-4926-B518-FB64AA0E4F48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Действует в 1 обл (ВКО)</a:t>
          </a:r>
          <a:endParaRPr lang="en-US"/>
        </a:p>
      </dgm:t>
    </dgm:pt>
    <dgm:pt modelId="{5558D005-D342-4BAF-8175-B4FB573B71DD}" type="parTrans" cxnId="{79A20275-C92E-41C2-AE4D-7506081257A7}">
      <dgm:prSet/>
      <dgm:spPr/>
      <dgm:t>
        <a:bodyPr/>
        <a:lstStyle/>
        <a:p>
          <a:endParaRPr lang="en-US"/>
        </a:p>
      </dgm:t>
    </dgm:pt>
    <dgm:pt modelId="{CD458298-0FE0-41E7-8F36-84A293FF1C18}" type="sibTrans" cxnId="{79A20275-C92E-41C2-AE4D-7506081257A7}">
      <dgm:prSet/>
      <dgm:spPr/>
      <dgm:t>
        <a:bodyPr/>
        <a:lstStyle/>
        <a:p>
          <a:endParaRPr lang="en-US"/>
        </a:p>
      </dgm:t>
    </dgm:pt>
    <dgm:pt modelId="{4EE7846C-CEF7-43DD-B49A-C1BB8001093B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В настоящее время 15 Клиентов</a:t>
          </a:r>
          <a:endParaRPr lang="en-US"/>
        </a:p>
      </dgm:t>
    </dgm:pt>
    <dgm:pt modelId="{7BAC65F5-297E-4AFE-A41B-7D54351E314B}" type="parTrans" cxnId="{7C164AB5-C756-4DEC-A857-31014D5B6860}">
      <dgm:prSet/>
      <dgm:spPr/>
      <dgm:t>
        <a:bodyPr/>
        <a:lstStyle/>
        <a:p>
          <a:endParaRPr lang="en-US"/>
        </a:p>
      </dgm:t>
    </dgm:pt>
    <dgm:pt modelId="{F680775E-247E-4AE8-A96D-E008AEE0D725}" type="sibTrans" cxnId="{7C164AB5-C756-4DEC-A857-31014D5B6860}">
      <dgm:prSet/>
      <dgm:spPr/>
      <dgm:t>
        <a:bodyPr/>
        <a:lstStyle/>
        <a:p>
          <a:endParaRPr lang="en-US"/>
        </a:p>
      </dgm:t>
    </dgm:pt>
    <dgm:pt modelId="{4E664057-5DE6-4B46-A667-0E3FC3EB6728}" type="pres">
      <dgm:prSet presAssocID="{BDAADFDF-55BF-4870-80AE-639D2ED23C73}" presName="CompostProcess" presStyleCnt="0">
        <dgm:presLayoutVars>
          <dgm:dir/>
          <dgm:resizeHandles val="exact"/>
        </dgm:presLayoutVars>
      </dgm:prSet>
      <dgm:spPr/>
    </dgm:pt>
    <dgm:pt modelId="{655C0A9A-9D97-4DD1-BB7A-8361ECC44194}" type="pres">
      <dgm:prSet presAssocID="{BDAADFDF-55BF-4870-80AE-639D2ED23C73}" presName="arrow" presStyleLbl="bgShp" presStyleIdx="0" presStyleCnt="1"/>
      <dgm:spPr/>
    </dgm:pt>
    <dgm:pt modelId="{703B239C-2343-46E2-AC79-0425D515F302}" type="pres">
      <dgm:prSet presAssocID="{BDAADFDF-55BF-4870-80AE-639D2ED23C73}" presName="linearProcess" presStyleCnt="0"/>
      <dgm:spPr/>
    </dgm:pt>
    <dgm:pt modelId="{E2E9CFFB-D530-4A33-ADFA-CA9BEC2DCED7}" type="pres">
      <dgm:prSet presAssocID="{FC46AF8C-1992-406B-889D-F855E7821395}" presName="textNode" presStyleLbl="node1" presStyleIdx="0" presStyleCnt="3">
        <dgm:presLayoutVars>
          <dgm:bulletEnabled val="1"/>
        </dgm:presLayoutVars>
      </dgm:prSet>
      <dgm:spPr/>
    </dgm:pt>
    <dgm:pt modelId="{3FC90AC2-7515-4F14-8A4D-70121E5C3172}" type="pres">
      <dgm:prSet presAssocID="{C59048D5-0073-41FE-9D87-B3846F83A3E1}" presName="sibTrans" presStyleCnt="0"/>
      <dgm:spPr/>
    </dgm:pt>
    <dgm:pt modelId="{C45B08A3-DBC0-4D7A-8C28-7194E90C4775}" type="pres">
      <dgm:prSet presAssocID="{F5001302-E7D9-4926-B518-FB64AA0E4F48}" presName="textNode" presStyleLbl="node1" presStyleIdx="1" presStyleCnt="3">
        <dgm:presLayoutVars>
          <dgm:bulletEnabled val="1"/>
        </dgm:presLayoutVars>
      </dgm:prSet>
      <dgm:spPr/>
    </dgm:pt>
    <dgm:pt modelId="{8AE8703A-2332-4B14-BF2B-3E925D35748C}" type="pres">
      <dgm:prSet presAssocID="{CD458298-0FE0-41E7-8F36-84A293FF1C18}" presName="sibTrans" presStyleCnt="0"/>
      <dgm:spPr/>
    </dgm:pt>
    <dgm:pt modelId="{EC3734DD-2D50-4156-90E8-38AAF7093DAB}" type="pres">
      <dgm:prSet presAssocID="{4EE7846C-CEF7-43DD-B49A-C1BB8001093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9A20275-C92E-41C2-AE4D-7506081257A7}" srcId="{BDAADFDF-55BF-4870-80AE-639D2ED23C73}" destId="{F5001302-E7D9-4926-B518-FB64AA0E4F48}" srcOrd="1" destOrd="0" parTransId="{5558D005-D342-4BAF-8175-B4FB573B71DD}" sibTransId="{CD458298-0FE0-41E7-8F36-84A293FF1C18}"/>
    <dgm:cxn modelId="{DB0E537A-9302-4F7E-B174-418E2EB45156}" type="presOf" srcId="{FC46AF8C-1992-406B-889D-F855E7821395}" destId="{E2E9CFFB-D530-4A33-ADFA-CA9BEC2DCED7}" srcOrd="0" destOrd="0" presId="urn:microsoft.com/office/officeart/2005/8/layout/hProcess9"/>
    <dgm:cxn modelId="{D041D087-57C8-4A7E-BEF3-14B66ED96853}" type="presOf" srcId="{BDAADFDF-55BF-4870-80AE-639D2ED23C73}" destId="{4E664057-5DE6-4B46-A667-0E3FC3EB6728}" srcOrd="0" destOrd="0" presId="urn:microsoft.com/office/officeart/2005/8/layout/hProcess9"/>
    <dgm:cxn modelId="{500AF9A7-1FDD-4E97-A465-D62F4EC45ADE}" srcId="{BDAADFDF-55BF-4870-80AE-639D2ED23C73}" destId="{FC46AF8C-1992-406B-889D-F855E7821395}" srcOrd="0" destOrd="0" parTransId="{D1444C8D-6AB6-400C-8A49-3F191627E003}" sibTransId="{C59048D5-0073-41FE-9D87-B3846F83A3E1}"/>
    <dgm:cxn modelId="{29DE77AD-8A76-4934-B4EB-BCB2F1C97155}" type="presOf" srcId="{F5001302-E7D9-4926-B518-FB64AA0E4F48}" destId="{C45B08A3-DBC0-4D7A-8C28-7194E90C4775}" srcOrd="0" destOrd="0" presId="urn:microsoft.com/office/officeart/2005/8/layout/hProcess9"/>
    <dgm:cxn modelId="{7C164AB5-C756-4DEC-A857-31014D5B6860}" srcId="{BDAADFDF-55BF-4870-80AE-639D2ED23C73}" destId="{4EE7846C-CEF7-43DD-B49A-C1BB8001093B}" srcOrd="2" destOrd="0" parTransId="{7BAC65F5-297E-4AFE-A41B-7D54351E314B}" sibTransId="{F680775E-247E-4AE8-A96D-E008AEE0D725}"/>
    <dgm:cxn modelId="{48FE4DF6-F31E-4BDE-A48D-A744CC7BE3AF}" type="presOf" srcId="{4EE7846C-CEF7-43DD-B49A-C1BB8001093B}" destId="{EC3734DD-2D50-4156-90E8-38AAF7093DAB}" srcOrd="0" destOrd="0" presId="urn:microsoft.com/office/officeart/2005/8/layout/hProcess9"/>
    <dgm:cxn modelId="{44A19FF9-ABD0-4DAC-A0BA-CDDC1F308859}" type="presParOf" srcId="{4E664057-5DE6-4B46-A667-0E3FC3EB6728}" destId="{655C0A9A-9D97-4DD1-BB7A-8361ECC44194}" srcOrd="0" destOrd="0" presId="urn:microsoft.com/office/officeart/2005/8/layout/hProcess9"/>
    <dgm:cxn modelId="{EA93359E-24AF-46FB-BDC7-1A73823140F1}" type="presParOf" srcId="{4E664057-5DE6-4B46-A667-0E3FC3EB6728}" destId="{703B239C-2343-46E2-AC79-0425D515F302}" srcOrd="1" destOrd="0" presId="urn:microsoft.com/office/officeart/2005/8/layout/hProcess9"/>
    <dgm:cxn modelId="{C6C38431-EAE3-4BCD-829E-118CDD3E6507}" type="presParOf" srcId="{703B239C-2343-46E2-AC79-0425D515F302}" destId="{E2E9CFFB-D530-4A33-ADFA-CA9BEC2DCED7}" srcOrd="0" destOrd="0" presId="urn:microsoft.com/office/officeart/2005/8/layout/hProcess9"/>
    <dgm:cxn modelId="{046FAE28-E47F-4C16-87A8-E17AA380E487}" type="presParOf" srcId="{703B239C-2343-46E2-AC79-0425D515F302}" destId="{3FC90AC2-7515-4F14-8A4D-70121E5C3172}" srcOrd="1" destOrd="0" presId="urn:microsoft.com/office/officeart/2005/8/layout/hProcess9"/>
    <dgm:cxn modelId="{8064E45A-1EBB-4951-BD4D-D5D5DC0EF552}" type="presParOf" srcId="{703B239C-2343-46E2-AC79-0425D515F302}" destId="{C45B08A3-DBC0-4D7A-8C28-7194E90C4775}" srcOrd="2" destOrd="0" presId="urn:microsoft.com/office/officeart/2005/8/layout/hProcess9"/>
    <dgm:cxn modelId="{AE84381B-127D-42D2-835D-4523962BF3FB}" type="presParOf" srcId="{703B239C-2343-46E2-AC79-0425D515F302}" destId="{8AE8703A-2332-4B14-BF2B-3E925D35748C}" srcOrd="3" destOrd="0" presId="urn:microsoft.com/office/officeart/2005/8/layout/hProcess9"/>
    <dgm:cxn modelId="{3E17E5B2-15CB-4964-A9ED-D0B56BFA36A0}" type="presParOf" srcId="{703B239C-2343-46E2-AC79-0425D515F302}" destId="{EC3734DD-2D50-4156-90E8-38AAF7093DA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DA4215-F680-4ED2-85AC-2774B2770266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DF29B2-A08E-450D-A7AC-29009EE8B325}">
      <dgm:prSet phldrT="[Text]" phldr="0"/>
      <dgm:spPr/>
      <dgm:t>
        <a:bodyPr/>
        <a:lstStyle/>
        <a:p>
          <a:pPr>
            <a:defRPr b="1"/>
          </a:pPr>
          <a:r>
            <a:rPr lang="en-US" b="1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GSM </a:t>
          </a:r>
          <a:r>
            <a:rPr lang="en-US" b="1">
              <a:latin typeface="Arial"/>
            </a:rPr>
            <a:t>started</a:t>
          </a:r>
          <a:r>
            <a:rPr lang="en-US" b="1"/>
            <a:t> </a:t>
          </a:r>
          <a:r>
            <a:rPr lang="en-US" b="1">
              <a:solidFill>
                <a:schemeClr val="bg2">
                  <a:lumMod val="25000"/>
                </a:schemeClr>
              </a:solidFill>
              <a:latin typeface="Arial"/>
              <a:cs typeface="Arial"/>
            </a:rPr>
            <a:t>in </a:t>
          </a:r>
          <a:r>
            <a:rPr lang="en-US" b="1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Feb 2021 by PEPFAR</a:t>
          </a:r>
          <a:endParaRPr lang="en-US" b="1">
            <a:latin typeface="Arial"/>
            <a:cs typeface="Arial"/>
          </a:endParaRPr>
        </a:p>
      </dgm:t>
    </dgm:pt>
    <dgm:pt modelId="{AC42D216-B58D-4F82-9E0B-01A522D57C88}" type="parTrans" cxnId="{6D15AD97-358F-4EF0-BF7F-D8F6AF0AB4A8}">
      <dgm:prSet/>
      <dgm:spPr/>
      <dgm:t>
        <a:bodyPr/>
        <a:lstStyle/>
        <a:p>
          <a:endParaRPr lang="en-US" b="1"/>
        </a:p>
      </dgm:t>
    </dgm:pt>
    <dgm:pt modelId="{FA848EA3-FDCB-4544-8F65-FCDA900D4F41}" type="sibTrans" cxnId="{6D15AD97-358F-4EF0-BF7F-D8F6AF0AB4A8}">
      <dgm:prSet/>
      <dgm:spPr/>
      <dgm:t>
        <a:bodyPr/>
        <a:lstStyle/>
        <a:p>
          <a:endParaRPr lang="en-US" b="1"/>
        </a:p>
      </dgm:t>
    </dgm:pt>
    <dgm:pt modelId="{A17576C8-BC94-4539-BD21-7D539E6904EC}">
      <dgm:prSet phldrT="[Text]" phldr="0"/>
      <dgm:spPr/>
      <dgm:t>
        <a:bodyPr/>
        <a:lstStyle/>
        <a:p>
          <a:pPr>
            <a:defRPr b="1"/>
          </a:pPr>
          <a:r>
            <a:rPr lang="en-US" b="1">
              <a:latin typeface="Arial"/>
              <a:cs typeface="Calibri"/>
            </a:rPr>
            <a:t>Team Capstone Projects</a:t>
          </a:r>
        </a:p>
      </dgm:t>
    </dgm:pt>
    <dgm:pt modelId="{6B5AE60B-E1CE-41CA-988C-C32CB28ADB8C}" type="parTrans" cxnId="{429C1391-4242-4E57-B77C-318D8DAE095B}">
      <dgm:prSet/>
      <dgm:spPr/>
      <dgm:t>
        <a:bodyPr/>
        <a:lstStyle/>
        <a:p>
          <a:endParaRPr lang="en-US" b="1"/>
        </a:p>
      </dgm:t>
    </dgm:pt>
    <dgm:pt modelId="{EBD72AF9-D815-46A1-A8AB-83C013D1A975}" type="sibTrans" cxnId="{429C1391-4242-4E57-B77C-318D8DAE095B}">
      <dgm:prSet/>
      <dgm:spPr/>
      <dgm:t>
        <a:bodyPr/>
        <a:lstStyle/>
        <a:p>
          <a:endParaRPr lang="en-US" b="1"/>
        </a:p>
      </dgm:t>
    </dgm:pt>
    <dgm:pt modelId="{5765C74B-9B96-4AEE-8947-C16BB8997B33}">
      <dgm:prSet phldr="0"/>
      <dgm:spPr/>
      <dgm:t>
        <a:bodyPr/>
        <a:lstStyle/>
        <a:p>
          <a:pPr>
            <a:defRPr b="1"/>
          </a:pPr>
          <a:r>
            <a:rPr lang="en-US" b="1">
              <a:latin typeface="Arial"/>
              <a:cs typeface="Calibri"/>
            </a:rPr>
            <a:t>Monthly meetings by KSCDID, 5 AIDS Centers, CBOs, PEPFAR, ICAP, FHI</a:t>
          </a:r>
          <a:endParaRPr lang="en-US" b="1">
            <a:latin typeface="Arial"/>
            <a:cs typeface="Arial"/>
          </a:endParaRPr>
        </a:p>
      </dgm:t>
    </dgm:pt>
    <dgm:pt modelId="{A11B4599-556A-499C-A327-D502FAF7EDF0}" type="parTrans" cxnId="{F68B0AF6-3DFA-464B-B7FC-2E58D87303C1}">
      <dgm:prSet/>
      <dgm:spPr/>
      <dgm:t>
        <a:bodyPr/>
        <a:lstStyle/>
        <a:p>
          <a:endParaRPr lang="en-US" b="1"/>
        </a:p>
      </dgm:t>
    </dgm:pt>
    <dgm:pt modelId="{7F132081-B7F8-4F1E-B7AE-1EC545CEE155}" type="sibTrans" cxnId="{F68B0AF6-3DFA-464B-B7FC-2E58D87303C1}">
      <dgm:prSet/>
      <dgm:spPr/>
      <dgm:t>
        <a:bodyPr/>
        <a:lstStyle/>
        <a:p>
          <a:endParaRPr lang="en-US" b="1"/>
        </a:p>
      </dgm:t>
    </dgm:pt>
    <dgm:pt modelId="{9190A82E-8B32-478F-9E16-3163D34A1919}">
      <dgm:prSet phldr="0" custT="1"/>
      <dgm:spPr/>
      <dgm:t>
        <a:bodyPr/>
        <a:lstStyle/>
        <a:p>
          <a:r>
            <a:rPr lang="en-US" sz="1200" b="1">
              <a:latin typeface="Arial"/>
              <a:cs typeface="Calibri"/>
            </a:rPr>
            <a:t>Introduction to Quality Improvement</a:t>
          </a:r>
          <a:endParaRPr lang="en-US" sz="1200" b="1">
            <a:latin typeface="Arial"/>
          </a:endParaRPr>
        </a:p>
      </dgm:t>
    </dgm:pt>
    <dgm:pt modelId="{385B13C7-8BA3-4B49-A44E-FDDB6330D8CC}" type="parTrans" cxnId="{08CC6FE7-CFDC-435B-9202-278875C8E179}">
      <dgm:prSet/>
      <dgm:spPr/>
      <dgm:t>
        <a:bodyPr/>
        <a:lstStyle/>
        <a:p>
          <a:endParaRPr lang="en-US" b="1"/>
        </a:p>
      </dgm:t>
    </dgm:pt>
    <dgm:pt modelId="{99C4F252-AF0B-4562-A38A-095A622B8416}" type="sibTrans" cxnId="{08CC6FE7-CFDC-435B-9202-278875C8E179}">
      <dgm:prSet/>
      <dgm:spPr/>
      <dgm:t>
        <a:bodyPr/>
        <a:lstStyle/>
        <a:p>
          <a:endParaRPr lang="en-US" b="1"/>
        </a:p>
      </dgm:t>
    </dgm:pt>
    <dgm:pt modelId="{5F51ADCD-A4CE-427A-ADE6-E9E3EA73C972}">
      <dgm:prSet phldr="0" custT="1"/>
      <dgm:spPr/>
      <dgm:t>
        <a:bodyPr/>
        <a:lstStyle/>
        <a:p>
          <a:r>
            <a:rPr lang="en-US" sz="1200" b="1">
              <a:latin typeface="Arial"/>
              <a:cs typeface="Calibri"/>
            </a:rPr>
            <a:t>Model for improvement &amp; problem identification </a:t>
          </a:r>
        </a:p>
      </dgm:t>
    </dgm:pt>
    <dgm:pt modelId="{7B389E3C-298C-4235-A5E9-7D0C1116591B}" type="parTrans" cxnId="{8CA8FBD7-D131-4FAB-B436-06CB86A4E6B6}">
      <dgm:prSet/>
      <dgm:spPr/>
      <dgm:t>
        <a:bodyPr/>
        <a:lstStyle/>
        <a:p>
          <a:endParaRPr lang="en-US" b="1"/>
        </a:p>
      </dgm:t>
    </dgm:pt>
    <dgm:pt modelId="{7B95F0C7-84AA-4B4B-8F79-1AD4DAA74450}" type="sibTrans" cxnId="{8CA8FBD7-D131-4FAB-B436-06CB86A4E6B6}">
      <dgm:prSet/>
      <dgm:spPr/>
      <dgm:t>
        <a:bodyPr/>
        <a:lstStyle/>
        <a:p>
          <a:endParaRPr lang="en-US" b="1"/>
        </a:p>
      </dgm:t>
    </dgm:pt>
    <dgm:pt modelId="{D5C7B872-6510-46AA-BD20-D6B1E6077DB9}">
      <dgm:prSet phldr="0" custT="1"/>
      <dgm:spPr/>
      <dgm:t>
        <a:bodyPr/>
        <a:lstStyle/>
        <a:p>
          <a:r>
            <a:rPr lang="en-US" sz="1200" b="1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QI Tools: Root Cause Analysis, Driver Diagram </a:t>
          </a:r>
          <a:endParaRPr lang="en-US" sz="1200" b="1">
            <a:latin typeface="Arial"/>
            <a:cs typeface="Arial"/>
          </a:endParaRPr>
        </a:p>
      </dgm:t>
    </dgm:pt>
    <dgm:pt modelId="{534D0341-8C79-4E95-954D-D80C63C02F87}" type="parTrans" cxnId="{919AD57D-1FCB-4DD8-B4C9-A2A0597EBEA1}">
      <dgm:prSet/>
      <dgm:spPr/>
      <dgm:t>
        <a:bodyPr/>
        <a:lstStyle/>
        <a:p>
          <a:endParaRPr lang="en-US" b="1"/>
        </a:p>
      </dgm:t>
    </dgm:pt>
    <dgm:pt modelId="{3BDCF7CF-BFCF-421B-8ACC-2E74A880FF32}" type="sibTrans" cxnId="{919AD57D-1FCB-4DD8-B4C9-A2A0597EBEA1}">
      <dgm:prSet/>
      <dgm:spPr/>
      <dgm:t>
        <a:bodyPr/>
        <a:lstStyle/>
        <a:p>
          <a:endParaRPr lang="en-US" b="1"/>
        </a:p>
      </dgm:t>
    </dgm:pt>
    <dgm:pt modelId="{C14E0D06-DC56-4B3D-BE12-08BF9F8DD7F0}">
      <dgm:prSet phldr="0"/>
      <dgm:spPr/>
      <dgm:t>
        <a:bodyPr/>
        <a:lstStyle/>
        <a:p>
          <a:pPr>
            <a:defRPr b="1"/>
          </a:pPr>
          <a:r>
            <a:rPr lang="en-US" b="1">
              <a:latin typeface="Arial"/>
              <a:cs typeface="Calibri"/>
            </a:rPr>
            <a:t>8-week training on CQI</a:t>
          </a:r>
          <a:endParaRPr lang="en-US" b="1">
            <a:latin typeface="Arial"/>
          </a:endParaRPr>
        </a:p>
      </dgm:t>
    </dgm:pt>
    <dgm:pt modelId="{1783AB17-9C75-4A53-B04B-AA45A9A5D85C}" type="parTrans" cxnId="{04F90A11-73C0-499B-8878-7FE1F7B6467E}">
      <dgm:prSet/>
      <dgm:spPr/>
      <dgm:t>
        <a:bodyPr/>
        <a:lstStyle/>
        <a:p>
          <a:endParaRPr lang="en-US" b="1"/>
        </a:p>
      </dgm:t>
    </dgm:pt>
    <dgm:pt modelId="{46CF3AFB-BF17-4F2D-AB69-3F6A6B96B528}" type="sibTrans" cxnId="{04F90A11-73C0-499B-8878-7FE1F7B6467E}">
      <dgm:prSet/>
      <dgm:spPr/>
      <dgm:t>
        <a:bodyPr/>
        <a:lstStyle/>
        <a:p>
          <a:endParaRPr lang="en-US" b="1"/>
        </a:p>
      </dgm:t>
    </dgm:pt>
    <dgm:pt modelId="{9531600A-C783-4497-AD44-21170A36C482}">
      <dgm:prSet phldr="0" custT="1"/>
      <dgm:spPr/>
      <dgm:t>
        <a:bodyPr/>
        <a:lstStyle/>
        <a:p>
          <a:r>
            <a:rPr lang="en-US" sz="1200" b="1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Developing Solutions &amp; etc.</a:t>
          </a:r>
          <a:endParaRPr lang="en-US" sz="1200" b="1">
            <a:latin typeface="Arial"/>
            <a:cs typeface="Arial"/>
          </a:endParaRPr>
        </a:p>
      </dgm:t>
    </dgm:pt>
    <dgm:pt modelId="{7B75D08A-608E-4863-BB69-91B7F45F3457}" type="parTrans" cxnId="{A302C5DE-DCEA-475D-8800-44614B961F04}">
      <dgm:prSet/>
      <dgm:spPr/>
      <dgm:t>
        <a:bodyPr/>
        <a:lstStyle/>
        <a:p>
          <a:endParaRPr lang="en-US" b="1"/>
        </a:p>
      </dgm:t>
    </dgm:pt>
    <dgm:pt modelId="{8F4D5ACC-3096-4E33-A6DE-2F43BDCC8CB5}" type="sibTrans" cxnId="{A302C5DE-DCEA-475D-8800-44614B961F04}">
      <dgm:prSet/>
      <dgm:spPr/>
      <dgm:t>
        <a:bodyPr/>
        <a:lstStyle/>
        <a:p>
          <a:endParaRPr lang="en-US" b="1"/>
        </a:p>
      </dgm:t>
    </dgm:pt>
    <dgm:pt modelId="{AA74F3C3-758E-40C7-B129-A79A5588BA5F}">
      <dgm:prSet phldr="0"/>
      <dgm:spPr/>
      <dgm:t>
        <a:bodyPr/>
        <a:lstStyle/>
        <a:p>
          <a:pPr>
            <a:defRPr b="1"/>
          </a:pPr>
          <a:r>
            <a:rPr lang="en-US" b="1">
              <a:latin typeface="Arial"/>
              <a:cs typeface="Calibri"/>
            </a:rPr>
            <a:t>Focused on low performing </a:t>
          </a:r>
          <a:r>
            <a:rPr lang="en-US" b="1" err="1">
              <a:latin typeface="Arial"/>
              <a:cs typeface="Calibri"/>
            </a:rPr>
            <a:t>Ekibastuz</a:t>
          </a:r>
          <a:r>
            <a:rPr lang="en-US" b="1">
              <a:latin typeface="Arial"/>
              <a:cs typeface="Calibri"/>
            </a:rPr>
            <a:t>. Result – VLS  reached 95% in FY23 Q1</a:t>
          </a:r>
          <a:endParaRPr lang="en-US" b="1">
            <a:latin typeface="Arial"/>
          </a:endParaRPr>
        </a:p>
      </dgm:t>
    </dgm:pt>
    <dgm:pt modelId="{2448CF12-4A58-4B56-90AD-5D8B48841C1C}" type="parTrans" cxnId="{BFC43160-41E3-4DEF-B2DE-D7CAA1D5FF03}">
      <dgm:prSet/>
      <dgm:spPr/>
      <dgm:t>
        <a:bodyPr/>
        <a:lstStyle/>
        <a:p>
          <a:endParaRPr lang="en-US" b="1"/>
        </a:p>
      </dgm:t>
    </dgm:pt>
    <dgm:pt modelId="{42C41EAF-6CCC-4F24-A6CA-849D43D29EDB}" type="sibTrans" cxnId="{BFC43160-41E3-4DEF-B2DE-D7CAA1D5FF03}">
      <dgm:prSet/>
      <dgm:spPr/>
      <dgm:t>
        <a:bodyPr/>
        <a:lstStyle/>
        <a:p>
          <a:endParaRPr lang="en-US" b="1"/>
        </a:p>
      </dgm:t>
    </dgm:pt>
    <dgm:pt modelId="{C7C01482-19C5-4D36-8D6B-F65D6A0B04BD}">
      <dgm:prSet phldr="0" custT="1"/>
      <dgm:spPr/>
      <dgm:t>
        <a:bodyPr/>
        <a:lstStyle/>
        <a:p>
          <a:r>
            <a:rPr lang="en-US" sz="1400" b="1">
              <a:solidFill>
                <a:srgbClr val="C00000"/>
              </a:solidFill>
              <a:latin typeface="Arial"/>
              <a:cs typeface="Calibri"/>
            </a:rPr>
            <a:t>GSM TWG has been led and owned by the KSCDID </a:t>
          </a:r>
          <a:r>
            <a:rPr lang="en-US" sz="1400" b="1">
              <a:solidFill>
                <a:schemeClr val="tx1"/>
              </a:solidFill>
              <a:latin typeface="Arial"/>
              <a:cs typeface="Calibri"/>
            </a:rPr>
            <a:t>and initiated by CDC</a:t>
          </a:r>
          <a:endParaRPr lang="en-US" sz="1400" b="1">
            <a:solidFill>
              <a:schemeClr val="tx1"/>
            </a:solidFill>
          </a:endParaRPr>
        </a:p>
      </dgm:t>
    </dgm:pt>
    <dgm:pt modelId="{908D2B5D-65CA-4F48-9F22-CF3E7223484E}" type="sibTrans" cxnId="{2C71C775-A68D-4C87-8135-2E80994D4975}">
      <dgm:prSet/>
      <dgm:spPr/>
      <dgm:t>
        <a:bodyPr/>
        <a:lstStyle/>
        <a:p>
          <a:endParaRPr lang="en-US" b="1"/>
        </a:p>
      </dgm:t>
    </dgm:pt>
    <dgm:pt modelId="{C815A4F9-CD62-4C07-ABA1-1F7C28E1F00F}" type="parTrans" cxnId="{2C71C775-A68D-4C87-8135-2E80994D4975}">
      <dgm:prSet/>
      <dgm:spPr/>
      <dgm:t>
        <a:bodyPr/>
        <a:lstStyle/>
        <a:p>
          <a:endParaRPr lang="en-US" b="1"/>
        </a:p>
      </dgm:t>
    </dgm:pt>
    <dgm:pt modelId="{41D3CD4C-2AD8-4C44-84B4-6030CFF5149F}" type="pres">
      <dgm:prSet presAssocID="{D3DA4215-F680-4ED2-85AC-2774B2770266}" presName="root" presStyleCnt="0">
        <dgm:presLayoutVars>
          <dgm:chMax/>
          <dgm:chPref/>
          <dgm:animLvl val="lvl"/>
        </dgm:presLayoutVars>
      </dgm:prSet>
      <dgm:spPr/>
    </dgm:pt>
    <dgm:pt modelId="{28847E86-F21F-4A4E-8DFE-174F3D57A391}" type="pres">
      <dgm:prSet presAssocID="{D3DA4215-F680-4ED2-85AC-2774B2770266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DC00CC9-A11D-424A-8310-1196823CAA51}" type="pres">
      <dgm:prSet presAssocID="{D3DA4215-F680-4ED2-85AC-2774B2770266}" presName="nodes" presStyleCnt="0">
        <dgm:presLayoutVars>
          <dgm:chMax/>
          <dgm:chPref/>
          <dgm:animLvl val="lvl"/>
        </dgm:presLayoutVars>
      </dgm:prSet>
      <dgm:spPr/>
    </dgm:pt>
    <dgm:pt modelId="{44F71739-162F-48F8-B761-47C3FD2D1E81}" type="pres">
      <dgm:prSet presAssocID="{B1DF29B2-A08E-450D-A7AC-29009EE8B325}" presName="composite" presStyleCnt="0"/>
      <dgm:spPr/>
    </dgm:pt>
    <dgm:pt modelId="{CAFE19B2-CE56-4D48-B30C-D135A577A8F0}" type="pres">
      <dgm:prSet presAssocID="{B1DF29B2-A08E-450D-A7AC-29009EE8B325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E640E15-DC71-49B3-85A3-619F67D582E0}" type="pres">
      <dgm:prSet presAssocID="{B1DF29B2-A08E-450D-A7AC-29009EE8B325}" presName="DropPinPlaceHolder" presStyleCnt="0"/>
      <dgm:spPr/>
    </dgm:pt>
    <dgm:pt modelId="{F01CA7EA-BC81-4F2B-8492-4388D6099521}" type="pres">
      <dgm:prSet presAssocID="{B1DF29B2-A08E-450D-A7AC-29009EE8B325}" presName="DropPin" presStyleLbl="alignNode1" presStyleIdx="0" presStyleCnt="5"/>
      <dgm:spPr/>
    </dgm:pt>
    <dgm:pt modelId="{7ED11CB9-CDD2-4AA5-8FEE-C99115542FBD}" type="pres">
      <dgm:prSet presAssocID="{B1DF29B2-A08E-450D-A7AC-29009EE8B325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8E5EDE5-A782-4D79-9E83-F68360915915}" type="pres">
      <dgm:prSet presAssocID="{B1DF29B2-A08E-450D-A7AC-29009EE8B325}" presName="L2TextContainer" presStyleLbl="revTx" presStyleIdx="0" presStyleCnt="10">
        <dgm:presLayoutVars>
          <dgm:bulletEnabled val="1"/>
        </dgm:presLayoutVars>
      </dgm:prSet>
      <dgm:spPr/>
    </dgm:pt>
    <dgm:pt modelId="{8AAF98C1-039F-4FA1-BBF2-B94B28A9B913}" type="pres">
      <dgm:prSet presAssocID="{B1DF29B2-A08E-450D-A7AC-29009EE8B325}" presName="L1TextContainer" presStyleLbl="revTx" presStyleIdx="1" presStyleCnt="10" custLinFactNeighborX="-807" custLinFactNeighborY="-72016">
        <dgm:presLayoutVars>
          <dgm:chMax val="1"/>
          <dgm:chPref val="1"/>
          <dgm:bulletEnabled val="1"/>
        </dgm:presLayoutVars>
      </dgm:prSet>
      <dgm:spPr/>
    </dgm:pt>
    <dgm:pt modelId="{E41F3A4C-438F-48E4-BBB4-80AA8F1BF5C9}" type="pres">
      <dgm:prSet presAssocID="{B1DF29B2-A08E-450D-A7AC-29009EE8B325}" presName="ConnectLine" presStyleLbl="sibTrans1D1" presStyleIdx="0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C72242A-20A7-4011-8043-0D2FCCCA8EC7}" type="pres">
      <dgm:prSet presAssocID="{B1DF29B2-A08E-450D-A7AC-29009EE8B325}" presName="EmptyPlaceHolder" presStyleCnt="0"/>
      <dgm:spPr/>
    </dgm:pt>
    <dgm:pt modelId="{26105CF1-C236-4B3D-8318-F050F219DB40}" type="pres">
      <dgm:prSet presAssocID="{FA848EA3-FDCB-4544-8F65-FCDA900D4F41}" presName="spaceBetweenRectangles" presStyleCnt="0"/>
      <dgm:spPr/>
    </dgm:pt>
    <dgm:pt modelId="{D55EE957-E225-4DAB-A297-7050EF07D668}" type="pres">
      <dgm:prSet presAssocID="{5765C74B-9B96-4AEE-8947-C16BB8997B33}" presName="composite" presStyleCnt="0"/>
      <dgm:spPr/>
    </dgm:pt>
    <dgm:pt modelId="{7802588E-5890-4477-8687-3D5D4F90885B}" type="pres">
      <dgm:prSet presAssocID="{5765C74B-9B96-4AEE-8947-C16BB8997B33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693ACD-D4ED-4D11-BED2-46B4BDB797F8}" type="pres">
      <dgm:prSet presAssocID="{5765C74B-9B96-4AEE-8947-C16BB8997B33}" presName="DropPinPlaceHolder" presStyleCnt="0"/>
      <dgm:spPr/>
    </dgm:pt>
    <dgm:pt modelId="{DCAC5368-FD99-44D1-8D9D-984922738BE5}" type="pres">
      <dgm:prSet presAssocID="{5765C74B-9B96-4AEE-8947-C16BB8997B33}" presName="DropPin" presStyleLbl="alignNode1" presStyleIdx="1" presStyleCnt="5"/>
      <dgm:spPr/>
    </dgm:pt>
    <dgm:pt modelId="{45DFF650-3A4F-4C15-B4C2-A7CFE5719449}" type="pres">
      <dgm:prSet presAssocID="{5765C74B-9B96-4AEE-8947-C16BB8997B33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5C63B04-1B47-47B8-9200-82D3031B374A}" type="pres">
      <dgm:prSet presAssocID="{5765C74B-9B96-4AEE-8947-C16BB8997B33}" presName="L2TextContainer" presStyleLbl="revTx" presStyleIdx="2" presStyleCnt="10">
        <dgm:presLayoutVars>
          <dgm:bulletEnabled val="1"/>
        </dgm:presLayoutVars>
      </dgm:prSet>
      <dgm:spPr/>
    </dgm:pt>
    <dgm:pt modelId="{F5FB6EA3-BE96-434F-9D18-5CE9BB6BC600}" type="pres">
      <dgm:prSet presAssocID="{5765C74B-9B96-4AEE-8947-C16BB8997B33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D9DFA5DF-7D80-49D3-9926-842096D6C8EB}" type="pres">
      <dgm:prSet presAssocID="{5765C74B-9B96-4AEE-8947-C16BB8997B33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1EDC28A-C46C-4333-A5B5-47339C154202}" type="pres">
      <dgm:prSet presAssocID="{5765C74B-9B96-4AEE-8947-C16BB8997B33}" presName="EmptyPlaceHolder" presStyleCnt="0"/>
      <dgm:spPr/>
    </dgm:pt>
    <dgm:pt modelId="{C00424BE-8799-4D6F-A387-2A7457C86017}" type="pres">
      <dgm:prSet presAssocID="{7F132081-B7F8-4F1E-B7AE-1EC545CEE155}" presName="spaceBetweenRectangles" presStyleCnt="0"/>
      <dgm:spPr/>
    </dgm:pt>
    <dgm:pt modelId="{EFFF14A0-111B-4AC1-A185-51723BE35D1D}" type="pres">
      <dgm:prSet presAssocID="{C14E0D06-DC56-4B3D-BE12-08BF9F8DD7F0}" presName="composite" presStyleCnt="0"/>
      <dgm:spPr/>
    </dgm:pt>
    <dgm:pt modelId="{F006F380-DCF1-4189-9C78-44EEB95A0139}" type="pres">
      <dgm:prSet presAssocID="{C14E0D06-DC56-4B3D-BE12-08BF9F8DD7F0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461E437-EF1E-4AD1-B315-5A754A3E5FF4}" type="pres">
      <dgm:prSet presAssocID="{C14E0D06-DC56-4B3D-BE12-08BF9F8DD7F0}" presName="DropPinPlaceHolder" presStyleCnt="0"/>
      <dgm:spPr/>
    </dgm:pt>
    <dgm:pt modelId="{F5644DF4-5E58-49BA-95F3-789A72B2C20C}" type="pres">
      <dgm:prSet presAssocID="{C14E0D06-DC56-4B3D-BE12-08BF9F8DD7F0}" presName="DropPin" presStyleLbl="alignNode1" presStyleIdx="2" presStyleCnt="5"/>
      <dgm:spPr/>
    </dgm:pt>
    <dgm:pt modelId="{E0A2A38A-89E3-4DF0-978C-3E960865AC1F}" type="pres">
      <dgm:prSet presAssocID="{C14E0D06-DC56-4B3D-BE12-08BF9F8DD7F0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647A630-3A1B-47D6-9F75-618A304CDC4C}" type="pres">
      <dgm:prSet presAssocID="{C14E0D06-DC56-4B3D-BE12-08BF9F8DD7F0}" presName="L2TextContainer" presStyleLbl="revTx" presStyleIdx="4" presStyleCnt="10">
        <dgm:presLayoutVars>
          <dgm:bulletEnabled val="1"/>
        </dgm:presLayoutVars>
      </dgm:prSet>
      <dgm:spPr/>
    </dgm:pt>
    <dgm:pt modelId="{7601E78E-FDD1-4F75-85D8-FE1A8C5D7BAB}" type="pres">
      <dgm:prSet presAssocID="{C14E0D06-DC56-4B3D-BE12-08BF9F8DD7F0}" presName="L1TextContainer" presStyleLbl="revTx" presStyleIdx="5" presStyleCnt="10" custScaleX="97974" custLinFactY="-27189" custLinFactNeighborX="1072" custLinFactNeighborY="-100000">
        <dgm:presLayoutVars>
          <dgm:chMax val="1"/>
          <dgm:chPref val="1"/>
          <dgm:bulletEnabled val="1"/>
        </dgm:presLayoutVars>
      </dgm:prSet>
      <dgm:spPr/>
    </dgm:pt>
    <dgm:pt modelId="{1A606394-4723-4B35-810C-5A1E69011A90}" type="pres">
      <dgm:prSet presAssocID="{C14E0D06-DC56-4B3D-BE12-08BF9F8DD7F0}" presName="ConnectLine" presStyleLbl="sibTrans1D1" presStyleIdx="2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54459B2-1C66-4BB7-AE0F-F05AD391DDCE}" type="pres">
      <dgm:prSet presAssocID="{C14E0D06-DC56-4B3D-BE12-08BF9F8DD7F0}" presName="EmptyPlaceHolder" presStyleCnt="0"/>
      <dgm:spPr/>
    </dgm:pt>
    <dgm:pt modelId="{C854F6D2-2461-4F0D-87CB-52182D879C13}" type="pres">
      <dgm:prSet presAssocID="{46CF3AFB-BF17-4F2D-AB69-3F6A6B96B528}" presName="spaceBetweenRectangles" presStyleCnt="0"/>
      <dgm:spPr/>
    </dgm:pt>
    <dgm:pt modelId="{59E4172D-4C2C-4B1D-A782-E7C66F9768EC}" type="pres">
      <dgm:prSet presAssocID="{A17576C8-BC94-4539-BD21-7D539E6904EC}" presName="composite" presStyleCnt="0"/>
      <dgm:spPr/>
    </dgm:pt>
    <dgm:pt modelId="{8D73A25E-4BAB-4DA6-90F4-B609D042F94C}" type="pres">
      <dgm:prSet presAssocID="{A17576C8-BC94-4539-BD21-7D539E6904EC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2580DCB-55DF-42DF-97D2-0D7CAB1ACCA4}" type="pres">
      <dgm:prSet presAssocID="{A17576C8-BC94-4539-BD21-7D539E6904EC}" presName="DropPinPlaceHolder" presStyleCnt="0"/>
      <dgm:spPr/>
    </dgm:pt>
    <dgm:pt modelId="{17FB405A-940D-401E-B1EC-66E2866068C7}" type="pres">
      <dgm:prSet presAssocID="{A17576C8-BC94-4539-BD21-7D539E6904EC}" presName="DropPin" presStyleLbl="alignNode1" presStyleIdx="3" presStyleCnt="5"/>
      <dgm:spPr/>
    </dgm:pt>
    <dgm:pt modelId="{1A671E84-0DFF-49B0-93FA-6E52E92F6FB3}" type="pres">
      <dgm:prSet presAssocID="{A17576C8-BC94-4539-BD21-7D539E6904EC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FE19CDF-5313-43D7-84D9-BD809E328256}" type="pres">
      <dgm:prSet presAssocID="{A17576C8-BC94-4539-BD21-7D539E6904EC}" presName="L2TextContainer" presStyleLbl="revTx" presStyleIdx="6" presStyleCnt="10">
        <dgm:presLayoutVars>
          <dgm:bulletEnabled val="1"/>
        </dgm:presLayoutVars>
      </dgm:prSet>
      <dgm:spPr/>
    </dgm:pt>
    <dgm:pt modelId="{5C01E062-F6D5-413C-A976-63ED30E70A27}" type="pres">
      <dgm:prSet presAssocID="{A17576C8-BC94-4539-BD21-7D539E6904EC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BAC69294-763C-4DEE-924B-104D1288A868}" type="pres">
      <dgm:prSet presAssocID="{A17576C8-BC94-4539-BD21-7D539E6904EC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CB4B265-69A4-4900-A081-F8D373EB0BBF}" type="pres">
      <dgm:prSet presAssocID="{A17576C8-BC94-4539-BD21-7D539E6904EC}" presName="EmptyPlaceHolder" presStyleCnt="0"/>
      <dgm:spPr/>
    </dgm:pt>
    <dgm:pt modelId="{3869F739-2E7E-4F43-873C-9E6C8DEB0C27}" type="pres">
      <dgm:prSet presAssocID="{EBD72AF9-D815-46A1-A8AB-83C013D1A975}" presName="spaceBetweenRectangles" presStyleCnt="0"/>
      <dgm:spPr/>
    </dgm:pt>
    <dgm:pt modelId="{35082F3B-4675-40C2-8546-1E8B8BEA24AB}" type="pres">
      <dgm:prSet presAssocID="{AA74F3C3-758E-40C7-B129-A79A5588BA5F}" presName="composite" presStyleCnt="0"/>
      <dgm:spPr/>
    </dgm:pt>
    <dgm:pt modelId="{7ABA8547-CED4-409E-B647-D65F0DC05468}" type="pres">
      <dgm:prSet presAssocID="{AA74F3C3-758E-40C7-B129-A79A5588BA5F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5ABF109-0AC7-4006-BEBA-E5F5BB4B4E3F}" type="pres">
      <dgm:prSet presAssocID="{AA74F3C3-758E-40C7-B129-A79A5588BA5F}" presName="DropPinPlaceHolder" presStyleCnt="0"/>
      <dgm:spPr/>
    </dgm:pt>
    <dgm:pt modelId="{5D7D6C55-3675-4C0F-ABBD-918C5E3B82F8}" type="pres">
      <dgm:prSet presAssocID="{AA74F3C3-758E-40C7-B129-A79A5588BA5F}" presName="DropPin" presStyleLbl="alignNode1" presStyleIdx="4" presStyleCnt="5"/>
      <dgm:spPr/>
    </dgm:pt>
    <dgm:pt modelId="{7F9B5FCD-6CBD-4BF8-8EB4-79EE5D4F368E}" type="pres">
      <dgm:prSet presAssocID="{AA74F3C3-758E-40C7-B129-A79A5588BA5F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01F7F35-48B4-4F4A-B26D-4572F6912089}" type="pres">
      <dgm:prSet presAssocID="{AA74F3C3-758E-40C7-B129-A79A5588BA5F}" presName="L2TextContainer" presStyleLbl="revTx" presStyleIdx="8" presStyleCnt="10">
        <dgm:presLayoutVars>
          <dgm:bulletEnabled val="1"/>
        </dgm:presLayoutVars>
      </dgm:prSet>
      <dgm:spPr/>
    </dgm:pt>
    <dgm:pt modelId="{37A1907C-CDC0-47A6-86CB-7F3A3207C3BD}" type="pres">
      <dgm:prSet presAssocID="{AA74F3C3-758E-40C7-B129-A79A5588BA5F}" presName="L1TextContainer" presStyleLbl="revTx" presStyleIdx="9" presStyleCnt="10" custLinFactNeighborX="1103" custLinFactNeighborY="-14863">
        <dgm:presLayoutVars>
          <dgm:chMax val="1"/>
          <dgm:chPref val="1"/>
          <dgm:bulletEnabled val="1"/>
        </dgm:presLayoutVars>
      </dgm:prSet>
      <dgm:spPr/>
    </dgm:pt>
    <dgm:pt modelId="{3BAC5DC0-A523-4504-9DA0-BFDF49B05FCF}" type="pres">
      <dgm:prSet presAssocID="{AA74F3C3-758E-40C7-B129-A79A5588BA5F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DFF89A5-DAD4-47E9-8F2D-9455E82BA228}" type="pres">
      <dgm:prSet presAssocID="{AA74F3C3-758E-40C7-B129-A79A5588BA5F}" presName="EmptyPlaceHolder" presStyleCnt="0"/>
      <dgm:spPr/>
    </dgm:pt>
  </dgm:ptLst>
  <dgm:cxnLst>
    <dgm:cxn modelId="{B663F80F-538B-45B5-A9F8-766F44E34688}" type="presOf" srcId="{A17576C8-BC94-4539-BD21-7D539E6904EC}" destId="{5C01E062-F6D5-413C-A976-63ED30E70A27}" srcOrd="0" destOrd="0" presId="urn:microsoft.com/office/officeart/2017/3/layout/DropPinTimeline"/>
    <dgm:cxn modelId="{04F90A11-73C0-499B-8878-7FE1F7B6467E}" srcId="{D3DA4215-F680-4ED2-85AC-2774B2770266}" destId="{C14E0D06-DC56-4B3D-BE12-08BF9F8DD7F0}" srcOrd="2" destOrd="0" parTransId="{1783AB17-9C75-4A53-B04B-AA45A9A5D85C}" sibTransId="{46CF3AFB-BF17-4F2D-AB69-3F6A6B96B528}"/>
    <dgm:cxn modelId="{C8E6C81E-419F-4908-B058-FEFC22F8D692}" type="presOf" srcId="{B1DF29B2-A08E-450D-A7AC-29009EE8B325}" destId="{8AAF98C1-039F-4FA1-BBF2-B94B28A9B913}" srcOrd="0" destOrd="0" presId="urn:microsoft.com/office/officeart/2017/3/layout/DropPinTimeline"/>
    <dgm:cxn modelId="{D55F491F-501A-451B-AEED-51E35EE4D8ED}" type="presOf" srcId="{9190A82E-8B32-478F-9E16-3163D34A1919}" destId="{3647A630-3A1B-47D6-9F75-618A304CDC4C}" srcOrd="0" destOrd="0" presId="urn:microsoft.com/office/officeart/2017/3/layout/DropPinTimeline"/>
    <dgm:cxn modelId="{669EAA28-C0B3-4EB2-96ED-B183BC4FEFC5}" type="presOf" srcId="{5765C74B-9B96-4AEE-8947-C16BB8997B33}" destId="{F5FB6EA3-BE96-434F-9D18-5CE9BB6BC600}" srcOrd="0" destOrd="0" presId="urn:microsoft.com/office/officeart/2017/3/layout/DropPinTimeline"/>
    <dgm:cxn modelId="{BFC43160-41E3-4DEF-B2DE-D7CAA1D5FF03}" srcId="{D3DA4215-F680-4ED2-85AC-2774B2770266}" destId="{AA74F3C3-758E-40C7-B129-A79A5588BA5F}" srcOrd="4" destOrd="0" parTransId="{2448CF12-4A58-4B56-90AD-5D8B48841C1C}" sibTransId="{42C41EAF-6CCC-4F24-A6CA-849D43D29EDB}"/>
    <dgm:cxn modelId="{281DE84A-E378-4AC1-A76C-4C3FBED3FDB0}" type="presOf" srcId="{D5C7B872-6510-46AA-BD20-D6B1E6077DB9}" destId="{3647A630-3A1B-47D6-9F75-618A304CDC4C}" srcOrd="0" destOrd="2" presId="urn:microsoft.com/office/officeart/2017/3/layout/DropPinTimeline"/>
    <dgm:cxn modelId="{2C71C775-A68D-4C87-8135-2E80994D4975}" srcId="{B1DF29B2-A08E-450D-A7AC-29009EE8B325}" destId="{C7C01482-19C5-4D36-8D6B-F65D6A0B04BD}" srcOrd="0" destOrd="0" parTransId="{C815A4F9-CD62-4C07-ABA1-1F7C28E1F00F}" sibTransId="{908D2B5D-65CA-4F48-9F22-CF3E7223484E}"/>
    <dgm:cxn modelId="{919AD57D-1FCB-4DD8-B4C9-A2A0597EBEA1}" srcId="{C14E0D06-DC56-4B3D-BE12-08BF9F8DD7F0}" destId="{D5C7B872-6510-46AA-BD20-D6B1E6077DB9}" srcOrd="2" destOrd="0" parTransId="{534D0341-8C79-4E95-954D-D80C63C02F87}" sibTransId="{3BDCF7CF-BFCF-421B-8ACC-2E74A880FF32}"/>
    <dgm:cxn modelId="{1C78B188-DE20-4BA0-A5ED-0C361F83CF06}" type="presOf" srcId="{C7C01482-19C5-4D36-8D6B-F65D6A0B04BD}" destId="{A8E5EDE5-A782-4D79-9E83-F68360915915}" srcOrd="0" destOrd="0" presId="urn:microsoft.com/office/officeart/2017/3/layout/DropPinTimeline"/>
    <dgm:cxn modelId="{429C1391-4242-4E57-B77C-318D8DAE095B}" srcId="{D3DA4215-F680-4ED2-85AC-2774B2770266}" destId="{A17576C8-BC94-4539-BD21-7D539E6904EC}" srcOrd="3" destOrd="0" parTransId="{6B5AE60B-E1CE-41CA-988C-C32CB28ADB8C}" sibTransId="{EBD72AF9-D815-46A1-A8AB-83C013D1A975}"/>
    <dgm:cxn modelId="{6D15AD97-358F-4EF0-BF7F-D8F6AF0AB4A8}" srcId="{D3DA4215-F680-4ED2-85AC-2774B2770266}" destId="{B1DF29B2-A08E-450D-A7AC-29009EE8B325}" srcOrd="0" destOrd="0" parTransId="{AC42D216-B58D-4F82-9E0B-01A522D57C88}" sibTransId="{FA848EA3-FDCB-4544-8F65-FCDA900D4F41}"/>
    <dgm:cxn modelId="{58E24FBC-4006-42D2-B575-83A375B88C1E}" type="presOf" srcId="{C14E0D06-DC56-4B3D-BE12-08BF9F8DD7F0}" destId="{7601E78E-FDD1-4F75-85D8-FE1A8C5D7BAB}" srcOrd="0" destOrd="0" presId="urn:microsoft.com/office/officeart/2017/3/layout/DropPinTimeline"/>
    <dgm:cxn modelId="{8EC19CC5-B78A-41A4-9648-3787F08C576C}" type="presOf" srcId="{9531600A-C783-4497-AD44-21170A36C482}" destId="{3647A630-3A1B-47D6-9F75-618A304CDC4C}" srcOrd="0" destOrd="3" presId="urn:microsoft.com/office/officeart/2017/3/layout/DropPinTimeline"/>
    <dgm:cxn modelId="{D3A6C3D6-EA28-49E4-9185-395E057D4C70}" type="presOf" srcId="{AA74F3C3-758E-40C7-B129-A79A5588BA5F}" destId="{37A1907C-CDC0-47A6-86CB-7F3A3207C3BD}" srcOrd="0" destOrd="0" presId="urn:microsoft.com/office/officeart/2017/3/layout/DropPinTimeline"/>
    <dgm:cxn modelId="{8CA8FBD7-D131-4FAB-B436-06CB86A4E6B6}" srcId="{C14E0D06-DC56-4B3D-BE12-08BF9F8DD7F0}" destId="{5F51ADCD-A4CE-427A-ADE6-E9E3EA73C972}" srcOrd="1" destOrd="0" parTransId="{7B389E3C-298C-4235-A5E9-7D0C1116591B}" sibTransId="{7B95F0C7-84AA-4B4B-8F79-1AD4DAA74450}"/>
    <dgm:cxn modelId="{A302C5DE-DCEA-475D-8800-44614B961F04}" srcId="{C14E0D06-DC56-4B3D-BE12-08BF9F8DD7F0}" destId="{9531600A-C783-4497-AD44-21170A36C482}" srcOrd="3" destOrd="0" parTransId="{7B75D08A-608E-4863-BB69-91B7F45F3457}" sibTransId="{8F4D5ACC-3096-4E33-A6DE-2F43BDCC8CB5}"/>
    <dgm:cxn modelId="{3D1498E3-9239-4244-ACFF-C691A3DE8F94}" type="presOf" srcId="{5F51ADCD-A4CE-427A-ADE6-E9E3EA73C972}" destId="{3647A630-3A1B-47D6-9F75-618A304CDC4C}" srcOrd="0" destOrd="1" presId="urn:microsoft.com/office/officeart/2017/3/layout/DropPinTimeline"/>
    <dgm:cxn modelId="{08CC6FE7-CFDC-435B-9202-278875C8E179}" srcId="{C14E0D06-DC56-4B3D-BE12-08BF9F8DD7F0}" destId="{9190A82E-8B32-478F-9E16-3163D34A1919}" srcOrd="0" destOrd="0" parTransId="{385B13C7-8BA3-4B49-A44E-FDDB6330D8CC}" sibTransId="{99C4F252-AF0B-4562-A38A-095A622B8416}"/>
    <dgm:cxn modelId="{8C81A8F2-7900-4D9A-A4E3-AE34C05DF02C}" type="presOf" srcId="{D3DA4215-F680-4ED2-85AC-2774B2770266}" destId="{41D3CD4C-2AD8-4C44-84B4-6030CFF5149F}" srcOrd="0" destOrd="0" presId="urn:microsoft.com/office/officeart/2017/3/layout/DropPinTimeline"/>
    <dgm:cxn modelId="{F68B0AF6-3DFA-464B-B7FC-2E58D87303C1}" srcId="{D3DA4215-F680-4ED2-85AC-2774B2770266}" destId="{5765C74B-9B96-4AEE-8947-C16BB8997B33}" srcOrd="1" destOrd="0" parTransId="{A11B4599-556A-499C-A327-D502FAF7EDF0}" sibTransId="{7F132081-B7F8-4F1E-B7AE-1EC545CEE155}"/>
    <dgm:cxn modelId="{0C9D35D9-835A-421E-AC2C-88383CA00103}" type="presParOf" srcId="{41D3CD4C-2AD8-4C44-84B4-6030CFF5149F}" destId="{28847E86-F21F-4A4E-8DFE-174F3D57A391}" srcOrd="0" destOrd="0" presId="urn:microsoft.com/office/officeart/2017/3/layout/DropPinTimeline"/>
    <dgm:cxn modelId="{61C3DCFA-C4AE-439B-ABEF-EE1D6336D1A5}" type="presParOf" srcId="{41D3CD4C-2AD8-4C44-84B4-6030CFF5149F}" destId="{1DC00CC9-A11D-424A-8310-1196823CAA51}" srcOrd="1" destOrd="0" presId="urn:microsoft.com/office/officeart/2017/3/layout/DropPinTimeline"/>
    <dgm:cxn modelId="{ECD64007-09DA-463E-8B75-90AA22C54C1A}" type="presParOf" srcId="{1DC00CC9-A11D-424A-8310-1196823CAA51}" destId="{44F71739-162F-48F8-B761-47C3FD2D1E81}" srcOrd="0" destOrd="0" presId="urn:microsoft.com/office/officeart/2017/3/layout/DropPinTimeline"/>
    <dgm:cxn modelId="{CC21C76A-ADF2-442F-9FB9-CD691061CFEA}" type="presParOf" srcId="{44F71739-162F-48F8-B761-47C3FD2D1E81}" destId="{CAFE19B2-CE56-4D48-B30C-D135A577A8F0}" srcOrd="0" destOrd="0" presId="urn:microsoft.com/office/officeart/2017/3/layout/DropPinTimeline"/>
    <dgm:cxn modelId="{04F11BC1-0A8E-4FF9-823E-50037AF73A69}" type="presParOf" srcId="{44F71739-162F-48F8-B761-47C3FD2D1E81}" destId="{4E640E15-DC71-49B3-85A3-619F67D582E0}" srcOrd="1" destOrd="0" presId="urn:microsoft.com/office/officeart/2017/3/layout/DropPinTimeline"/>
    <dgm:cxn modelId="{839DCD8A-0BD1-4408-810B-9735EFEF579B}" type="presParOf" srcId="{4E640E15-DC71-49B3-85A3-619F67D582E0}" destId="{F01CA7EA-BC81-4F2B-8492-4388D6099521}" srcOrd="0" destOrd="0" presId="urn:microsoft.com/office/officeart/2017/3/layout/DropPinTimeline"/>
    <dgm:cxn modelId="{BF92047E-2879-444F-99DC-B92C9BB47B16}" type="presParOf" srcId="{4E640E15-DC71-49B3-85A3-619F67D582E0}" destId="{7ED11CB9-CDD2-4AA5-8FEE-C99115542FBD}" srcOrd="1" destOrd="0" presId="urn:microsoft.com/office/officeart/2017/3/layout/DropPinTimeline"/>
    <dgm:cxn modelId="{EBB63A18-559B-4F5F-AD83-2155DF28E8BE}" type="presParOf" srcId="{44F71739-162F-48F8-B761-47C3FD2D1E81}" destId="{A8E5EDE5-A782-4D79-9E83-F68360915915}" srcOrd="2" destOrd="0" presId="urn:microsoft.com/office/officeart/2017/3/layout/DropPinTimeline"/>
    <dgm:cxn modelId="{74046F64-306E-457E-A624-E60C8E31AC65}" type="presParOf" srcId="{44F71739-162F-48F8-B761-47C3FD2D1E81}" destId="{8AAF98C1-039F-4FA1-BBF2-B94B28A9B913}" srcOrd="3" destOrd="0" presId="urn:microsoft.com/office/officeart/2017/3/layout/DropPinTimeline"/>
    <dgm:cxn modelId="{3C14222D-7648-4B0E-91A8-2F80507B1163}" type="presParOf" srcId="{44F71739-162F-48F8-B761-47C3FD2D1E81}" destId="{E41F3A4C-438F-48E4-BBB4-80AA8F1BF5C9}" srcOrd="4" destOrd="0" presId="urn:microsoft.com/office/officeart/2017/3/layout/DropPinTimeline"/>
    <dgm:cxn modelId="{B96CFEF1-45B8-4353-BCE5-57BB4E80D2D7}" type="presParOf" srcId="{44F71739-162F-48F8-B761-47C3FD2D1E81}" destId="{AC72242A-20A7-4011-8043-0D2FCCCA8EC7}" srcOrd="5" destOrd="0" presId="urn:microsoft.com/office/officeart/2017/3/layout/DropPinTimeline"/>
    <dgm:cxn modelId="{C914BC49-C64F-4246-ADA3-32468A0A0928}" type="presParOf" srcId="{1DC00CC9-A11D-424A-8310-1196823CAA51}" destId="{26105CF1-C236-4B3D-8318-F050F219DB40}" srcOrd="1" destOrd="0" presId="urn:microsoft.com/office/officeart/2017/3/layout/DropPinTimeline"/>
    <dgm:cxn modelId="{E7679C0E-E87A-4DA6-907E-597D4E2B3974}" type="presParOf" srcId="{1DC00CC9-A11D-424A-8310-1196823CAA51}" destId="{D55EE957-E225-4DAB-A297-7050EF07D668}" srcOrd="2" destOrd="0" presId="urn:microsoft.com/office/officeart/2017/3/layout/DropPinTimeline"/>
    <dgm:cxn modelId="{5C306E87-361E-4342-9B97-144705D11787}" type="presParOf" srcId="{D55EE957-E225-4DAB-A297-7050EF07D668}" destId="{7802588E-5890-4477-8687-3D5D4F90885B}" srcOrd="0" destOrd="0" presId="urn:microsoft.com/office/officeart/2017/3/layout/DropPinTimeline"/>
    <dgm:cxn modelId="{6E6791C0-003A-46E0-8CA8-CD6751236D6D}" type="presParOf" srcId="{D55EE957-E225-4DAB-A297-7050EF07D668}" destId="{A8693ACD-D4ED-4D11-BED2-46B4BDB797F8}" srcOrd="1" destOrd="0" presId="urn:microsoft.com/office/officeart/2017/3/layout/DropPinTimeline"/>
    <dgm:cxn modelId="{FBAF8DE2-5ACE-4730-BC3A-987BD74B2D10}" type="presParOf" srcId="{A8693ACD-D4ED-4D11-BED2-46B4BDB797F8}" destId="{DCAC5368-FD99-44D1-8D9D-984922738BE5}" srcOrd="0" destOrd="0" presId="urn:microsoft.com/office/officeart/2017/3/layout/DropPinTimeline"/>
    <dgm:cxn modelId="{0379EC54-CF85-4A56-B6BD-482A04610C1B}" type="presParOf" srcId="{A8693ACD-D4ED-4D11-BED2-46B4BDB797F8}" destId="{45DFF650-3A4F-4C15-B4C2-A7CFE5719449}" srcOrd="1" destOrd="0" presId="urn:microsoft.com/office/officeart/2017/3/layout/DropPinTimeline"/>
    <dgm:cxn modelId="{469EBB51-B4B7-4601-97A0-684099117806}" type="presParOf" srcId="{D55EE957-E225-4DAB-A297-7050EF07D668}" destId="{B5C63B04-1B47-47B8-9200-82D3031B374A}" srcOrd="2" destOrd="0" presId="urn:microsoft.com/office/officeart/2017/3/layout/DropPinTimeline"/>
    <dgm:cxn modelId="{7F757C75-29F4-45CC-B83A-81E570432A1B}" type="presParOf" srcId="{D55EE957-E225-4DAB-A297-7050EF07D668}" destId="{F5FB6EA3-BE96-434F-9D18-5CE9BB6BC600}" srcOrd="3" destOrd="0" presId="urn:microsoft.com/office/officeart/2017/3/layout/DropPinTimeline"/>
    <dgm:cxn modelId="{C70B183C-4355-4266-9544-CEAB7C560B6B}" type="presParOf" srcId="{D55EE957-E225-4DAB-A297-7050EF07D668}" destId="{D9DFA5DF-7D80-49D3-9926-842096D6C8EB}" srcOrd="4" destOrd="0" presId="urn:microsoft.com/office/officeart/2017/3/layout/DropPinTimeline"/>
    <dgm:cxn modelId="{2E2DC213-365F-4C65-B268-BC3001CF6AD4}" type="presParOf" srcId="{D55EE957-E225-4DAB-A297-7050EF07D668}" destId="{51EDC28A-C46C-4333-A5B5-47339C154202}" srcOrd="5" destOrd="0" presId="urn:microsoft.com/office/officeart/2017/3/layout/DropPinTimeline"/>
    <dgm:cxn modelId="{3949CD0B-B341-422B-9481-9D3D82D8D952}" type="presParOf" srcId="{1DC00CC9-A11D-424A-8310-1196823CAA51}" destId="{C00424BE-8799-4D6F-A387-2A7457C86017}" srcOrd="3" destOrd="0" presId="urn:microsoft.com/office/officeart/2017/3/layout/DropPinTimeline"/>
    <dgm:cxn modelId="{EC57E4C1-F439-4B24-8849-B09526A17B75}" type="presParOf" srcId="{1DC00CC9-A11D-424A-8310-1196823CAA51}" destId="{EFFF14A0-111B-4AC1-A185-51723BE35D1D}" srcOrd="4" destOrd="0" presId="urn:microsoft.com/office/officeart/2017/3/layout/DropPinTimeline"/>
    <dgm:cxn modelId="{E230FA8C-26B5-4BC5-BCC1-6F3B92EB453E}" type="presParOf" srcId="{EFFF14A0-111B-4AC1-A185-51723BE35D1D}" destId="{F006F380-DCF1-4189-9C78-44EEB95A0139}" srcOrd="0" destOrd="0" presId="urn:microsoft.com/office/officeart/2017/3/layout/DropPinTimeline"/>
    <dgm:cxn modelId="{44DF9C42-468B-4AB4-A2A7-28BB993FC188}" type="presParOf" srcId="{EFFF14A0-111B-4AC1-A185-51723BE35D1D}" destId="{7461E437-EF1E-4AD1-B315-5A754A3E5FF4}" srcOrd="1" destOrd="0" presId="urn:microsoft.com/office/officeart/2017/3/layout/DropPinTimeline"/>
    <dgm:cxn modelId="{7A2CDADA-C035-421A-AD2E-235F7B575088}" type="presParOf" srcId="{7461E437-EF1E-4AD1-B315-5A754A3E5FF4}" destId="{F5644DF4-5E58-49BA-95F3-789A72B2C20C}" srcOrd="0" destOrd="0" presId="urn:microsoft.com/office/officeart/2017/3/layout/DropPinTimeline"/>
    <dgm:cxn modelId="{78A0F9CD-BF04-4F9B-987D-F5D261CAC4C3}" type="presParOf" srcId="{7461E437-EF1E-4AD1-B315-5A754A3E5FF4}" destId="{E0A2A38A-89E3-4DF0-978C-3E960865AC1F}" srcOrd="1" destOrd="0" presId="urn:microsoft.com/office/officeart/2017/3/layout/DropPinTimeline"/>
    <dgm:cxn modelId="{A903B483-271E-4854-A77D-1C1B709A5802}" type="presParOf" srcId="{EFFF14A0-111B-4AC1-A185-51723BE35D1D}" destId="{3647A630-3A1B-47D6-9F75-618A304CDC4C}" srcOrd="2" destOrd="0" presId="urn:microsoft.com/office/officeart/2017/3/layout/DropPinTimeline"/>
    <dgm:cxn modelId="{0BF5F9B5-61AA-4139-A770-E5B597EF69CA}" type="presParOf" srcId="{EFFF14A0-111B-4AC1-A185-51723BE35D1D}" destId="{7601E78E-FDD1-4F75-85D8-FE1A8C5D7BAB}" srcOrd="3" destOrd="0" presId="urn:microsoft.com/office/officeart/2017/3/layout/DropPinTimeline"/>
    <dgm:cxn modelId="{84011643-6A4F-4831-B5C0-A846E0C36D4E}" type="presParOf" srcId="{EFFF14A0-111B-4AC1-A185-51723BE35D1D}" destId="{1A606394-4723-4B35-810C-5A1E69011A90}" srcOrd="4" destOrd="0" presId="urn:microsoft.com/office/officeart/2017/3/layout/DropPinTimeline"/>
    <dgm:cxn modelId="{690C721B-D5CA-4444-B95C-1CD214F4B0AC}" type="presParOf" srcId="{EFFF14A0-111B-4AC1-A185-51723BE35D1D}" destId="{554459B2-1C66-4BB7-AE0F-F05AD391DDCE}" srcOrd="5" destOrd="0" presId="urn:microsoft.com/office/officeart/2017/3/layout/DropPinTimeline"/>
    <dgm:cxn modelId="{89D2E09C-20A3-425E-A3B2-BFE6C433B37C}" type="presParOf" srcId="{1DC00CC9-A11D-424A-8310-1196823CAA51}" destId="{C854F6D2-2461-4F0D-87CB-52182D879C13}" srcOrd="5" destOrd="0" presId="urn:microsoft.com/office/officeart/2017/3/layout/DropPinTimeline"/>
    <dgm:cxn modelId="{938BD0B0-2E14-4815-A645-CDD5D4EA11B7}" type="presParOf" srcId="{1DC00CC9-A11D-424A-8310-1196823CAA51}" destId="{59E4172D-4C2C-4B1D-A782-E7C66F9768EC}" srcOrd="6" destOrd="0" presId="urn:microsoft.com/office/officeart/2017/3/layout/DropPinTimeline"/>
    <dgm:cxn modelId="{E209C91A-1A62-4772-A2DD-5D1673E08004}" type="presParOf" srcId="{59E4172D-4C2C-4B1D-A782-E7C66F9768EC}" destId="{8D73A25E-4BAB-4DA6-90F4-B609D042F94C}" srcOrd="0" destOrd="0" presId="urn:microsoft.com/office/officeart/2017/3/layout/DropPinTimeline"/>
    <dgm:cxn modelId="{8B428054-7C52-4503-8825-28A3D141EE64}" type="presParOf" srcId="{59E4172D-4C2C-4B1D-A782-E7C66F9768EC}" destId="{12580DCB-55DF-42DF-97D2-0D7CAB1ACCA4}" srcOrd="1" destOrd="0" presId="urn:microsoft.com/office/officeart/2017/3/layout/DropPinTimeline"/>
    <dgm:cxn modelId="{F3D06E90-37F1-4102-9C5A-CB2A7C793E39}" type="presParOf" srcId="{12580DCB-55DF-42DF-97D2-0D7CAB1ACCA4}" destId="{17FB405A-940D-401E-B1EC-66E2866068C7}" srcOrd="0" destOrd="0" presId="urn:microsoft.com/office/officeart/2017/3/layout/DropPinTimeline"/>
    <dgm:cxn modelId="{BCC0293A-9215-4F74-8B9E-E74F129EF277}" type="presParOf" srcId="{12580DCB-55DF-42DF-97D2-0D7CAB1ACCA4}" destId="{1A671E84-0DFF-49B0-93FA-6E52E92F6FB3}" srcOrd="1" destOrd="0" presId="urn:microsoft.com/office/officeart/2017/3/layout/DropPinTimeline"/>
    <dgm:cxn modelId="{405114A6-AE83-4EAA-9231-84A92032098C}" type="presParOf" srcId="{59E4172D-4C2C-4B1D-A782-E7C66F9768EC}" destId="{8FE19CDF-5313-43D7-84D9-BD809E328256}" srcOrd="2" destOrd="0" presId="urn:microsoft.com/office/officeart/2017/3/layout/DropPinTimeline"/>
    <dgm:cxn modelId="{4751EF69-1FF8-471C-95A5-A30910F37C3C}" type="presParOf" srcId="{59E4172D-4C2C-4B1D-A782-E7C66F9768EC}" destId="{5C01E062-F6D5-413C-A976-63ED30E70A27}" srcOrd="3" destOrd="0" presId="urn:microsoft.com/office/officeart/2017/3/layout/DropPinTimeline"/>
    <dgm:cxn modelId="{04966105-DEDA-4881-8F5B-AB0889481B3F}" type="presParOf" srcId="{59E4172D-4C2C-4B1D-A782-E7C66F9768EC}" destId="{BAC69294-763C-4DEE-924B-104D1288A868}" srcOrd="4" destOrd="0" presId="urn:microsoft.com/office/officeart/2017/3/layout/DropPinTimeline"/>
    <dgm:cxn modelId="{DE9F4ED3-3471-4342-B198-AA65DEA629B0}" type="presParOf" srcId="{59E4172D-4C2C-4B1D-A782-E7C66F9768EC}" destId="{8CB4B265-69A4-4900-A081-F8D373EB0BBF}" srcOrd="5" destOrd="0" presId="urn:microsoft.com/office/officeart/2017/3/layout/DropPinTimeline"/>
    <dgm:cxn modelId="{A339D89B-AF22-4FCD-9B98-D8D2C0EB7409}" type="presParOf" srcId="{1DC00CC9-A11D-424A-8310-1196823CAA51}" destId="{3869F739-2E7E-4F43-873C-9E6C8DEB0C27}" srcOrd="7" destOrd="0" presId="urn:microsoft.com/office/officeart/2017/3/layout/DropPinTimeline"/>
    <dgm:cxn modelId="{36FB2BBD-7D42-4F55-A73D-4C4BE92B989D}" type="presParOf" srcId="{1DC00CC9-A11D-424A-8310-1196823CAA51}" destId="{35082F3B-4675-40C2-8546-1E8B8BEA24AB}" srcOrd="8" destOrd="0" presId="urn:microsoft.com/office/officeart/2017/3/layout/DropPinTimeline"/>
    <dgm:cxn modelId="{E93C68C1-C2B1-4DF0-B721-FFD086538F7E}" type="presParOf" srcId="{35082F3B-4675-40C2-8546-1E8B8BEA24AB}" destId="{7ABA8547-CED4-409E-B647-D65F0DC05468}" srcOrd="0" destOrd="0" presId="urn:microsoft.com/office/officeart/2017/3/layout/DropPinTimeline"/>
    <dgm:cxn modelId="{EA75EF2A-937A-40AB-B06A-7C4872616B51}" type="presParOf" srcId="{35082F3B-4675-40C2-8546-1E8B8BEA24AB}" destId="{E5ABF109-0AC7-4006-BEBA-E5F5BB4B4E3F}" srcOrd="1" destOrd="0" presId="urn:microsoft.com/office/officeart/2017/3/layout/DropPinTimeline"/>
    <dgm:cxn modelId="{07949806-B78E-41A1-9F2C-8993636A3D73}" type="presParOf" srcId="{E5ABF109-0AC7-4006-BEBA-E5F5BB4B4E3F}" destId="{5D7D6C55-3675-4C0F-ABBD-918C5E3B82F8}" srcOrd="0" destOrd="0" presId="urn:microsoft.com/office/officeart/2017/3/layout/DropPinTimeline"/>
    <dgm:cxn modelId="{9AD89D69-5CF5-417E-B10A-47D8F4C5FAA6}" type="presParOf" srcId="{E5ABF109-0AC7-4006-BEBA-E5F5BB4B4E3F}" destId="{7F9B5FCD-6CBD-4BF8-8EB4-79EE5D4F368E}" srcOrd="1" destOrd="0" presId="urn:microsoft.com/office/officeart/2017/3/layout/DropPinTimeline"/>
    <dgm:cxn modelId="{1C480756-4043-4205-B59A-6B1DFE729E1A}" type="presParOf" srcId="{35082F3B-4675-40C2-8546-1E8B8BEA24AB}" destId="{301F7F35-48B4-4F4A-B26D-4572F6912089}" srcOrd="2" destOrd="0" presId="urn:microsoft.com/office/officeart/2017/3/layout/DropPinTimeline"/>
    <dgm:cxn modelId="{FFD7FB90-1B1D-4B90-970D-BA626F71F096}" type="presParOf" srcId="{35082F3B-4675-40C2-8546-1E8B8BEA24AB}" destId="{37A1907C-CDC0-47A6-86CB-7F3A3207C3BD}" srcOrd="3" destOrd="0" presId="urn:microsoft.com/office/officeart/2017/3/layout/DropPinTimeline"/>
    <dgm:cxn modelId="{64252C60-450F-47FE-81FB-76FFD55FE534}" type="presParOf" srcId="{35082F3B-4675-40C2-8546-1E8B8BEA24AB}" destId="{3BAC5DC0-A523-4504-9DA0-BFDF49B05FCF}" srcOrd="4" destOrd="0" presId="urn:microsoft.com/office/officeart/2017/3/layout/DropPinTimeline"/>
    <dgm:cxn modelId="{AC21BDB0-C87A-4E52-B910-076A3D1A3517}" type="presParOf" srcId="{35082F3B-4675-40C2-8546-1E8B8BEA24AB}" destId="{0DFF89A5-DAD4-47E9-8F2D-9455E82BA228}" srcOrd="5" destOrd="0" presId="urn:microsoft.com/office/officeart/2017/3/layout/DropPinTimeline"/>
  </dgm:cxnLst>
  <dgm:bg>
    <a:solidFill>
      <a:srgbClr val="CCECFF"/>
    </a:solidFill>
  </dgm:bg>
  <dgm:whole>
    <a:ln>
      <a:solidFill>
        <a:schemeClr val="bg2">
          <a:lumMod val="75000"/>
          <a:lumOff val="2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C0A9A-9D97-4DD1-BB7A-8361ECC44194}">
      <dsp:nvSpPr>
        <dsp:cNvPr id="0" name=""/>
        <dsp:cNvSpPr/>
      </dsp:nvSpPr>
      <dsp:spPr>
        <a:xfrm>
          <a:off x="502434" y="0"/>
          <a:ext cx="5694256" cy="283675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9CFFB-D530-4A33-ADFA-CA9BEC2DCED7}">
      <dsp:nvSpPr>
        <dsp:cNvPr id="0" name=""/>
        <dsp:cNvSpPr/>
      </dsp:nvSpPr>
      <dsp:spPr>
        <a:xfrm>
          <a:off x="7196" y="851027"/>
          <a:ext cx="2156280" cy="1134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</a:rPr>
            <a:t>Запуск: конец 2022 - среди сообщества МСМ</a:t>
          </a:r>
          <a:endParaRPr lang="en-US" sz="2100" kern="1200"/>
        </a:p>
      </dsp:txBody>
      <dsp:txXfrm>
        <a:off x="62588" y="906419"/>
        <a:ext cx="2045496" cy="1023920"/>
      </dsp:txXfrm>
    </dsp:sp>
    <dsp:sp modelId="{C45B08A3-DBC0-4D7A-8C28-7194E90C4775}">
      <dsp:nvSpPr>
        <dsp:cNvPr id="0" name=""/>
        <dsp:cNvSpPr/>
      </dsp:nvSpPr>
      <dsp:spPr>
        <a:xfrm>
          <a:off x="2271422" y="851027"/>
          <a:ext cx="2156280" cy="1134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</a:rPr>
            <a:t>Действует в 1 обл (ВКО)</a:t>
          </a:r>
          <a:endParaRPr lang="en-US" sz="2100" kern="1200"/>
        </a:p>
      </dsp:txBody>
      <dsp:txXfrm>
        <a:off x="2326814" y="906419"/>
        <a:ext cx="2045496" cy="1023920"/>
      </dsp:txXfrm>
    </dsp:sp>
    <dsp:sp modelId="{EC3734DD-2D50-4156-90E8-38AAF7093DAB}">
      <dsp:nvSpPr>
        <dsp:cNvPr id="0" name=""/>
        <dsp:cNvSpPr/>
      </dsp:nvSpPr>
      <dsp:spPr>
        <a:xfrm>
          <a:off x="4535647" y="851027"/>
          <a:ext cx="2156280" cy="1134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</a:rPr>
            <a:t>В настоящее время 15 Клиентов</a:t>
          </a:r>
          <a:endParaRPr lang="en-US" sz="2100" kern="1200"/>
        </a:p>
      </dsp:txBody>
      <dsp:txXfrm>
        <a:off x="4591039" y="906419"/>
        <a:ext cx="2045496" cy="102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7E86-F21F-4A4E-8DFE-174F3D57A391}">
      <dsp:nvSpPr>
        <dsp:cNvPr id="0" name=""/>
        <dsp:cNvSpPr/>
      </dsp:nvSpPr>
      <dsp:spPr>
        <a:xfrm>
          <a:off x="0" y="1535978"/>
          <a:ext cx="857679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CA7EA-BC81-4F2B-8492-4388D6099521}">
      <dsp:nvSpPr>
        <dsp:cNvPr id="0" name=""/>
        <dsp:cNvSpPr/>
      </dsp:nvSpPr>
      <dsp:spPr>
        <a:xfrm rot="8100000">
          <a:off x="49471" y="353982"/>
          <a:ext cx="225908" cy="2259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11CB9-CDD2-4AA5-8FEE-C99115542FBD}">
      <dsp:nvSpPr>
        <dsp:cNvPr id="0" name=""/>
        <dsp:cNvSpPr/>
      </dsp:nvSpPr>
      <dsp:spPr>
        <a:xfrm>
          <a:off x="74568" y="379079"/>
          <a:ext cx="175715" cy="175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5EDE5-A782-4D79-9E83-F68360915915}">
      <dsp:nvSpPr>
        <dsp:cNvPr id="0" name=""/>
        <dsp:cNvSpPr/>
      </dsp:nvSpPr>
      <dsp:spPr>
        <a:xfrm>
          <a:off x="303009" y="396599"/>
          <a:ext cx="2374072" cy="909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C00000"/>
              </a:solidFill>
              <a:latin typeface="Arial"/>
              <a:cs typeface="Calibri"/>
            </a:rPr>
            <a:t>GSM TWG has been led and owned by the KSCDID </a:t>
          </a:r>
          <a:r>
            <a:rPr lang="en-US" sz="1400" b="1" kern="1200">
              <a:solidFill>
                <a:schemeClr val="tx1"/>
              </a:solidFill>
              <a:latin typeface="Arial"/>
              <a:cs typeface="Calibri"/>
            </a:rPr>
            <a:t>and initiated by CDC</a:t>
          </a:r>
          <a:endParaRPr lang="en-US" sz="1400" b="1" kern="1200">
            <a:solidFill>
              <a:schemeClr val="tx1"/>
            </a:solidFill>
          </a:endParaRPr>
        </a:p>
      </dsp:txBody>
      <dsp:txXfrm>
        <a:off x="303009" y="396599"/>
        <a:ext cx="2374072" cy="909299"/>
      </dsp:txXfrm>
    </dsp:sp>
    <dsp:sp modelId="{8AAF98C1-039F-4FA1-BBF2-B94B28A9B913}">
      <dsp:nvSpPr>
        <dsp:cNvPr id="0" name=""/>
        <dsp:cNvSpPr/>
      </dsp:nvSpPr>
      <dsp:spPr>
        <a:xfrm>
          <a:off x="303009" y="77116"/>
          <a:ext cx="2374072" cy="319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GSM </a:t>
          </a:r>
          <a:r>
            <a:rPr lang="en-US" sz="1300" b="1" kern="1200">
              <a:latin typeface="Arial"/>
            </a:rPr>
            <a:t>started</a:t>
          </a:r>
          <a:r>
            <a:rPr lang="en-US" sz="1300" b="1" kern="1200"/>
            <a:t> </a:t>
          </a:r>
          <a:r>
            <a:rPr lang="en-US" sz="1300" b="1" kern="1200">
              <a:solidFill>
                <a:schemeClr val="bg2">
                  <a:lumMod val="25000"/>
                </a:schemeClr>
              </a:solidFill>
              <a:latin typeface="Arial"/>
              <a:cs typeface="Arial"/>
            </a:rPr>
            <a:t>in </a:t>
          </a:r>
          <a:r>
            <a:rPr lang="en-US" sz="1300" b="1" kern="1200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Feb 2021 by PEPFAR</a:t>
          </a:r>
          <a:endParaRPr lang="en-US" sz="1300" b="1" kern="1200">
            <a:latin typeface="Arial"/>
            <a:cs typeface="Arial"/>
          </a:endParaRPr>
        </a:p>
      </dsp:txBody>
      <dsp:txXfrm>
        <a:off x="303009" y="77116"/>
        <a:ext cx="2374072" cy="319483"/>
      </dsp:txXfrm>
    </dsp:sp>
    <dsp:sp modelId="{E41F3A4C-438F-48E4-BBB4-80AA8F1BF5C9}">
      <dsp:nvSpPr>
        <dsp:cNvPr id="0" name=""/>
        <dsp:cNvSpPr/>
      </dsp:nvSpPr>
      <dsp:spPr>
        <a:xfrm>
          <a:off x="162426" y="626679"/>
          <a:ext cx="0" cy="90929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E19B2-CE56-4D48-B30C-D135A577A8F0}">
      <dsp:nvSpPr>
        <dsp:cNvPr id="0" name=""/>
        <dsp:cNvSpPr/>
      </dsp:nvSpPr>
      <dsp:spPr>
        <a:xfrm>
          <a:off x="133672" y="1507224"/>
          <a:ext cx="57507" cy="5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C5368-FD99-44D1-8D9D-984922738BE5}">
      <dsp:nvSpPr>
        <dsp:cNvPr id="0" name=""/>
        <dsp:cNvSpPr/>
      </dsp:nvSpPr>
      <dsp:spPr>
        <a:xfrm rot="18900000">
          <a:off x="1479636" y="2492065"/>
          <a:ext cx="225908" cy="2259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FF650-3A4F-4C15-B4C2-A7CFE5719449}">
      <dsp:nvSpPr>
        <dsp:cNvPr id="0" name=""/>
        <dsp:cNvSpPr/>
      </dsp:nvSpPr>
      <dsp:spPr>
        <a:xfrm>
          <a:off x="1504732" y="2517161"/>
          <a:ext cx="175715" cy="175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63B04-1B47-47B8-9200-82D3031B374A}">
      <dsp:nvSpPr>
        <dsp:cNvPr id="0" name=""/>
        <dsp:cNvSpPr/>
      </dsp:nvSpPr>
      <dsp:spPr>
        <a:xfrm>
          <a:off x="1752332" y="1535978"/>
          <a:ext cx="2374072" cy="909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B6EA3-BE96-434F-9D18-5CE9BB6BC600}">
      <dsp:nvSpPr>
        <dsp:cNvPr id="0" name=""/>
        <dsp:cNvSpPr/>
      </dsp:nvSpPr>
      <dsp:spPr>
        <a:xfrm>
          <a:off x="1752332" y="2445277"/>
          <a:ext cx="2374072" cy="319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latin typeface="Arial"/>
              <a:cs typeface="Calibri"/>
            </a:rPr>
            <a:t>Monthly meetings by KSCDID, 5 AIDS Centers, CBOs, PEPFAR, ICAP, FHI</a:t>
          </a:r>
          <a:endParaRPr lang="en-US" sz="1300" b="1" kern="1200">
            <a:latin typeface="Arial"/>
            <a:cs typeface="Arial"/>
          </a:endParaRPr>
        </a:p>
      </dsp:txBody>
      <dsp:txXfrm>
        <a:off x="1752332" y="2445277"/>
        <a:ext cx="2374072" cy="319483"/>
      </dsp:txXfrm>
    </dsp:sp>
    <dsp:sp modelId="{D9DFA5DF-7D80-49D3-9926-842096D6C8EB}">
      <dsp:nvSpPr>
        <dsp:cNvPr id="0" name=""/>
        <dsp:cNvSpPr/>
      </dsp:nvSpPr>
      <dsp:spPr>
        <a:xfrm>
          <a:off x="1592590" y="1535978"/>
          <a:ext cx="0" cy="90929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2588E-5890-4477-8687-3D5D4F90885B}">
      <dsp:nvSpPr>
        <dsp:cNvPr id="0" name=""/>
        <dsp:cNvSpPr/>
      </dsp:nvSpPr>
      <dsp:spPr>
        <a:xfrm>
          <a:off x="1563837" y="1507224"/>
          <a:ext cx="57507" cy="5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44DF4-5E58-49BA-95F3-789A72B2C20C}">
      <dsp:nvSpPr>
        <dsp:cNvPr id="0" name=""/>
        <dsp:cNvSpPr/>
      </dsp:nvSpPr>
      <dsp:spPr>
        <a:xfrm rot="8100000">
          <a:off x="2909800" y="353982"/>
          <a:ext cx="225908" cy="2259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2A38A-89E3-4DF0-978C-3E960865AC1F}">
      <dsp:nvSpPr>
        <dsp:cNvPr id="0" name=""/>
        <dsp:cNvSpPr/>
      </dsp:nvSpPr>
      <dsp:spPr>
        <a:xfrm>
          <a:off x="2934896" y="379079"/>
          <a:ext cx="175715" cy="175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7A630-3A1B-47D6-9F75-618A304CDC4C}">
      <dsp:nvSpPr>
        <dsp:cNvPr id="0" name=""/>
        <dsp:cNvSpPr/>
      </dsp:nvSpPr>
      <dsp:spPr>
        <a:xfrm>
          <a:off x="3231995" y="319483"/>
          <a:ext cx="2325973" cy="909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"/>
              <a:cs typeface="Calibri"/>
            </a:rPr>
            <a:t>Introduction to Quality Improvement</a:t>
          </a:r>
          <a:endParaRPr lang="en-US" sz="1200" b="1" kern="1200">
            <a:latin typeface="Arial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"/>
              <a:cs typeface="Calibri"/>
            </a:rPr>
            <a:t>Model for improvement &amp; problem identification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QI Tools: Root Cause Analysis, Driver Diagram </a:t>
          </a:r>
          <a:endParaRPr lang="en-US" sz="1200" b="1" kern="1200">
            <a:latin typeface="Arial"/>
            <a:cs typeface="Arial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2">
                  <a:lumMod val="25000"/>
                </a:schemeClr>
              </a:solidFill>
              <a:latin typeface="Arial"/>
              <a:cs typeface="Calibri"/>
            </a:rPr>
            <a:t>Developing Solutions &amp; etc.</a:t>
          </a:r>
          <a:endParaRPr lang="en-US" sz="1200" b="1" kern="1200">
            <a:latin typeface="Arial"/>
            <a:cs typeface="Arial"/>
          </a:endParaRPr>
        </a:p>
      </dsp:txBody>
      <dsp:txXfrm>
        <a:off x="3231995" y="319483"/>
        <a:ext cx="2325973" cy="909299"/>
      </dsp:txXfrm>
    </dsp:sp>
    <dsp:sp modelId="{7601E78E-FDD1-4F75-85D8-FE1A8C5D7BAB}">
      <dsp:nvSpPr>
        <dsp:cNvPr id="0" name=""/>
        <dsp:cNvSpPr/>
      </dsp:nvSpPr>
      <dsp:spPr>
        <a:xfrm>
          <a:off x="3231995" y="0"/>
          <a:ext cx="2325973" cy="319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latin typeface="Arial"/>
              <a:cs typeface="Calibri"/>
            </a:rPr>
            <a:t>8-week training on CQI</a:t>
          </a:r>
          <a:endParaRPr lang="en-US" sz="1300" b="1" kern="1200">
            <a:latin typeface="Arial"/>
          </a:endParaRPr>
        </a:p>
      </dsp:txBody>
      <dsp:txXfrm>
        <a:off x="3231995" y="0"/>
        <a:ext cx="2325973" cy="319483"/>
      </dsp:txXfrm>
    </dsp:sp>
    <dsp:sp modelId="{1A606394-4723-4B35-810C-5A1E69011A90}">
      <dsp:nvSpPr>
        <dsp:cNvPr id="0" name=""/>
        <dsp:cNvSpPr/>
      </dsp:nvSpPr>
      <dsp:spPr>
        <a:xfrm>
          <a:off x="3022754" y="626679"/>
          <a:ext cx="0" cy="90929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6F380-DCF1-4189-9C78-44EEB95A0139}">
      <dsp:nvSpPr>
        <dsp:cNvPr id="0" name=""/>
        <dsp:cNvSpPr/>
      </dsp:nvSpPr>
      <dsp:spPr>
        <a:xfrm>
          <a:off x="2994001" y="1507224"/>
          <a:ext cx="57507" cy="5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B405A-940D-401E-B1EC-66E2866068C7}">
      <dsp:nvSpPr>
        <dsp:cNvPr id="0" name=""/>
        <dsp:cNvSpPr/>
      </dsp:nvSpPr>
      <dsp:spPr>
        <a:xfrm rot="18900000">
          <a:off x="4339964" y="2492065"/>
          <a:ext cx="225908" cy="2259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71E84-0DFF-49B0-93FA-6E52E92F6FB3}">
      <dsp:nvSpPr>
        <dsp:cNvPr id="0" name=""/>
        <dsp:cNvSpPr/>
      </dsp:nvSpPr>
      <dsp:spPr>
        <a:xfrm>
          <a:off x="4365060" y="2517161"/>
          <a:ext cx="175715" cy="175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19CDF-5313-43D7-84D9-BD809E328256}">
      <dsp:nvSpPr>
        <dsp:cNvPr id="0" name=""/>
        <dsp:cNvSpPr/>
      </dsp:nvSpPr>
      <dsp:spPr>
        <a:xfrm>
          <a:off x="4612660" y="1535978"/>
          <a:ext cx="2374072" cy="909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1E062-F6D5-413C-A976-63ED30E70A27}">
      <dsp:nvSpPr>
        <dsp:cNvPr id="0" name=""/>
        <dsp:cNvSpPr/>
      </dsp:nvSpPr>
      <dsp:spPr>
        <a:xfrm>
          <a:off x="4612660" y="2445277"/>
          <a:ext cx="2374072" cy="319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latin typeface="Arial"/>
              <a:cs typeface="Calibri"/>
            </a:rPr>
            <a:t>Team Capstone Projects</a:t>
          </a:r>
        </a:p>
      </dsp:txBody>
      <dsp:txXfrm>
        <a:off x="4612660" y="2445277"/>
        <a:ext cx="2374072" cy="319483"/>
      </dsp:txXfrm>
    </dsp:sp>
    <dsp:sp modelId="{BAC69294-763C-4DEE-924B-104D1288A868}">
      <dsp:nvSpPr>
        <dsp:cNvPr id="0" name=""/>
        <dsp:cNvSpPr/>
      </dsp:nvSpPr>
      <dsp:spPr>
        <a:xfrm>
          <a:off x="4452918" y="1535978"/>
          <a:ext cx="0" cy="90929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3A25E-4BAB-4DA6-90F4-B609D042F94C}">
      <dsp:nvSpPr>
        <dsp:cNvPr id="0" name=""/>
        <dsp:cNvSpPr/>
      </dsp:nvSpPr>
      <dsp:spPr>
        <a:xfrm>
          <a:off x="4424165" y="1507224"/>
          <a:ext cx="57507" cy="5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D6C55-3675-4C0F-ABBD-918C5E3B82F8}">
      <dsp:nvSpPr>
        <dsp:cNvPr id="0" name=""/>
        <dsp:cNvSpPr/>
      </dsp:nvSpPr>
      <dsp:spPr>
        <a:xfrm rot="8100000">
          <a:off x="5770128" y="353982"/>
          <a:ext cx="225908" cy="225908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B5FCD-6CBD-4BF8-8EB4-79EE5D4F368E}">
      <dsp:nvSpPr>
        <dsp:cNvPr id="0" name=""/>
        <dsp:cNvSpPr/>
      </dsp:nvSpPr>
      <dsp:spPr>
        <a:xfrm>
          <a:off x="5795225" y="379079"/>
          <a:ext cx="175715" cy="175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F7F35-48B4-4F4A-B26D-4572F6912089}">
      <dsp:nvSpPr>
        <dsp:cNvPr id="0" name=""/>
        <dsp:cNvSpPr/>
      </dsp:nvSpPr>
      <dsp:spPr>
        <a:xfrm>
          <a:off x="6068923" y="579194"/>
          <a:ext cx="2366140" cy="909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1907C-CDC0-47A6-86CB-7F3A3207C3BD}">
      <dsp:nvSpPr>
        <dsp:cNvPr id="0" name=""/>
        <dsp:cNvSpPr/>
      </dsp:nvSpPr>
      <dsp:spPr>
        <a:xfrm>
          <a:off x="6068923" y="259710"/>
          <a:ext cx="2366140" cy="319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>
              <a:latin typeface="Arial"/>
              <a:cs typeface="Calibri"/>
            </a:rPr>
            <a:t>Focused on low performing </a:t>
          </a:r>
          <a:r>
            <a:rPr lang="en-US" sz="1300" b="1" kern="1200" err="1">
              <a:latin typeface="Arial"/>
              <a:cs typeface="Calibri"/>
            </a:rPr>
            <a:t>Ekibastuz</a:t>
          </a:r>
          <a:r>
            <a:rPr lang="en-US" sz="1300" b="1" kern="1200">
              <a:latin typeface="Arial"/>
              <a:cs typeface="Calibri"/>
            </a:rPr>
            <a:t>. Result – VLS  reached 95% in FY23 Q1</a:t>
          </a:r>
          <a:endParaRPr lang="en-US" sz="1300" b="1" kern="1200">
            <a:latin typeface="Arial"/>
          </a:endParaRPr>
        </a:p>
      </dsp:txBody>
      <dsp:txXfrm>
        <a:off x="6068923" y="259710"/>
        <a:ext cx="2366140" cy="319483"/>
      </dsp:txXfrm>
    </dsp:sp>
    <dsp:sp modelId="{3BAC5DC0-A523-4504-9DA0-BFDF49B05FCF}">
      <dsp:nvSpPr>
        <dsp:cNvPr id="0" name=""/>
        <dsp:cNvSpPr/>
      </dsp:nvSpPr>
      <dsp:spPr>
        <a:xfrm>
          <a:off x="5883082" y="626679"/>
          <a:ext cx="0" cy="90929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A8547-CED4-409E-B647-D65F0DC05468}">
      <dsp:nvSpPr>
        <dsp:cNvPr id="0" name=""/>
        <dsp:cNvSpPr/>
      </dsp:nvSpPr>
      <dsp:spPr>
        <a:xfrm>
          <a:off x="5854329" y="1507224"/>
          <a:ext cx="57507" cy="5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0.06468</cdr:x>
      <cdr:y>0.13836</cdr:y>
    </cdr:from>
    <cdr:to>
      <cdr:x>0.50364</cdr:x>
      <cdr:y>0.32141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C98B9C-445E-2353-F559-B79A30B5D0B8}"/>
            </a:ext>
          </a:extLst>
        </cdr:cNvPr>
        <cdr:cNvSpPr txBox="1"/>
      </cdr:nvSpPr>
      <cdr:spPr>
        <a:xfrm xmlns:a="http://schemas.openxmlformats.org/drawingml/2006/main">
          <a:off x="243289" y="333820"/>
          <a:ext cx="1651119" cy="4416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solidFill>
                <a:schemeClr val="tx1"/>
              </a:solidFill>
              <a:latin typeface="Arial Narrow" panose="020B0606020202030204" pitchFamily="34" charset="0"/>
            </a:rPr>
            <a:t>Cascade as of January 2023</a:t>
          </a:r>
          <a:r>
            <a:rPr lang="ru-RU" sz="1000" b="1" dirty="0">
              <a:solidFill>
                <a:schemeClr val="tx1"/>
              </a:solidFill>
              <a:latin typeface="Arial Narrow" panose="020B0606020202030204" pitchFamily="34" charset="0"/>
            </a:rPr>
            <a:t>: </a:t>
          </a:r>
          <a:r>
            <a:rPr lang="en-US" sz="1600" b="1" dirty="0">
              <a:solidFill>
                <a:schemeClr val="tx1"/>
              </a:solidFill>
              <a:latin typeface="Arial Narrow" panose="020B0606020202030204" pitchFamily="34" charset="0"/>
            </a:rPr>
            <a:t>91</a:t>
          </a:r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</a:rPr>
            <a:t>/8</a:t>
          </a:r>
          <a:r>
            <a:rPr lang="en-US" sz="1600" b="1" dirty="0">
              <a:solidFill>
                <a:schemeClr val="tx1"/>
              </a:solidFill>
              <a:latin typeface="Arial Narrow" panose="020B0606020202030204" pitchFamily="34" charset="0"/>
            </a:rPr>
            <a:t>7</a:t>
          </a:r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</a:rPr>
            <a:t>/</a:t>
          </a:r>
          <a:r>
            <a:rPr lang="en-US" sz="1600" b="1" dirty="0">
              <a:solidFill>
                <a:schemeClr val="tx1"/>
              </a:solidFill>
              <a:latin typeface="Arial Narrow" panose="020B0606020202030204" pitchFamily="34" charset="0"/>
            </a:rPr>
            <a:t>90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0.32654</cdr:x>
      <cdr:y>0.1408</cdr:y>
    </cdr:from>
    <cdr:to>
      <cdr:x>0.79079</cdr:x>
      <cdr:y>0.33588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427BF7D-0B62-EA5B-69DE-D5773FB18684}"/>
            </a:ext>
          </a:extLst>
        </cdr:cNvPr>
        <cdr:cNvSpPr txBox="1"/>
      </cdr:nvSpPr>
      <cdr:spPr>
        <a:xfrm xmlns:a="http://schemas.openxmlformats.org/drawingml/2006/main">
          <a:off x="1246918" y="425863"/>
          <a:ext cx="1772786" cy="590028"/>
        </a:xfrm>
        <a:prstGeom xmlns:a="http://schemas.openxmlformats.org/drawingml/2006/main" prst="rect">
          <a:avLst/>
        </a:prstGeom>
        <a:solidFill xmlns:a="http://schemas.openxmlformats.org/drawingml/2006/main">
          <a:srgbClr val="73B4E2"/>
        </a:solidFill>
        <a:ln xmlns:a="http://schemas.openxmlformats.org/drawingml/2006/main" w="9525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Cascade as of Jan 2023</a:t>
          </a:r>
          <a:r>
            <a:rPr lang="ru-RU" b="1" dirty="0">
              <a:solidFill>
                <a:schemeClr val="tx1"/>
              </a:solidFill>
              <a:latin typeface="Arial Narrow" panose="020B0606020202030204" pitchFamily="34" charset="0"/>
            </a:rPr>
            <a:t>:</a:t>
          </a:r>
          <a:endParaRPr lang="en-US" b="1" dirty="0">
            <a:solidFill>
              <a:schemeClr val="tx1"/>
            </a:solidFill>
            <a:latin typeface="Arial Narrow" panose="020B0606020202030204" pitchFamily="34" charset="0"/>
          </a:endParaRPr>
        </a:p>
        <a:p xmlns:a="http://schemas.openxmlformats.org/drawingml/2006/main">
          <a:pPr algn="ctr"/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r>
            <a:rPr lang="en-US" sz="1600" b="1" dirty="0">
              <a:solidFill>
                <a:schemeClr val="tx1"/>
              </a:solidFill>
              <a:latin typeface="Arial Narrow" panose="020B0606020202030204" pitchFamily="34" charset="0"/>
            </a:rPr>
            <a:t>90/88/90</a:t>
          </a:r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endParaRPr lang="en-US" sz="1600" b="1" dirty="0">
            <a:solidFill>
              <a:schemeClr val="tx1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0.24988</cdr:x>
      <cdr:y>0.14176</cdr:y>
    </cdr:from>
    <cdr:to>
      <cdr:x>0.44988</cdr:x>
      <cdr:y>0.45927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A65CE98-1BE0-4462-5C35-6D760A36450E}"/>
            </a:ext>
          </a:extLst>
        </cdr:cNvPr>
        <cdr:cNvSpPr txBox="1"/>
      </cdr:nvSpPr>
      <cdr:spPr>
        <a:xfrm xmlns:a="http://schemas.openxmlformats.org/drawingml/2006/main">
          <a:off x="1142472" y="40823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0.15714</cdr:x>
      <cdr:y>0</cdr:y>
    </cdr:from>
    <cdr:to>
      <cdr:x>0.87639</cdr:x>
      <cdr:y>0.31752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0A3BE1A-BB80-8EDC-41CB-03027EE43EC3}"/>
            </a:ext>
          </a:extLst>
        </cdr:cNvPr>
        <cdr:cNvSpPr txBox="1"/>
      </cdr:nvSpPr>
      <cdr:spPr>
        <a:xfrm xmlns:a="http://schemas.openxmlformats.org/drawingml/2006/main">
          <a:off x="718428" y="0"/>
          <a:ext cx="328842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Linkage to ART in Pavlodar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BABC3-6A33-4FB2-8279-C10337D1554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A1C19-419C-4FC1-9F02-D690BA0F3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4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DE03-B869-425E-88F9-5FFA391B153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AB78A-7831-4A62-AB22-77EAE70E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/>
              <a:t>Равные иедицинские услуги для </a:t>
            </a:r>
            <a:r>
              <a:rPr lang="ru-RU" dirty="0"/>
              <a:t>К</a:t>
            </a:r>
            <a:r>
              <a:rPr lang="kk-KZ" dirty="0"/>
              <a:t>ГН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2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83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082419cdf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082419cdf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50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Ambassador </a:t>
            </a:r>
            <a:r>
              <a:rPr lang="en-US" err="1"/>
              <a:t>Nkengasong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/>
              <a:t>Переделвть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/>
              <a:t>Переделвть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2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Khorlan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8B884-1332-4217-87EC-994B3A04AA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21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0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810250" y="0"/>
            <a:ext cx="3333750" cy="6858000"/>
          </a:xfrm>
          <a:prstGeom prst="rect">
            <a:avLst/>
          </a:prstGeo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" t="-3860" r="-16141" b="-188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47012" y="4217938"/>
            <a:ext cx="8449976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33035" y="2642464"/>
            <a:ext cx="8582366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0C67A8A0-23B3-0AED-D35C-60F3AC3D3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5" y="635467"/>
            <a:ext cx="4206922" cy="131174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065567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13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_Asia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_West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_Western Hemi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818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B349EB-B7D0-6D6D-DD51-A7770AAB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97706"/>
            <a:ext cx="1261872" cy="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79536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953" y="6193477"/>
            <a:ext cx="1965811" cy="61449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5C3E4E-8DDA-0044-5F77-2C8EDF4AD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0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1317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0BBC0B-1F23-50CE-2FEB-E816FA081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" y="5984221"/>
            <a:ext cx="1082248" cy="7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Asia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West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Western Hemi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818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B349EB-B7D0-6D6D-DD51-A7770AAB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97706"/>
            <a:ext cx="1261872" cy="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entered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217938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2642464"/>
            <a:ext cx="8582366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0C67A8A0-23B3-0AED-D35C-60F3AC3D3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39" y="635467"/>
            <a:ext cx="4206922" cy="131174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065567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79536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953" y="6193477"/>
            <a:ext cx="1965811" cy="61449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8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F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1317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0BBC0B-1F23-50CE-2FEB-E816FA081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" y="5984221"/>
            <a:ext cx="1082248" cy="7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Asia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Red_West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Western Hemi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C1964-8E43-398C-C845-FB5CF369C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818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B349EB-B7D0-6D6D-DD51-A7770AAB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97706"/>
            <a:ext cx="1261872" cy="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79536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953" y="6193477"/>
            <a:ext cx="1965811" cy="6144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3A5A1-B41C-C1B0-72E9-C07D3BF00340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D0C38F-8FB5-4F7A-F5BA-4EDB3E828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8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Header Line_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1317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0BBC0B-1F23-50CE-2FEB-E816FA081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" y="5984221"/>
            <a:ext cx="1082248" cy="77549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A34AAC7-A1A2-6BA4-5927-27CEF3391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2ED05B-AC70-EDAE-CD00-A014758DC9DD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21BDF0-9B2A-38CA-C222-10D83F022B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Line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5592D31-DC8C-9ABE-D464-EECFF011FB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818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B349EB-B7D0-6D6D-DD51-A7770AAB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" y="5897706"/>
            <a:ext cx="1261872" cy="862011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0D30102-3E0A-AF7A-3BD2-BDB99AC8D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29D1B-6E51-5E2C-D9EC-3741B280FD43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8C82-AC22-CA5A-D791-52719D285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9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Line_West 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0D30102-3E0A-AF7A-3BD2-BDB99AC8D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29D1B-6E51-5E2C-D9EC-3741B280FD43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8C82-AC22-CA5A-D791-52719D285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E46AA-381E-59A9-310C-B9EE542D3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5AA7FC-133F-7E94-4959-C6978FD24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4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entered_Stacked Logo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340770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3207226"/>
            <a:ext cx="8582366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188399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3AB641D-A478-AE1F-929A-0B7CCACC4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62" y="635467"/>
            <a:ext cx="1861676" cy="22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Line_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0D30102-3E0A-AF7A-3BD2-BDB99AC8D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29D1B-6E51-5E2C-D9EC-3741B280FD43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8C82-AC22-CA5A-D791-52719D285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E46AA-381E-59A9-310C-B9EE542D3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5AA7FC-133F-7E94-4959-C6978FD24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7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Line_Western Hemi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0D30102-3E0A-AF7A-3BD2-BDB99AC8D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29D1B-6E51-5E2C-D9EC-3741B280FD43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914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8C82-AC22-CA5A-D791-52719D285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E46AA-381E-59A9-310C-B9EE542D3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92" y="5873907"/>
            <a:ext cx="931990" cy="93199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5AA7FC-133F-7E94-4959-C6978FD24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8182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5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27594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3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3AB641D-A478-AE1F-929A-0B7CCACC4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54" y="5231218"/>
            <a:ext cx="1179493" cy="13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3AB641D-A478-AE1F-929A-0B7CCACC4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54" y="5231218"/>
            <a:ext cx="1179493" cy="13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Red"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3AB641D-A478-AE1F-929A-0B7CCACC4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54" y="5231218"/>
            <a:ext cx="1179493" cy="13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_FA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3695364-6112-CE8D-2DCE-ADB7153F4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64" y="5354541"/>
            <a:ext cx="1784873" cy="12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ry Logo_SB_Dark Blue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6F878-1C55-7CA4-BF77-47872241A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926" y="5321804"/>
            <a:ext cx="1914148" cy="13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ry Logo_SB_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6F878-1C55-7CA4-BF77-47872241A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926" y="5321804"/>
            <a:ext cx="1914148" cy="13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ry Logo_SB_Red"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7BE4-1AA7-D7A9-E133-9A21158CE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28600" y="2863429"/>
            <a:ext cx="86868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6F878-1C55-7CA4-BF77-47872241A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926" y="5321804"/>
            <a:ext cx="1914148" cy="13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entered_Foreign Audiences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007170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2873626"/>
            <a:ext cx="8582366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188399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B03485A-B5E3-2CF6-E4C7-64FD794D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97" y="555790"/>
            <a:ext cx="2292006" cy="16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3591-5455-898A-B947-92928C483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8A525-08A7-6192-9C6B-F98012F27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B2511-ADD0-A4E0-9227-12E1DFE3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BF71-915E-4E83-9F2A-A2AB804C2B82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B5ABE-B984-4E94-71C9-D2895D19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E9BC1-84F9-B8F8-448D-C6331852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A055-E56B-4DEA-8302-26269708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ange Section Break Globe">
    <p:bg>
      <p:bgPr>
        <a:solidFill>
          <a:srgbClr val="009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8" r="9734" b="10648"/>
          <a:stretch/>
        </p:blipFill>
        <p:spPr>
          <a:xfrm>
            <a:off x="2191751" y="7"/>
            <a:ext cx="6936207" cy="6866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13" y="6417185"/>
            <a:ext cx="116187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66490" y="6398567"/>
            <a:ext cx="441231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506" smtClean="0">
                <a:solidFill>
                  <a:schemeClr val="bg1"/>
                </a:solidFill>
              </a:rPr>
              <a:pPr/>
              <a:t>‹#›</a:t>
            </a:fld>
            <a:endParaRPr lang="en-US" sz="506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516" y="2705453"/>
            <a:ext cx="8768132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7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87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9144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516" y="203817"/>
            <a:ext cx="8768132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13" y="6360622"/>
            <a:ext cx="1161871" cy="42117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9852" y="6499276"/>
            <a:ext cx="7203646" cy="172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563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66490" y="6398567"/>
            <a:ext cx="441231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506" smtClean="0"/>
              <a:pPr/>
              <a:t>‹#›</a:t>
            </a:fld>
            <a:endParaRPr lang="en-US" sz="506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00652" y="958051"/>
            <a:ext cx="8710612" cy="144244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350">
                <a:solidFill>
                  <a:schemeClr val="bg2">
                    <a:lumMod val="25000"/>
                  </a:schemeClr>
                </a:solidFill>
              </a:defRPr>
            </a:lvl1pPr>
            <a:lvl2pPr marL="189310" indent="-90191">
              <a:defRPr sz="1350">
                <a:solidFill>
                  <a:schemeClr val="bg2">
                    <a:lumMod val="25000"/>
                  </a:schemeClr>
                </a:solidFill>
              </a:defRPr>
            </a:lvl2pPr>
            <a:lvl3pPr marL="325041" indent="-135731">
              <a:buFont typeface="Segoe UI" panose="020B0502040204020203" pitchFamily="34" charset="0"/>
              <a:buChar char="–"/>
              <a:defRPr sz="1350">
                <a:solidFill>
                  <a:schemeClr val="bg2">
                    <a:lumMod val="25000"/>
                  </a:schemeClr>
                </a:solidFill>
              </a:defRPr>
            </a:lvl3pPr>
            <a:lvl4pPr marL="450950" indent="-99120">
              <a:buFont typeface="Wingdings" panose="05000000000000000000" pitchFamily="2" charset="2"/>
              <a:buChar char="§"/>
              <a:defRPr sz="1350">
                <a:solidFill>
                  <a:schemeClr val="bg2">
                    <a:lumMod val="25000"/>
                  </a:schemeClr>
                </a:solidFill>
              </a:defRPr>
            </a:lvl4pPr>
            <a:lvl5pPr marL="577751" indent="-126802">
              <a:buFont typeface="Century Gothic" panose="020B0502020202020204" pitchFamily="34" charset="0"/>
              <a:buChar char="○"/>
              <a:defRPr sz="1350">
                <a:solidFill>
                  <a:schemeClr val="bg2">
                    <a:lumMod val="25000"/>
                  </a:schemeClr>
                </a:solidFill>
              </a:defRPr>
            </a:lvl5pPr>
            <a:lvl6pPr marL="675085" indent="-96441">
              <a:defRPr sz="135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7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2E0F5F-060C-335E-8310-7775D46D2DF1}"/>
              </a:ext>
            </a:extLst>
          </p:cNvPr>
          <p:cNvSpPr/>
          <p:nvPr userDrawn="1"/>
        </p:nvSpPr>
        <p:spPr>
          <a:xfrm>
            <a:off x="0" y="0"/>
            <a:ext cx="9144000" cy="1034473"/>
          </a:xfrm>
          <a:prstGeom prst="rect">
            <a:avLst/>
          </a:prstGeom>
          <a:solidFill>
            <a:srgbClr val="2B4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6B1D5-CB4D-D628-DD5F-ABFEF0BC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AA567-45BF-08A7-1BED-5BF95C56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541B-2C93-92E8-1CCC-A13694FC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B52D-AD84-4100-ACFD-C2568AB84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58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ark Blue Header">
  <p:cSld name="Content Dark Blue Hea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6a02a7b5c_2_1484"/>
          <p:cNvSpPr/>
          <p:nvPr/>
        </p:nvSpPr>
        <p:spPr>
          <a:xfrm>
            <a:off x="0" y="-2"/>
            <a:ext cx="9144000" cy="822900"/>
          </a:xfrm>
          <a:prstGeom prst="rect">
            <a:avLst/>
          </a:prstGeom>
          <a:solidFill>
            <a:srgbClr val="0C507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146a02a7b5c_2_1484"/>
          <p:cNvSpPr txBox="1">
            <a:spLocks noGrp="1"/>
          </p:cNvSpPr>
          <p:nvPr>
            <p:ph type="body" idx="1"/>
          </p:nvPr>
        </p:nvSpPr>
        <p:spPr>
          <a:xfrm>
            <a:off x="172516" y="203817"/>
            <a:ext cx="8768025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4288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g146a02a7b5c_2_1484"/>
          <p:cNvSpPr txBox="1">
            <a:spLocks noGrp="1"/>
          </p:cNvSpPr>
          <p:nvPr>
            <p:ph type="body" idx="2"/>
          </p:nvPr>
        </p:nvSpPr>
        <p:spPr>
          <a:xfrm>
            <a:off x="171451" y="6020373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50606"/>
              </a:buClr>
              <a:buSzPts val="600"/>
              <a:buFont typeface="Arial"/>
              <a:buNone/>
              <a:defRPr sz="4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4288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g146a02a7b5c_2_1484"/>
          <p:cNvSpPr txBox="1"/>
          <p:nvPr/>
        </p:nvSpPr>
        <p:spPr>
          <a:xfrm>
            <a:off x="8647174" y="6488209"/>
            <a:ext cx="4412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fld id="{00000000-1234-1234-1234-123412341234}" type="slidenum">
              <a:rPr lang="en-US" sz="506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5"/>
                <a:buFont typeface="Arial"/>
                <a:buNone/>
              </a:pPr>
              <a:t>‹#›</a:t>
            </a:fld>
            <a:endParaRPr sz="506" b="0" i="0" u="none" strike="noStrike" cap="none">
              <a:solidFill>
                <a:srgbClr val="0506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46a02a7b5c_2_1484"/>
          <p:cNvSpPr txBox="1">
            <a:spLocks noGrp="1"/>
          </p:cNvSpPr>
          <p:nvPr>
            <p:ph type="body" idx="3"/>
          </p:nvPr>
        </p:nvSpPr>
        <p:spPr>
          <a:xfrm>
            <a:off x="200652" y="958048"/>
            <a:ext cx="8710425" cy="26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50606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050606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050606"/>
              </a:buClr>
              <a:buSzPts val="1800"/>
              <a:buFont typeface="Quattrocento Sans"/>
              <a:buChar char="–"/>
              <a:defRPr sz="13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050606"/>
              </a:buClr>
              <a:buSzPts val="1800"/>
              <a:buFont typeface="Noto Sans Symbols"/>
              <a:buChar char="▪"/>
              <a:defRPr sz="13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050606"/>
              </a:buClr>
              <a:buSzPts val="1800"/>
              <a:buFont typeface="Century Gothic"/>
              <a:buChar char="○"/>
              <a:defRPr sz="1350" b="0" i="0" u="none" strike="noStrike" cap="none">
                <a:solidFill>
                  <a:srgbClr val="05060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3574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94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 Header">
  <p:cSld name="1_Content_Dark Blue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2279536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0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953" y="6193478"/>
            <a:ext cx="1474358" cy="61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664">
          <p15:clr>
            <a:srgbClr val="FBAE40"/>
          </p15:clr>
        </p15:guide>
        <p15:guide id="3" pos="96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9144000" cy="822960"/>
          </a:xfrm>
          <a:prstGeom prst="rect">
            <a:avLst/>
          </a:prstGeom>
          <a:solidFill>
            <a:srgbClr val="0C507C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516" y="203817"/>
            <a:ext cx="8768132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71452" y="6020375"/>
            <a:ext cx="5799615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5" y="6488211"/>
            <a:ext cx="44123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/>
              <a:pPr/>
              <a:t>‹#›</a:t>
            </a:fld>
            <a:endParaRPr lang="en-US" sz="675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00652" y="958048"/>
            <a:ext cx="8710612" cy="181639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 marL="252413" indent="-120254"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 marL="433388" indent="-180975">
              <a:buFont typeface="Segoe UI" panose="020B0502040204020203" pitchFamily="34" charset="0"/>
              <a:buChar char="–"/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 marL="601266" indent="-13216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160">
          <p15:clr>
            <a:srgbClr val="FBAE40"/>
          </p15:clr>
        </p15:guide>
        <p15:guide id="3" pos="4248">
          <p15:clr>
            <a:srgbClr val="FBAE40"/>
          </p15:clr>
        </p15:guide>
        <p15:guide id="4" pos="7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ern Hemisphere">
  <p:cSld name="Title_Centered_Western Hemispher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280818" y="4276606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280817" y="3207227"/>
            <a:ext cx="85824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347012" y="6124134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096" y="586885"/>
            <a:ext cx="1748856" cy="2331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 Header">
  <p:cSld name="Content_Dark Blue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2279536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0" i="0" u="none" strike="noStrike" cap="non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954" y="6193479"/>
            <a:ext cx="1474358" cy="614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Centered">
  <p:cSld name="Title Slide_Centered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280818" y="4153774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80817" y="2642464"/>
            <a:ext cx="8582400" cy="1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9" name="Google Shape;69;p16" descr="Tex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8540" y="635468"/>
            <a:ext cx="3155191" cy="131174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347012" y="6001302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entered_Asia Region Logo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340770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3207226"/>
            <a:ext cx="8582366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188399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1A76F4-A349-161D-DF37-F82E57966C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96" y="586885"/>
            <a:ext cx="2331808" cy="23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Asia Region Logo">
  <p:cSld name="Title_Centered_Asi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280818" y="4276606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280817" y="3207227"/>
            <a:ext cx="85824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347012" y="6124134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6" name="Google Shape;76;p1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096" y="586885"/>
            <a:ext cx="1748856" cy="2331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 1">
  <p:cSld name="Title Slide Option 1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/>
          <p:nvPr/>
        </p:nvSpPr>
        <p:spPr>
          <a:xfrm>
            <a:off x="5810250" y="0"/>
            <a:ext cx="3333900" cy="6858000"/>
          </a:xfrm>
          <a:prstGeom prst="rect">
            <a:avLst/>
          </a:prstGeom>
          <a:blipFill rotWithShape="1">
            <a:blip r:embed="rId3">
              <a:alphaModFix amt="70000"/>
            </a:blip>
            <a:stretch>
              <a:fillRect t="-3859" r="-16139" b="-1880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347012" y="4153774"/>
            <a:ext cx="84501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33035" y="2642464"/>
            <a:ext cx="8582400" cy="1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2" name="Google Shape;82;p18" descr="Text,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36" y="635468"/>
            <a:ext cx="3155191" cy="131174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347012" y="6001302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Stacked Logo">
  <p:cSld name="Title_Centered_Stacked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280818" y="4276606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280817" y="3207227"/>
            <a:ext cx="85824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347012" y="6124134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9" name="Google Shape;89;p19" descr="A picture containing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162" y="635468"/>
            <a:ext cx="1396257" cy="2206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Foreign Audiences">
  <p:cSld name="Title_Centered_Foreign Audiences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280818" y="3943006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280817" y="2873627"/>
            <a:ext cx="85824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347012" y="6124134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5" name="Google Shape;95;p20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998" y="555791"/>
            <a:ext cx="1719005" cy="163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 Africa Region Logo">
  <p:cSld name="Title_Centered_West Afric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280818" y="4276606"/>
            <a:ext cx="8582400" cy="49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280817" y="3207227"/>
            <a:ext cx="85824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347012" y="6124134"/>
            <a:ext cx="8450100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189" marR="0" lvl="0" indent="-22859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096" y="586885"/>
            <a:ext cx="1748856" cy="2331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FA Logo">
  <p:cSld name="Content_Dark Blue_FA Log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2"/>
          </p:nvPr>
        </p:nvSpPr>
        <p:spPr>
          <a:xfrm>
            <a:off x="1411317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8" name="Google Shape;108;p22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898" y="5984221"/>
            <a:ext cx="811686" cy="77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Asia Region">
  <p:cSld name="Content_Dark Blue_Asia Reg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5" name="Google Shape;115;p23" descr="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West Africa">
  <p:cSld name="Content_Dark Blue_West Africa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Western Hemisphere">
  <p:cSld name="Content_Dark Blue_Western Hemispher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5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Country Logo">
  <p:cSld name="Content_Dark Blue_Country Log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3"/>
          </p:nvPr>
        </p:nvSpPr>
        <p:spPr>
          <a:xfrm>
            <a:off x="1477818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6" name="Google Shape;136;p26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2" y="5897707"/>
            <a:ext cx="946404" cy="86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entered_West Africa Region Logo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340770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3207226"/>
            <a:ext cx="8582366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188399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A76F4-A349-161D-DF37-F82E57966C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096" y="586885"/>
            <a:ext cx="2331808" cy="23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">
  <p:cSld name="Content_Blue 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2"/>
          </p:nvPr>
        </p:nvSpPr>
        <p:spPr>
          <a:xfrm>
            <a:off x="2279536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954" y="6193479"/>
            <a:ext cx="1474358" cy="614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FA Logo">
  <p:cSld name="Content_Blue_FA Logo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2"/>
          </p:nvPr>
        </p:nvSpPr>
        <p:spPr>
          <a:xfrm>
            <a:off x="1411317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0" name="Google Shape;150;p28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898" y="5984221"/>
            <a:ext cx="811686" cy="77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Asia Region">
  <p:cSld name="Content_Blue_Asia Reg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7" name="Google Shape;157;p29" descr="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 Africa">
  <p:cSld name="Content_Blue_West Africa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ern Hemisphere">
  <p:cSld name="Content_Blue_Western Hemispher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31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Country Logo">
  <p:cSld name="Content_Blue_Country Log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32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3"/>
          </p:nvPr>
        </p:nvSpPr>
        <p:spPr>
          <a:xfrm>
            <a:off x="1477818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8" name="Google Shape;178;p32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2" y="5897707"/>
            <a:ext cx="946404" cy="86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 Header">
  <p:cSld name="Content_Red 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body" idx="2"/>
          </p:nvPr>
        </p:nvSpPr>
        <p:spPr>
          <a:xfrm>
            <a:off x="2279536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3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954" y="6193479"/>
            <a:ext cx="1474358" cy="614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FA Logo">
  <p:cSld name="Content_Red_FA Logo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body" idx="2"/>
          </p:nvPr>
        </p:nvSpPr>
        <p:spPr>
          <a:xfrm>
            <a:off x="1411317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34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898" y="5984221"/>
            <a:ext cx="811686" cy="77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Asia Region">
  <p:cSld name="Content_Red_Asia Reg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35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9" name="Google Shape;199;p35" descr="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Red_West Africa">
  <p:cSld name="1_Content_Red_West Africa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36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entered_Western Hemisphere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7C2E68-1D3E-032C-83FE-06932894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7" r="18520" b="427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280818" y="4340770"/>
            <a:ext cx="85823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0817" y="3207226"/>
            <a:ext cx="8582366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12" y="6188399"/>
            <a:ext cx="8449976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A76F4-A349-161D-DF37-F82E57966C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096" y="586885"/>
            <a:ext cx="2331808" cy="23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Western Hemisphere">
  <p:cSld name="Content_Red_Western Hemispher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37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3" name="Google Shape;21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Country Logo">
  <p:cSld name="Content_Red_Country Logo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>
            <a:off x="0" y="0"/>
            <a:ext cx="9144000" cy="109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38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8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body" idx="3"/>
          </p:nvPr>
        </p:nvSpPr>
        <p:spPr>
          <a:xfrm>
            <a:off x="1477818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0" name="Google Shape;220;p38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2" y="5897707"/>
            <a:ext cx="946404" cy="86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">
  <p:cSld name="Content_Blue Header Lin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2"/>
          </p:nvPr>
        </p:nvSpPr>
        <p:spPr>
          <a:xfrm>
            <a:off x="2279536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39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954" y="6193479"/>
            <a:ext cx="1474358" cy="6144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39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39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_FA">
  <p:cSld name="Content_Blue Header Line_FA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>
            <a:spLocks noGrp="1"/>
          </p:cNvSpPr>
          <p:nvPr>
            <p:ph type="body" idx="1"/>
          </p:nvPr>
        </p:nvSpPr>
        <p:spPr>
          <a:xfrm>
            <a:off x="1411317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0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898" y="5984221"/>
            <a:ext cx="811686" cy="775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>
            <a:spLocks noGrp="1"/>
          </p:cNvSpPr>
          <p:nvPr>
            <p:ph type="body" idx="2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3" name="Google Shape;233;p40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4" name="Google Shape;234;p40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Country Logo">
  <p:cSld name="Content_Blue Line_Country Logo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 txBox="1">
            <a:spLocks noGrp="1"/>
          </p:cNvSpPr>
          <p:nvPr>
            <p:ph type="body" idx="1"/>
          </p:nvPr>
        </p:nvSpPr>
        <p:spPr>
          <a:xfrm>
            <a:off x="1477818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8" name="Google Shape;238;p41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2" y="5897707"/>
            <a:ext cx="946404" cy="8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1"/>
          <p:cNvSpPr txBox="1">
            <a:spLocks noGrp="1"/>
          </p:cNvSpPr>
          <p:nvPr>
            <p:ph type="body" idx="2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40" name="Google Shape;240;p41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41"/>
          <p:cNvSpPr txBox="1">
            <a:spLocks noGrp="1"/>
          </p:cNvSpPr>
          <p:nvPr>
            <p:ph type="body" idx="3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 Africa">
  <p:cSld name="Content_Blue Line_West Africa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2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45" name="Google Shape;245;p42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" name="Google Shape;246;p42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7" name="Google Shape;24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2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Asia">
  <p:cSld name="Content_Blue Line_Asia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3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52" name="Google Shape;252;p43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43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4" name="Google Shape;2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ern Hemisphere">
  <p:cSld name="Content_Blue Line_Western Hemispher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4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59" name="Google Shape;259;p44"/>
          <p:cNvCxnSpPr/>
          <p:nvPr/>
        </p:nvCxnSpPr>
        <p:spPr>
          <a:xfrm>
            <a:off x="0" y="105212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44"/>
          <p:cNvSpPr txBox="1">
            <a:spLocks noGrp="1"/>
          </p:cNvSpPr>
          <p:nvPr>
            <p:ph type="body" idx="2"/>
          </p:nvPr>
        </p:nvSpPr>
        <p:spPr>
          <a:xfrm>
            <a:off x="215047" y="118358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1" name="Google Shape;26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193" y="5873908"/>
            <a:ext cx="698993" cy="93199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4"/>
          <p:cNvSpPr txBox="1">
            <a:spLocks noGrp="1"/>
          </p:cNvSpPr>
          <p:nvPr>
            <p:ph type="body" idx="3"/>
          </p:nvPr>
        </p:nvSpPr>
        <p:spPr>
          <a:xfrm>
            <a:off x="1078182" y="6553707"/>
            <a:ext cx="57996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 Logo">
  <p:cSld name="Blank_No Log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225680" y="160020"/>
            <a:ext cx="8766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45"/>
          <p:cNvSpPr txBox="1"/>
          <p:nvPr/>
        </p:nvSpPr>
        <p:spPr>
          <a:xfrm>
            <a:off x="8647173" y="6488207"/>
            <a:ext cx="4413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 txBox="1">
            <a:spLocks noGrp="1"/>
          </p:cNvSpPr>
          <p:nvPr>
            <p:ph type="body" idx="2"/>
          </p:nvPr>
        </p:nvSpPr>
        <p:spPr>
          <a:xfrm>
            <a:off x="215047" y="1275949"/>
            <a:ext cx="8776500" cy="4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marR="0" lvl="0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6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4224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">
  <p:cSld name="Section Break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6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6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70" name="Google Shape;270;p46" descr="A picture containing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254" y="5231220"/>
            <a:ext cx="884620" cy="139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79536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953" y="6193477"/>
            <a:ext cx="1965811" cy="6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Blue">
  <p:cSld name="Section Break_Blue">
    <p:bg>
      <p:bgPr>
        <a:gradFill>
          <a:gsLst>
            <a:gs pos="0">
              <a:srgbClr val="134E84"/>
            </a:gs>
            <a:gs pos="23000">
              <a:srgbClr val="134E84"/>
            </a:gs>
            <a:gs pos="69000">
              <a:srgbClr val="10426F"/>
            </a:gs>
            <a:gs pos="97000">
              <a:srgbClr val="0F3D68"/>
            </a:gs>
            <a:gs pos="100000">
              <a:srgbClr val="0F3D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7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7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74" name="Google Shape;274;p47" descr="A picture containing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254" y="5231220"/>
            <a:ext cx="884620" cy="139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Red">
  <p:cSld name="Section Break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8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8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78" name="Google Shape;278;p48" descr="A picture containing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254" y="5231220"/>
            <a:ext cx="884620" cy="139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_FA">
  <p:cSld name="Section Break_Dark Blue_FA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9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9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82" name="Google Shape;282;p49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9565" y="5354542"/>
            <a:ext cx="1338655" cy="1274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Dark Blue">
  <p:cSld name="Country Logo_SB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0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0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86" name="Google Shape;28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927" y="5321805"/>
            <a:ext cx="1435612" cy="130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Blue">
  <p:cSld name="Country Logo_SB_Blue">
    <p:bg>
      <p:bgPr>
        <a:gradFill>
          <a:gsLst>
            <a:gs pos="0">
              <a:srgbClr val="134E84"/>
            </a:gs>
            <a:gs pos="23000">
              <a:srgbClr val="134E84"/>
            </a:gs>
            <a:gs pos="69000">
              <a:srgbClr val="10426F"/>
            </a:gs>
            <a:gs pos="97000">
              <a:srgbClr val="0F3D68"/>
            </a:gs>
            <a:gs pos="100000">
              <a:srgbClr val="0F3D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1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90" name="Google Shape;29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927" y="5321805"/>
            <a:ext cx="1435612" cy="130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Red">
  <p:cSld name="Country Logo_SB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2"/>
          <p:cNvPicPr preferRelativeResize="0"/>
          <p:nvPr/>
        </p:nvPicPr>
        <p:blipFill rotWithShape="1">
          <a:blip r:embed="rId2">
            <a:alphaModFix amt="5000"/>
          </a:blip>
          <a:srcRect l="13574" t="4279" r="18518" b="4270"/>
          <a:stretch/>
        </p:blipFill>
        <p:spPr>
          <a:xfrm>
            <a:off x="-1" y="2"/>
            <a:ext cx="9144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2"/>
          <p:cNvSpPr txBox="1">
            <a:spLocks noGrp="1"/>
          </p:cNvSpPr>
          <p:nvPr>
            <p:ph type="title"/>
          </p:nvPr>
        </p:nvSpPr>
        <p:spPr>
          <a:xfrm>
            <a:off x="228600" y="2863429"/>
            <a:ext cx="8686800" cy="1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94" name="Google Shape;29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927" y="5321805"/>
            <a:ext cx="1435612" cy="130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3591-5455-898A-B947-92928C483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8A525-08A7-6192-9C6B-F98012F27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B2511-ADD0-A4E0-9227-12E1DFE3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BF71-915E-4E83-9F2A-A2AB804C2B82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B5ABE-B984-4E94-71C9-D2895D19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E9BC1-84F9-B8F8-448D-C6331852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A055-E56B-4DEA-8302-26269708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Blue_F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680" y="160020"/>
            <a:ext cx="876597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1317" y="6553706"/>
            <a:ext cx="5799615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47173" y="6488207"/>
            <a:ext cx="441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494949"/>
                </a:solidFill>
              </a:rPr>
              <a:pPr/>
              <a:t>‹#›</a:t>
            </a:fld>
            <a:endParaRPr lang="en-US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047" y="1183589"/>
            <a:ext cx="8776553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0BBC0B-1F23-50CE-2FEB-E816FA081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" y="5984221"/>
            <a:ext cx="1082248" cy="7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 userDrawn="1">
          <p15:clr>
            <a:srgbClr val="FBAE40"/>
          </p15:clr>
        </p15:guide>
        <p15:guide id="4" pos="96" userDrawn="1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998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BF23628F-A5FA-4BCB-A370-58EE698AF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13" r:id="rId2"/>
    <p:sldLayoutId id="2147483714" r:id="rId3"/>
    <p:sldLayoutId id="2147483727" r:id="rId4"/>
    <p:sldLayoutId id="2147483809" r:id="rId5"/>
    <p:sldLayoutId id="2147483748" r:id="rId6"/>
    <p:sldLayoutId id="2147483749" r:id="rId7"/>
    <p:sldLayoutId id="2147483711" r:id="rId8"/>
    <p:sldLayoutId id="2147483723" r:id="rId9"/>
    <p:sldLayoutId id="2147483735" r:id="rId10"/>
    <p:sldLayoutId id="2147483738" r:id="rId11"/>
    <p:sldLayoutId id="2147483811" r:id="rId12"/>
    <p:sldLayoutId id="2147483726" r:id="rId13"/>
    <p:sldLayoutId id="2147483715" r:id="rId14"/>
    <p:sldLayoutId id="2147483724" r:id="rId15"/>
    <p:sldLayoutId id="2147483737" r:id="rId16"/>
    <p:sldLayoutId id="2147483739" r:id="rId17"/>
    <p:sldLayoutId id="2147483810" r:id="rId18"/>
    <p:sldLayoutId id="2147483732" r:id="rId19"/>
    <p:sldLayoutId id="2147483716" r:id="rId20"/>
    <p:sldLayoutId id="2147483725" r:id="rId21"/>
    <p:sldLayoutId id="2147483736" r:id="rId22"/>
    <p:sldLayoutId id="2147483740" r:id="rId23"/>
    <p:sldLayoutId id="2147483744" r:id="rId24"/>
    <p:sldLayoutId id="2147483731" r:id="rId25"/>
    <p:sldLayoutId id="2147483717" r:id="rId26"/>
    <p:sldLayoutId id="2147483733" r:id="rId27"/>
    <p:sldLayoutId id="2147483734" r:id="rId28"/>
    <p:sldLayoutId id="2147483741" r:id="rId29"/>
    <p:sldLayoutId id="2147483742" r:id="rId30"/>
    <p:sldLayoutId id="2147483743" r:id="rId31"/>
    <p:sldLayoutId id="2147483719" r:id="rId32"/>
    <p:sldLayoutId id="2147483718" r:id="rId33"/>
    <p:sldLayoutId id="2147483721" r:id="rId34"/>
    <p:sldLayoutId id="2147483720" r:id="rId35"/>
    <p:sldLayoutId id="2147483722" r:id="rId36"/>
    <p:sldLayoutId id="2147483728" r:id="rId37"/>
    <p:sldLayoutId id="2147483729" r:id="rId38"/>
    <p:sldLayoutId id="2147483730" r:id="rId39"/>
    <p:sldLayoutId id="2147483751" r:id="rId40"/>
    <p:sldLayoutId id="2147483812" r:id="rId41"/>
    <p:sldLayoutId id="2147483754" r:id="rId42"/>
    <p:sldLayoutId id="2147483755" r:id="rId43"/>
    <p:sldLayoutId id="2147483813" r:id="rId44"/>
    <p:sldLayoutId id="2147483814" r:id="rId45"/>
    <p:sldLayoutId id="2147483815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6879980" y="6356353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806" r:id="rId20"/>
    <p:sldLayoutId id="2147483807" r:id="rId21"/>
    <p:sldLayoutId id="2147483680" r:id="rId22"/>
    <p:sldLayoutId id="2147483681" r:id="rId23"/>
    <p:sldLayoutId id="2147483682" r:id="rId24"/>
    <p:sldLayoutId id="2147483808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700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7FE4E3F7_A074A1BF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epictest.live/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gov/pepfar-five-year-strategy-2022/#:~:text=Fulfilling%20America's%20Promise%20to%20End,public%20health%20threat%20by%202030.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12B0_84DDAE31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E4E404_71819F8D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A2_CEABBC31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gov/public-comment-pepfar-cop-rop-2023-guidance-and-fy24-technical-considerations/" TargetMode="External"/><Relationship Id="rId2" Type="http://schemas.openxmlformats.org/officeDocument/2006/relationships/hyperlink" Target="https://www.state.gov/wp-content/uploads/2022/11/PEPFARs-5-Year-Strategy_WAD2022_FINAL_COMPLIANT_3.0.pdf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66A7-5DFE-01B8-8828-F1996E6E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 fontScale="90000"/>
          </a:bodyPr>
          <a:lstStyle/>
          <a:p>
            <a:r>
              <a:rPr lang="en-US" dirty="0" err="1"/>
              <a:t>Региональный</a:t>
            </a:r>
            <a:r>
              <a:rPr lang="en-US" dirty="0"/>
              <a:t> </a:t>
            </a:r>
            <a:r>
              <a:rPr lang="en-US" dirty="0" err="1"/>
              <a:t>Операционный</a:t>
            </a:r>
            <a:r>
              <a:rPr lang="en-US" dirty="0"/>
              <a:t> </a:t>
            </a:r>
            <a:r>
              <a:rPr lang="en-US" dirty="0" err="1"/>
              <a:t>План</a:t>
            </a:r>
            <a:r>
              <a:rPr lang="en-US" dirty="0"/>
              <a:t> ПЕПФАР (РОП) 2023</a:t>
            </a:r>
            <a:br>
              <a:rPr lang="en-US" dirty="0"/>
            </a:br>
            <a:br>
              <a:rPr lang="en-US" dirty="0"/>
            </a:br>
            <a:r>
              <a:rPr lang="en-US" sz="3600" dirty="0" err="1"/>
              <a:t>Уровень</a:t>
            </a:r>
            <a:r>
              <a:rPr lang="en-US" sz="3600" dirty="0"/>
              <a:t> </a:t>
            </a:r>
            <a:r>
              <a:rPr lang="en-US" sz="3600" dirty="0" err="1"/>
              <a:t>финансирования</a:t>
            </a:r>
            <a:r>
              <a:rPr lang="en-US" sz="3600" dirty="0"/>
              <a:t>  на 2024 </a:t>
            </a:r>
            <a:r>
              <a:rPr lang="ru-RU" sz="3600" dirty="0"/>
              <a:t>финансовый </a:t>
            </a:r>
            <a:r>
              <a:rPr lang="en-US" sz="3600" dirty="0" err="1"/>
              <a:t>год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>
                <a:cs typeface="Arial"/>
              </a:rPr>
            </a:br>
            <a:r>
              <a:rPr lang="ru-RU" sz="3600" dirty="0">
                <a:cs typeface="Arial"/>
              </a:rPr>
              <a:t>15</a:t>
            </a:r>
            <a:r>
              <a:rPr lang="en-US" sz="3600" dirty="0">
                <a:cs typeface="Arial"/>
              </a:rPr>
              <a:t> </a:t>
            </a:r>
            <a:r>
              <a:rPr lang="ru-RU" sz="3600" dirty="0">
                <a:cs typeface="Arial"/>
              </a:rPr>
              <a:t>м</a:t>
            </a:r>
            <a:r>
              <a:rPr lang="en-US" sz="3600" dirty="0" err="1">
                <a:cs typeface="Arial"/>
              </a:rPr>
              <a:t>арта</a:t>
            </a:r>
            <a:r>
              <a:rPr lang="en-US" sz="3600" dirty="0">
                <a:cs typeface="Arial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74598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31C9E-1481-2B96-4B0B-87334AE9A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764" y="109658"/>
            <a:ext cx="8766000" cy="777200"/>
          </a:xfrm>
        </p:spPr>
        <p:txBody>
          <a:bodyPr>
            <a:normAutofit fontScale="92500" lnSpcReduction="20000"/>
          </a:bodyPr>
          <a:lstStyle/>
          <a:p>
            <a:pPr marL="342265" indent="-170815" algn="ctr"/>
            <a:r>
              <a:rPr lang="ru-RU" dirty="0">
                <a:latin typeface="Calibri"/>
              </a:rPr>
              <a:t>Тестирование на ВИЧ – это ключевой путь к получению услуг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39AAE-F15B-5867-24F9-2647E753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0" y="1510964"/>
            <a:ext cx="8861327" cy="4460178"/>
          </a:xfrm>
          <a:prstGeom prst="rect">
            <a:avLst/>
          </a:prstGeom>
          <a:ln w="38100">
            <a:solidFill>
              <a:schemeClr val="bg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22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31C9E-1481-2B96-4B0B-87334AE9A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591" y="353406"/>
            <a:ext cx="8766000" cy="777200"/>
          </a:xfrm>
        </p:spPr>
        <p:txBody>
          <a:bodyPr>
            <a:normAutofit/>
          </a:bodyPr>
          <a:lstStyle/>
          <a:p>
            <a:pPr marL="342265" indent="-170815"/>
            <a:r>
              <a:rPr lang="pt-BR" sz="3200" b="1">
                <a:latin typeface="Arial"/>
                <a:cs typeface="Arial"/>
              </a:rPr>
              <a:t>     </a:t>
            </a:r>
            <a:endParaRPr lang="pt-BR" sz="3200">
              <a:latin typeface="Arial"/>
              <a:cs typeface="Arial"/>
            </a:endParaRPr>
          </a:p>
          <a:p>
            <a:pPr marL="342265" indent="-170815"/>
            <a:endParaRPr lang="en-US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1815C-A225-28F4-9777-E17F31D56C11}"/>
              </a:ext>
            </a:extLst>
          </p:cNvPr>
          <p:cNvSpPr txBox="1"/>
          <p:nvPr/>
        </p:nvSpPr>
        <p:spPr>
          <a:xfrm>
            <a:off x="146389" y="-28551"/>
            <a:ext cx="8404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Стратегические направления  2 и 3 - профилактика</a:t>
            </a:r>
          </a:p>
        </p:txBody>
      </p:sp>
      <p:sp>
        <p:nvSpPr>
          <p:cNvPr id="8" name="Forma libre 118">
            <a:extLst>
              <a:ext uri="{FF2B5EF4-FFF2-40B4-BE49-F238E27FC236}">
                <a16:creationId xmlns:a16="http://schemas.microsoft.com/office/drawing/2014/main" id="{925576CB-A99C-C13B-DFEA-F5D2FE99F98F}"/>
              </a:ext>
            </a:extLst>
          </p:cNvPr>
          <p:cNvSpPr/>
          <p:nvPr/>
        </p:nvSpPr>
        <p:spPr>
          <a:xfrm>
            <a:off x="593076" y="2428286"/>
            <a:ext cx="2170323" cy="2031710"/>
          </a:xfrm>
          <a:custGeom>
            <a:avLst/>
            <a:gdLst>
              <a:gd name="connsiteX0" fmla="*/ 187635 w 374689"/>
              <a:gd name="connsiteY0" fmla="*/ 531 h 374703"/>
              <a:gd name="connsiteX1" fmla="*/ 374746 w 374689"/>
              <a:gd name="connsiteY1" fmla="*/ 187649 h 374703"/>
              <a:gd name="connsiteX2" fmla="*/ 187635 w 374689"/>
              <a:gd name="connsiteY2" fmla="*/ 374789 h 374703"/>
              <a:gd name="connsiteX3" fmla="*/ 531 w 374689"/>
              <a:gd name="connsiteY3" fmla="*/ 187678 h 374703"/>
              <a:gd name="connsiteX4" fmla="*/ 187635 w 374689"/>
              <a:gd name="connsiteY4" fmla="*/ 531 h 374703"/>
              <a:gd name="connsiteX5" fmla="*/ 187635 w 374689"/>
              <a:gd name="connsiteY5" fmla="*/ 34956 h 374703"/>
              <a:gd name="connsiteX6" fmla="*/ 34954 w 374689"/>
              <a:gd name="connsiteY6" fmla="*/ 187649 h 374703"/>
              <a:gd name="connsiteX7" fmla="*/ 187635 w 374689"/>
              <a:gd name="connsiteY7" fmla="*/ 340336 h 374703"/>
              <a:gd name="connsiteX8" fmla="*/ 340322 w 374689"/>
              <a:gd name="connsiteY8" fmla="*/ 187649 h 374703"/>
              <a:gd name="connsiteX9" fmla="*/ 187635 w 374689"/>
              <a:gd name="connsiteY9" fmla="*/ 34956 h 37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689" h="374703">
                <a:moveTo>
                  <a:pt x="187635" y="531"/>
                </a:moveTo>
                <a:cubicBezTo>
                  <a:pt x="290968" y="531"/>
                  <a:pt x="374746" y="84312"/>
                  <a:pt x="374746" y="187649"/>
                </a:cubicBezTo>
                <a:cubicBezTo>
                  <a:pt x="374746" y="290987"/>
                  <a:pt x="290975" y="374789"/>
                  <a:pt x="187635" y="374789"/>
                </a:cubicBezTo>
                <a:cubicBezTo>
                  <a:pt x="84294" y="374789"/>
                  <a:pt x="531" y="291015"/>
                  <a:pt x="531" y="187678"/>
                </a:cubicBezTo>
                <a:cubicBezTo>
                  <a:pt x="531" y="84340"/>
                  <a:pt x="84309" y="531"/>
                  <a:pt x="187635" y="531"/>
                </a:cubicBezTo>
                <a:close/>
                <a:moveTo>
                  <a:pt x="187635" y="34956"/>
                </a:moveTo>
                <a:cubicBezTo>
                  <a:pt x="103348" y="34956"/>
                  <a:pt x="34954" y="103316"/>
                  <a:pt x="34954" y="187649"/>
                </a:cubicBezTo>
                <a:cubicBezTo>
                  <a:pt x="34954" y="271983"/>
                  <a:pt x="103312" y="340336"/>
                  <a:pt x="187635" y="340336"/>
                </a:cubicBezTo>
                <a:cubicBezTo>
                  <a:pt x="271958" y="340336"/>
                  <a:pt x="340322" y="271976"/>
                  <a:pt x="340322" y="187649"/>
                </a:cubicBezTo>
                <a:cubicBezTo>
                  <a:pt x="340322" y="103323"/>
                  <a:pt x="271965" y="34956"/>
                  <a:pt x="187635" y="3495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258BD-207D-A884-3163-6B8B2EF3AEF4}"/>
              </a:ext>
            </a:extLst>
          </p:cNvPr>
          <p:cNvSpPr txBox="1"/>
          <p:nvPr/>
        </p:nvSpPr>
        <p:spPr>
          <a:xfrm>
            <a:off x="3786352" y="1430624"/>
            <a:ext cx="4867563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Разработка плана расширения ДКП для увеличения охвата КГП доконтактной профилактикой (ДКП)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1B81F-752B-F5F1-21D9-F3CF12A4B450}"/>
              </a:ext>
            </a:extLst>
          </p:cNvPr>
          <p:cNvSpPr txBox="1"/>
          <p:nvPr/>
        </p:nvSpPr>
        <p:spPr>
          <a:xfrm>
            <a:off x="3786352" y="3075709"/>
            <a:ext cx="486756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Повышение осведомленности сообщества и стимулирование спроса на ДКП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04DC1-5794-1BE8-FB08-7754B1908E9F}"/>
              </a:ext>
            </a:extLst>
          </p:cNvPr>
          <p:cNvSpPr txBox="1"/>
          <p:nvPr/>
        </p:nvSpPr>
        <p:spPr>
          <a:xfrm flipH="1">
            <a:off x="3786351" y="4472960"/>
            <a:ext cx="4764571" cy="64633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Согласование и координация доступа к ДКП с ГФ, ВОЗ и ЮНЭЙДС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34237-B584-6221-3135-A6A1B082FCA9}"/>
              </a:ext>
            </a:extLst>
          </p:cNvPr>
          <p:cNvSpPr txBox="1"/>
          <p:nvPr/>
        </p:nvSpPr>
        <p:spPr>
          <a:xfrm>
            <a:off x="101138" y="1284506"/>
            <a:ext cx="315419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Под руководством КНЦДИЗ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B2CFC-0DA5-65A3-F587-6817DA07B6DD}"/>
              </a:ext>
            </a:extLst>
          </p:cNvPr>
          <p:cNvSpPr txBox="1"/>
          <p:nvPr/>
        </p:nvSpPr>
        <p:spPr>
          <a:xfrm>
            <a:off x="820591" y="3244334"/>
            <a:ext cx="182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Профилактика 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3ECC675-6A3D-915A-9EF4-A610E0577516}"/>
              </a:ext>
            </a:extLst>
          </p:cNvPr>
          <p:cNvSpPr/>
          <p:nvPr/>
        </p:nvSpPr>
        <p:spPr>
          <a:xfrm rot="19765109">
            <a:off x="2438400" y="2469886"/>
            <a:ext cx="1347952" cy="180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97C2EC6-DB37-1B0F-2C9B-4805A50DFEB0}"/>
              </a:ext>
            </a:extLst>
          </p:cNvPr>
          <p:cNvSpPr/>
          <p:nvPr/>
        </p:nvSpPr>
        <p:spPr>
          <a:xfrm>
            <a:off x="2763399" y="3269858"/>
            <a:ext cx="1022953" cy="159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D4FF213-C669-8F94-1239-8891C24CB740}"/>
              </a:ext>
            </a:extLst>
          </p:cNvPr>
          <p:cNvSpPr/>
          <p:nvPr/>
        </p:nvSpPr>
        <p:spPr>
          <a:xfrm rot="2252038">
            <a:off x="2373745" y="4239491"/>
            <a:ext cx="1514764" cy="220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A6024-F974-7A69-DF3B-D59B9588E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1" y="1397219"/>
            <a:ext cx="8476704" cy="254478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ADCA5CF-CB9F-75B6-D03B-21FBBAFB5BD8}"/>
              </a:ext>
            </a:extLst>
          </p:cNvPr>
          <p:cNvSpPr txBox="1">
            <a:spLocks/>
          </p:cNvSpPr>
          <p:nvPr/>
        </p:nvSpPr>
        <p:spPr>
          <a:xfrm>
            <a:off x="-12017" y="-91426"/>
            <a:ext cx="8768132" cy="4431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</a:rPr>
              <a:t>Стратегические направления  2 и 3 – профилактика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ru-RU" sz="2400" dirty="0">
                <a:solidFill>
                  <a:schemeClr val="bg1"/>
                </a:solidFill>
                <a:latin typeface="Calibri"/>
              </a:rPr>
              <a:t>Достигнут прогресс, но многое еще предстоит сделать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DC7AF-A045-DDB3-23CF-FB03AD457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85" y="4002155"/>
            <a:ext cx="4133122" cy="27826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C4ED8-F51E-CED7-158E-9C4EC2FECB8C}"/>
              </a:ext>
            </a:extLst>
          </p:cNvPr>
          <p:cNvSpPr txBox="1"/>
          <p:nvPr/>
        </p:nvSpPr>
        <p:spPr>
          <a:xfrm>
            <a:off x="4872064" y="1058245"/>
            <a:ext cx="364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/>
              <a:t>ДКП в Павлодарской области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DC029-7219-AC41-567E-43E2AA2AC902}"/>
              </a:ext>
            </a:extLst>
          </p:cNvPr>
          <p:cNvSpPr txBox="1"/>
          <p:nvPr/>
        </p:nvSpPr>
        <p:spPr>
          <a:xfrm>
            <a:off x="5713860" y="44815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dirty="0"/>
              <a:t>ДКП в ВКО</a:t>
            </a:r>
            <a:r>
              <a:rPr lang="en-US" b="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86349-4D74-07D8-66FC-786B4AB397BD}"/>
              </a:ext>
            </a:extLst>
          </p:cNvPr>
          <p:cNvSpPr txBox="1"/>
          <p:nvPr/>
        </p:nvSpPr>
        <p:spPr>
          <a:xfrm>
            <a:off x="120073" y="4036661"/>
            <a:ext cx="4333758" cy="28007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6181A"/>
                </a:solidFill>
                <a:latin typeface="+mn-lt"/>
              </a:rPr>
              <a:t>Хороший прогресс по ДКП в стране – 903 клиента (февраль 2023 г)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6181A"/>
                </a:solidFill>
                <a:latin typeface="+mn-lt"/>
              </a:rPr>
              <a:t>Низкий охват ДКП в сайтах ПЕПФАР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6181A"/>
                </a:solidFill>
                <a:latin typeface="+mn-lt"/>
              </a:rPr>
              <a:t>КНЦДИЗ планирует охватить ДКП 8 000 клиентов в 2024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6181A"/>
                </a:solidFill>
                <a:latin typeface="+mn-lt"/>
              </a:rPr>
              <a:t>В 24 финансовом году: ПЕПФАР будет работать с КНЦДИЗ над планом расширения ДКП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6181A"/>
                </a:solidFill>
                <a:latin typeface="+mn-lt"/>
              </a:rPr>
              <a:t>Фокус на расширение ДКП в сайтах ПЕПФАР </a:t>
            </a:r>
            <a:endParaRPr lang="kk-KZ" sz="1600" dirty="0">
              <a:solidFill>
                <a:srgbClr val="16181A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E3808-B9AE-8BBE-7B7E-3AFEDC055F8C}"/>
              </a:ext>
            </a:extLst>
          </p:cNvPr>
          <p:cNvSpPr txBox="1"/>
          <p:nvPr/>
        </p:nvSpPr>
        <p:spPr>
          <a:xfrm>
            <a:off x="387885" y="1058245"/>
            <a:ext cx="406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Национальные данные по </a:t>
            </a:r>
            <a:r>
              <a:rPr lang="kk-KZ" b="1" dirty="0"/>
              <a:t>ДКП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150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31C9E-1481-2B96-4B0B-87334AE9A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000" y="100018"/>
            <a:ext cx="8766000" cy="777200"/>
          </a:xfrm>
        </p:spPr>
        <p:txBody>
          <a:bodyPr>
            <a:normAutofit/>
          </a:bodyPr>
          <a:lstStyle/>
          <a:p>
            <a:pPr marL="342265" indent="-170815"/>
            <a:r>
              <a:rPr lang="pt-BR" sz="3200" b="1">
                <a:latin typeface="Arial"/>
                <a:cs typeface="Arial"/>
              </a:rPr>
              <a:t>    </a:t>
            </a:r>
            <a:endParaRPr lang="pt-BR" sz="3200">
              <a:latin typeface="Arial"/>
              <a:cs typeface="Arial"/>
            </a:endParaRPr>
          </a:p>
          <a:p>
            <a:pPr marL="342265" indent="-170815"/>
            <a:endParaRPr lang="en-US">
              <a:latin typeface="Calibr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ADCA5CF-CB9F-75B6-D03B-21FBBAFB5BD8}"/>
              </a:ext>
            </a:extLst>
          </p:cNvPr>
          <p:cNvSpPr txBox="1">
            <a:spLocks/>
          </p:cNvSpPr>
          <p:nvPr/>
        </p:nvSpPr>
        <p:spPr>
          <a:xfrm>
            <a:off x="133697" y="73220"/>
            <a:ext cx="8768132" cy="4431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Стратегические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направления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 1 и 3 - ДКП: 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Предоставление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 ДКП 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на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уровне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b="1" err="1">
                <a:solidFill>
                  <a:schemeClr val="bg1"/>
                </a:solidFill>
                <a:latin typeface="Arial"/>
                <a:cs typeface="Arial"/>
              </a:rPr>
              <a:t>сообщества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77450-E088-F717-48E7-2A90C3E0FB8E}"/>
              </a:ext>
            </a:extLst>
          </p:cNvPr>
          <p:cNvSpPr txBox="1"/>
          <p:nvPr/>
        </p:nvSpPr>
        <p:spPr>
          <a:xfrm>
            <a:off x="271349" y="3323085"/>
            <a:ext cx="5626853" cy="923330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solidFill>
                  <a:srgbClr val="FFFFFF"/>
                </a:solidFill>
                <a:cs typeface="Calibri"/>
              </a:rPr>
              <a:t>Проект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err="1">
                <a:solidFill>
                  <a:srgbClr val="FFFFFF"/>
                </a:solidFill>
                <a:cs typeface="Calibri"/>
              </a:rPr>
              <a:t>стал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возможным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благодаря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плодотворному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 err="1">
                <a:solidFill>
                  <a:srgbClr val="FFFFFF"/>
                </a:solidFill>
                <a:cs typeface="Calibri"/>
              </a:rPr>
              <a:t>сотрудничеству</a:t>
            </a:r>
            <a:r>
              <a:rPr lang="en-US">
                <a:solidFill>
                  <a:srgbClr val="FFFFFF"/>
                </a:solidFill>
                <a:cs typeface="Calibri"/>
              </a:rPr>
              <a:t> с </a:t>
            </a:r>
            <a:r>
              <a:rPr lang="en-US" err="1">
                <a:solidFill>
                  <a:srgbClr val="FFFFFF"/>
                </a:solidFill>
                <a:cs typeface="Calibri"/>
              </a:rPr>
              <a:t>Обл</a:t>
            </a:r>
            <a:r>
              <a:rPr lang="en-US">
                <a:solidFill>
                  <a:srgbClr val="FFFFFF"/>
                </a:solidFill>
                <a:cs typeface="Calibri"/>
              </a:rPr>
              <a:t>. </a:t>
            </a:r>
            <a:r>
              <a:rPr lang="en-US" err="1">
                <a:solidFill>
                  <a:srgbClr val="FFFFFF"/>
                </a:solidFill>
                <a:cs typeface="Calibri"/>
              </a:rPr>
              <a:t>Центром</a:t>
            </a:r>
            <a:r>
              <a:rPr lang="en-US">
                <a:solidFill>
                  <a:srgbClr val="FFFFFF"/>
                </a:solidFill>
                <a:cs typeface="Calibri"/>
              </a:rPr>
              <a:t> СПИД</a:t>
            </a:r>
          </a:p>
        </p:txBody>
      </p:sp>
      <p:graphicFrame>
        <p:nvGraphicFramePr>
          <p:cNvPr id="10" name="Diagram 11">
            <a:extLst>
              <a:ext uri="{FF2B5EF4-FFF2-40B4-BE49-F238E27FC236}">
                <a16:creationId xmlns:a16="http://schemas.microsoft.com/office/drawing/2014/main" id="{E0EA435D-0EAA-1FC8-1177-FB182D80D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409363"/>
              </p:ext>
            </p:extLst>
          </p:nvPr>
        </p:nvGraphicFramePr>
        <p:xfrm>
          <a:off x="1339070" y="1091602"/>
          <a:ext cx="6699125" cy="283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F1FBA42-933E-83C3-E5E4-2D07A3AEC302}"/>
              </a:ext>
            </a:extLst>
          </p:cNvPr>
          <p:cNvSpPr txBox="1"/>
          <p:nvPr/>
        </p:nvSpPr>
        <p:spPr>
          <a:xfrm>
            <a:off x="-2096" y="6162603"/>
            <a:ext cx="2345514" cy="697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>
              <a:cs typeface="Calibri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6E526911-1B99-2ACE-1817-F1BEB88718F4}"/>
              </a:ext>
            </a:extLst>
          </p:cNvPr>
          <p:cNvSpPr txBox="1"/>
          <p:nvPr/>
        </p:nvSpPr>
        <p:spPr>
          <a:xfrm>
            <a:off x="271349" y="5315120"/>
            <a:ext cx="5626854" cy="1477328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solidFill>
                  <a:srgbClr val="FFFFFF"/>
                </a:solidFill>
                <a:cs typeface="Calibri"/>
              </a:rPr>
              <a:t>Всё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ещё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err="1">
                <a:solidFill>
                  <a:srgbClr val="FFFFFF"/>
                </a:solidFill>
                <a:cs typeface="Calibri"/>
              </a:rPr>
              <a:t>остаются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серьезные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барьеры</a:t>
            </a:r>
            <a:r>
              <a:rPr lang="en-US">
                <a:solidFill>
                  <a:srgbClr val="FFFFFF"/>
                </a:solidFill>
                <a:cs typeface="Calibri"/>
              </a:rPr>
              <a:t>: </a:t>
            </a:r>
          </a:p>
          <a:p>
            <a:pPr algn="just"/>
            <a:r>
              <a:rPr lang="en-US" b="1" err="1">
                <a:solidFill>
                  <a:srgbClr val="FFFFFF"/>
                </a:solidFill>
                <a:cs typeface="Calibri"/>
              </a:rPr>
              <a:t>Медицинские</a:t>
            </a:r>
            <a:r>
              <a:rPr lang="en-US" b="1">
                <a:solidFill>
                  <a:srgbClr val="FFFFFF"/>
                </a:solidFill>
                <a:cs typeface="Calibri"/>
              </a:rPr>
              <a:t>: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долгая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процедура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err="1">
                <a:solidFill>
                  <a:srgbClr val="FFFFFF"/>
                </a:solidFill>
                <a:cs typeface="Calibri"/>
              </a:rPr>
              <a:t>для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начала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</a:p>
          <a:p>
            <a:pPr algn="just"/>
            <a:r>
              <a:rPr lang="en-US" b="1" err="1">
                <a:solidFill>
                  <a:srgbClr val="FFFFFF"/>
                </a:solidFill>
                <a:cs typeface="Calibri"/>
              </a:rPr>
              <a:t>Институциональные</a:t>
            </a:r>
            <a:r>
              <a:rPr lang="en-US" b="1">
                <a:solidFill>
                  <a:srgbClr val="FFFFFF"/>
                </a:solidFill>
                <a:cs typeface="Calibri"/>
              </a:rPr>
              <a:t>: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раб</a:t>
            </a:r>
            <a:r>
              <a:rPr lang="en-US">
                <a:solidFill>
                  <a:srgbClr val="FFFFFF"/>
                </a:solidFill>
                <a:cs typeface="Calibri"/>
              </a:rPr>
              <a:t>. </a:t>
            </a:r>
            <a:r>
              <a:rPr lang="en-US" err="1">
                <a:solidFill>
                  <a:srgbClr val="FFFFFF"/>
                </a:solidFill>
                <a:cs typeface="Calibri"/>
              </a:rPr>
              <a:t>дни</a:t>
            </a:r>
            <a:r>
              <a:rPr lang="en-US">
                <a:solidFill>
                  <a:srgbClr val="FFFFFF"/>
                </a:solidFill>
                <a:cs typeface="Calibri"/>
              </a:rPr>
              <a:t> и </a:t>
            </a:r>
            <a:r>
              <a:rPr lang="en-US" err="1">
                <a:solidFill>
                  <a:srgbClr val="FFFFFF"/>
                </a:solidFill>
                <a:cs typeface="Calibri"/>
              </a:rPr>
              <a:t>часы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b="1" err="1">
                <a:solidFill>
                  <a:srgbClr val="FFFFFF"/>
                </a:solidFill>
                <a:cs typeface="Calibri"/>
              </a:rPr>
              <a:t>Политические</a:t>
            </a:r>
            <a:r>
              <a:rPr lang="en-US" b="1">
                <a:solidFill>
                  <a:srgbClr val="FFFFFF"/>
                </a:solidFill>
                <a:cs typeface="Calibri"/>
              </a:rPr>
              <a:t>: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клинич</a:t>
            </a:r>
            <a:r>
              <a:rPr lang="en-US">
                <a:solidFill>
                  <a:srgbClr val="FFFFFF"/>
                </a:solidFill>
                <a:cs typeface="Calibri"/>
              </a:rPr>
              <a:t>. </a:t>
            </a:r>
            <a:r>
              <a:rPr lang="en-US" err="1">
                <a:solidFill>
                  <a:srgbClr val="FFFFFF"/>
                </a:solidFill>
                <a:cs typeface="Calibri"/>
              </a:rPr>
              <a:t>руководства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err="1">
                <a:solidFill>
                  <a:srgbClr val="FFFFFF"/>
                </a:solidFill>
                <a:cs typeface="Calibri"/>
              </a:rPr>
              <a:t>должны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быть</a:t>
            </a: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err="1">
                <a:solidFill>
                  <a:srgbClr val="FFFFFF"/>
                </a:solidFill>
                <a:cs typeface="Calibri"/>
              </a:rPr>
              <a:t>адаптированы</a:t>
            </a: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err="1">
                <a:solidFill>
                  <a:srgbClr val="FFFFFF"/>
                </a:solidFill>
                <a:cs typeface="Calibri"/>
              </a:rPr>
              <a:t>Обл</a:t>
            </a:r>
            <a:r>
              <a:rPr lang="en-US">
                <a:solidFill>
                  <a:srgbClr val="FFFFFF"/>
                </a:solidFill>
                <a:cs typeface="Calibri"/>
              </a:rPr>
              <a:t>. </a:t>
            </a:r>
            <a:r>
              <a:rPr lang="en-US" err="1">
                <a:solidFill>
                  <a:srgbClr val="FFFFFF"/>
                </a:solidFill>
                <a:cs typeface="Calibri"/>
              </a:rPr>
              <a:t>Центрами</a:t>
            </a:r>
            <a:r>
              <a:rPr lang="en-US">
                <a:solidFill>
                  <a:srgbClr val="FFFFFF"/>
                </a:solidFill>
                <a:cs typeface="Calibri"/>
              </a:rPr>
              <a:t> СПИД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44AA2-BB32-E732-8A06-2CA27DA2D134}"/>
              </a:ext>
            </a:extLst>
          </p:cNvPr>
          <p:cNvSpPr txBox="1"/>
          <p:nvPr/>
        </p:nvSpPr>
        <p:spPr>
          <a:xfrm>
            <a:off x="271349" y="4320687"/>
            <a:ext cx="5626853" cy="92333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cs typeface="Calibri"/>
              </a:rPr>
              <a:t>Необходима</a:t>
            </a:r>
            <a:r>
              <a:rPr lang="en-US">
                <a:cs typeface="Calibri"/>
              </a:rPr>
              <a:t> </a:t>
            </a:r>
            <a:r>
              <a:rPr lang="en-US" b="1" err="1">
                <a:cs typeface="Calibri"/>
              </a:rPr>
              <a:t>маркетинговая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кампания</a:t>
            </a:r>
            <a:r>
              <a:rPr lang="en-US" b="1">
                <a:cs typeface="Calibri"/>
              </a:rPr>
              <a:t> </a:t>
            </a:r>
            <a:r>
              <a:rPr lang="en-US" b="1" err="1">
                <a:cs typeface="Calibri"/>
              </a:rPr>
              <a:t>для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формирования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спроса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среди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целевой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аудитории</a:t>
            </a:r>
            <a:r>
              <a:rPr lang="en-US">
                <a:cs typeface="Calibri"/>
              </a:rPr>
              <a:t> (ЦА) </a:t>
            </a:r>
            <a:r>
              <a:rPr lang="en-US" err="1">
                <a:cs typeface="Calibri"/>
              </a:rPr>
              <a:t>на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национальном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уровне</a:t>
            </a:r>
            <a:r>
              <a:rPr lang="en-US">
                <a:cs typeface="Calibri"/>
              </a:rPr>
              <a:t> </a:t>
            </a:r>
          </a:p>
        </p:txBody>
      </p:sp>
      <p:pic>
        <p:nvPicPr>
          <p:cNvPr id="18" name="Picture 18" descr="A picture containing person, sitting, computer, indoor&#10;&#10;Description automatically generated">
            <a:extLst>
              <a:ext uri="{FF2B5EF4-FFF2-40B4-BE49-F238E27FC236}">
                <a16:creationId xmlns:a16="http://schemas.microsoft.com/office/drawing/2014/main" id="{9DC89B28-7316-BCF6-CE41-704BD6118D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58" t="12903" b="-323"/>
          <a:stretch/>
        </p:blipFill>
        <p:spPr>
          <a:xfrm>
            <a:off x="6165912" y="4344604"/>
            <a:ext cx="2823886" cy="2394282"/>
          </a:xfrm>
          <a:prstGeom prst="rect">
            <a:avLst/>
          </a:prstGeom>
          <a:ln w="28575">
            <a:solidFill>
              <a:srgbClr val="002157"/>
            </a:solidFill>
          </a:ln>
        </p:spPr>
      </p:pic>
    </p:spTree>
    <p:extLst>
      <p:ext uri="{BB962C8B-B14F-4D97-AF65-F5344CB8AC3E}">
        <p14:creationId xmlns:p14="http://schemas.microsoft.com/office/powerpoint/2010/main" val="269199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88BABF-3BC8-D82B-B49A-B635B83C9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Стратегическое направление 1 - Обновленная информация о выявлении случаев заболевания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5117D-6F36-44B4-94B6-11C4DF32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4" y="1174998"/>
            <a:ext cx="8864352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65586-201A-3281-7B06-9009067C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6" y="3836908"/>
            <a:ext cx="3943571" cy="299354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4526B-6F50-650A-5D91-34713AADE7D2}"/>
              </a:ext>
            </a:extLst>
          </p:cNvPr>
          <p:cNvSpPr txBox="1"/>
          <p:nvPr/>
        </p:nvSpPr>
        <p:spPr>
          <a:xfrm>
            <a:off x="4208443" y="3836906"/>
            <a:ext cx="4771673" cy="311623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300" dirty="0">
                <a:cs typeface="Calibri"/>
              </a:rPr>
              <a:t>Тестирование на ВИЧ в настоящее время ограничено только методом индексного тестирования, за исключением МСМ.</a:t>
            </a:r>
          </a:p>
          <a:p>
            <a:pPr marL="285750" indent="-285750">
              <a:buFont typeface="Arial"/>
              <a:buChar char="•"/>
            </a:pPr>
            <a:r>
              <a:rPr lang="ru-RU" sz="1300" dirty="0">
                <a:cs typeface="Calibri"/>
              </a:rPr>
              <a:t>Число выявленных ВИЧ-инфицированных удвоилось в FY23Q1 по сравнению с FY22Q4. </a:t>
            </a:r>
            <a:r>
              <a:rPr lang="en-US" sz="1300" dirty="0">
                <a:cs typeface="Calibri"/>
              </a:rPr>
              <a:t>  </a:t>
            </a:r>
          </a:p>
          <a:p>
            <a:endParaRPr lang="en-US" sz="1300" b="1" dirty="0">
              <a:cs typeface="Calibri"/>
            </a:endParaRPr>
          </a:p>
          <a:p>
            <a:r>
              <a:rPr lang="kk-KZ" sz="1300" b="1" dirty="0">
                <a:cs typeface="Calibri"/>
              </a:rPr>
              <a:t>В ФГ</a:t>
            </a:r>
            <a:r>
              <a:rPr lang="en-US" sz="1300" b="1" dirty="0">
                <a:cs typeface="Calibri"/>
              </a:rPr>
              <a:t>24, PEPFAR </a:t>
            </a:r>
            <a:r>
              <a:rPr lang="kk-KZ" sz="1300" b="1" dirty="0">
                <a:cs typeface="Calibri"/>
              </a:rPr>
              <a:t>планирует</a:t>
            </a:r>
            <a:r>
              <a:rPr lang="en-US" sz="1300" b="1" dirty="0">
                <a:cs typeface="Calibri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ru-RU" sz="1300" dirty="0">
                <a:cs typeface="Calibri"/>
              </a:rPr>
              <a:t>Увеличение самотестирования как в учреждениях, так и в сообществах</a:t>
            </a:r>
          </a:p>
          <a:p>
            <a:pPr marL="742950" lvl="1" indent="-285750">
              <a:buFont typeface="Arial"/>
              <a:buChar char="•"/>
            </a:pPr>
            <a:r>
              <a:rPr lang="ru-RU" sz="1300" dirty="0">
                <a:cs typeface="Calibri"/>
              </a:rPr>
              <a:t>Продолжение расширения существующих и инновационных методов</a:t>
            </a:r>
            <a:r>
              <a:rPr lang="en-US" sz="1300" dirty="0">
                <a:cs typeface="Calibri"/>
              </a:rPr>
              <a:t>: </a:t>
            </a:r>
            <a:r>
              <a:rPr lang="kk-KZ" sz="1300" dirty="0">
                <a:cs typeface="Calibri"/>
              </a:rPr>
              <a:t>индексное</a:t>
            </a:r>
            <a:r>
              <a:rPr lang="ru-RU" sz="1300" dirty="0">
                <a:cs typeface="Calibri"/>
              </a:rPr>
              <a:t> тестирование  на ВИЧ, самотестирование</a:t>
            </a:r>
            <a:r>
              <a:rPr lang="en-US" sz="1300" dirty="0">
                <a:cs typeface="Calibri"/>
              </a:rPr>
              <a:t>,</a:t>
            </a:r>
            <a:r>
              <a:rPr lang="ru-RU" sz="1300" dirty="0">
                <a:cs typeface="Calibri"/>
              </a:rPr>
              <a:t>  SNS, EPOA среди МСМ.</a:t>
            </a:r>
          </a:p>
          <a:p>
            <a:pPr marL="742950" lvl="1" indent="-285750">
              <a:buFont typeface="Arial"/>
              <a:buChar char="•"/>
            </a:pPr>
            <a:r>
              <a:rPr lang="ru-RU" sz="1300" dirty="0">
                <a:cs typeface="Calibri"/>
              </a:rPr>
              <a:t>Поддержку </a:t>
            </a:r>
            <a:r>
              <a:rPr lang="kk-KZ" sz="1300" dirty="0">
                <a:cs typeface="Calibri"/>
              </a:rPr>
              <a:t>НПО </a:t>
            </a:r>
            <a:r>
              <a:rPr lang="ru-RU" sz="1300" dirty="0">
                <a:cs typeface="Calibri"/>
              </a:rPr>
              <a:t>сообщества МСМ. </a:t>
            </a:r>
          </a:p>
          <a:p>
            <a:pPr lvl="1"/>
            <a:r>
              <a:rPr lang="en-US" sz="145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233DD-3DDA-7FE5-7DF2-841D015910E7}"/>
              </a:ext>
            </a:extLst>
          </p:cNvPr>
          <p:cNvSpPr txBox="1"/>
          <p:nvPr/>
        </p:nvSpPr>
        <p:spPr>
          <a:xfrm>
            <a:off x="6714835" y="1258126"/>
            <a:ext cx="145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PSNUs*</a:t>
            </a:r>
          </a:p>
        </p:txBody>
      </p:sp>
    </p:spTree>
    <p:extLst>
      <p:ext uri="{BB962C8B-B14F-4D97-AF65-F5344CB8AC3E}">
        <p14:creationId xmlns:p14="http://schemas.microsoft.com/office/powerpoint/2010/main" val="320699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712A1B5-385F-2AE8-958E-D0677462A8EE}"/>
              </a:ext>
            </a:extLst>
          </p:cNvPr>
          <p:cNvSpPr/>
          <p:nvPr/>
        </p:nvSpPr>
        <p:spPr>
          <a:xfrm>
            <a:off x="-10938" y="-5470"/>
            <a:ext cx="9154937" cy="842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D3492C-9E2B-4EC2-BBB4-603A33FF9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611" y="119041"/>
            <a:ext cx="8768132" cy="901785"/>
          </a:xfrm>
        </p:spPr>
        <p:txBody>
          <a:bodyPr/>
          <a:lstStyle/>
          <a:p>
            <a:pPr algn="ctr"/>
            <a:r>
              <a:rPr lang="ru-RU" sz="1800" b="1" spc="55" dirty="0">
                <a:solidFill>
                  <a:srgbClr val="FFFFFF"/>
                </a:solidFill>
                <a:latin typeface="Arial"/>
                <a:cs typeface="Arial"/>
              </a:rPr>
              <a:t>Расширение масштабов самотестирования повышает</a:t>
            </a:r>
            <a:r>
              <a:rPr lang="ru-RU"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Arial"/>
                <a:cs typeface="Arial"/>
              </a:rPr>
              <a:t>спрос</a:t>
            </a:r>
            <a:r>
              <a:rPr lang="ru-RU"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13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lang="ru-RU"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60" dirty="0">
                <a:solidFill>
                  <a:srgbClr val="FFFFFF"/>
                </a:solidFill>
                <a:latin typeface="Arial"/>
                <a:cs typeface="Arial"/>
              </a:rPr>
              <a:t>помогает</a:t>
            </a:r>
            <a:r>
              <a:rPr lang="ru-RU"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35" dirty="0">
                <a:solidFill>
                  <a:srgbClr val="FFFFFF"/>
                </a:solidFill>
                <a:latin typeface="Arial"/>
                <a:cs typeface="Arial"/>
              </a:rPr>
              <a:t>выявить </a:t>
            </a:r>
            <a:r>
              <a:rPr lang="ru-RU" b="1" spc="35">
                <a:solidFill>
                  <a:srgbClr val="FFFFFF"/>
                </a:solidFill>
              </a:rPr>
              <a:t>ВИЧ - </a:t>
            </a:r>
            <a:r>
              <a:rPr lang="ru-RU" b="1" spc="40">
                <a:solidFill>
                  <a:srgbClr val="FFFFFF"/>
                </a:solidFill>
              </a:rPr>
              <a:t>больше</a:t>
            </a:r>
            <a:r>
              <a:rPr lang="ru-RU"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55" dirty="0">
                <a:solidFill>
                  <a:srgbClr val="FFFFFF"/>
                </a:solidFill>
                <a:latin typeface="Arial"/>
                <a:cs typeface="Arial"/>
              </a:rPr>
              <a:t>кейсов</a:t>
            </a:r>
            <a:r>
              <a:rPr lang="ru-RU"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b="1" spc="30" dirty="0">
                <a:solidFill>
                  <a:srgbClr val="FFFFFF"/>
                </a:solidFill>
                <a:latin typeface="Arial"/>
                <a:cs typeface="Arial"/>
              </a:rPr>
              <a:t>сообщества</a:t>
            </a:r>
            <a:endParaRPr lang="ru-RU" sz="1800">
              <a:latin typeface="Arial"/>
              <a:cs typeface="Arial"/>
            </a:endParaRPr>
          </a:p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419D8-002F-487F-9592-979D9AD7CE7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00652" y="958048"/>
            <a:ext cx="8710612" cy="351891"/>
          </a:xfrm>
        </p:spPr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5E4DB0-BB85-4CEA-9381-BD25A2854F05}"/>
              </a:ext>
            </a:extLst>
          </p:cNvPr>
          <p:cNvSpPr txBox="1"/>
          <p:nvPr/>
        </p:nvSpPr>
        <p:spPr>
          <a:xfrm>
            <a:off x="140758" y="3881622"/>
            <a:ext cx="529699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1500" b="1">
                <a:solidFill>
                  <a:srgbClr val="16181A"/>
                </a:solidFill>
              </a:rPr>
              <a:t>УСЛУГИ САМОТЕСТИРОВАНИЯ (СТ) КОМАНДАМИ СООБЩЕСТВ</a:t>
            </a:r>
            <a:r>
              <a:rPr lang="en-US" sz="1500" b="1" i="0">
                <a:solidFill>
                  <a:srgbClr val="16181A"/>
                </a:solidFill>
                <a:effectLst/>
              </a:rPr>
              <a:t>​:</a:t>
            </a:r>
            <a:endParaRPr lang="en-US" sz="1500" b="1">
              <a:solidFill>
                <a:srgbClr val="16181A"/>
              </a:solidFill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F04F069-5427-2F07-04C7-205FE475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388" y="914374"/>
            <a:ext cx="3254480" cy="3253156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3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A81CA781-23AF-401E-89C7-1E699A3C0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7" y="917743"/>
            <a:ext cx="5080035" cy="28491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35FA274-5930-8337-4506-43FDE96A9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641" y="4356496"/>
            <a:ext cx="3255226" cy="2320140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9C5D71-1C90-4F31-AEEC-9EC0EA3141B7}"/>
              </a:ext>
            </a:extLst>
          </p:cNvPr>
          <p:cNvSpPr txBox="1"/>
          <p:nvPr/>
        </p:nvSpPr>
        <p:spPr>
          <a:xfrm>
            <a:off x="5939628" y="3325423"/>
            <a:ext cx="2770909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16181A"/>
                </a:solidFill>
                <a:cs typeface="Arial"/>
              </a:rPr>
              <a:t>Online </a:t>
            </a:r>
            <a:r>
              <a:rPr lang="en-US" sz="1200">
                <a:solidFill>
                  <a:srgbClr val="16181A"/>
                </a:solidFill>
                <a:cs typeface="Arial"/>
                <a:hlinkClick r:id="rId6"/>
              </a:rPr>
              <a:t>platform </a:t>
            </a:r>
            <a:r>
              <a:rPr lang="en-US" sz="1200">
                <a:solidFill>
                  <a:srgbClr val="16181A"/>
                </a:solidFill>
                <a:ea typeface="+mn-lt"/>
                <a:cs typeface="+mn-lt"/>
              </a:rPr>
              <a:t>for ordering HIVST </a:t>
            </a:r>
            <a:endParaRPr lang="en-US" sz="1200">
              <a:solidFill>
                <a:srgbClr val="16181A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06C36-E6C2-CAE0-6B50-FAE37B0E8D0F}"/>
              </a:ext>
            </a:extLst>
          </p:cNvPr>
          <p:cNvSpPr txBox="1"/>
          <p:nvPr/>
        </p:nvSpPr>
        <p:spPr>
          <a:xfrm>
            <a:off x="2091358" y="5170257"/>
            <a:ext cx="3505268" cy="8486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1600" err="1">
                <a:solidFill>
                  <a:srgbClr val="16181A"/>
                </a:solidFill>
              </a:rPr>
              <a:t>из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всех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новых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выявлений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на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уровне</a:t>
            </a:r>
            <a:r>
              <a:rPr lang="en-US" sz="1600">
                <a:solidFill>
                  <a:srgbClr val="16181A"/>
                </a:solidFill>
              </a:rPr>
              <a:t> </a:t>
            </a:r>
            <a:r>
              <a:rPr lang="en-US" sz="1600" err="1">
                <a:solidFill>
                  <a:srgbClr val="16181A"/>
                </a:solidFill>
              </a:rPr>
              <a:t>сообществ</a:t>
            </a:r>
            <a:r>
              <a:rPr lang="en-US" sz="1600">
                <a:solidFill>
                  <a:srgbClr val="16181A"/>
                </a:solidFill>
              </a:rPr>
              <a:t> - </a:t>
            </a:r>
            <a:r>
              <a:rPr lang="en-US" sz="1600" err="1">
                <a:solidFill>
                  <a:srgbClr val="16181A"/>
                </a:solidFill>
              </a:rPr>
              <a:t>через</a:t>
            </a:r>
            <a:r>
              <a:rPr lang="en-US" sz="1600">
                <a:solidFill>
                  <a:srgbClr val="16181A"/>
                </a:solidFill>
              </a:rPr>
              <a:t> </a:t>
            </a:r>
            <a:r>
              <a:rPr lang="en-US" sz="1600" err="1">
                <a:solidFill>
                  <a:srgbClr val="16181A"/>
                </a:solidFill>
              </a:rPr>
              <a:t>самотестирование</a:t>
            </a:r>
            <a:endParaRPr lang="en-US" sz="1600" err="1">
              <a:solidFill>
                <a:srgbClr val="16181A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CF19A-411E-FC21-1B1A-0DAC4E844794}"/>
              </a:ext>
            </a:extLst>
          </p:cNvPr>
          <p:cNvSpPr txBox="1"/>
          <p:nvPr/>
        </p:nvSpPr>
        <p:spPr>
          <a:xfrm>
            <a:off x="52494" y="5620395"/>
            <a:ext cx="138696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16181A"/>
                </a:solidFill>
              </a:rPr>
              <a:t>ФГ 23Q1: </a:t>
            </a:r>
            <a:endParaRPr lang="en-US">
              <a:solidFill>
                <a:srgbClr val="16181A"/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9D9AC-0F84-362F-F046-590571355C1B}"/>
              </a:ext>
            </a:extLst>
          </p:cNvPr>
          <p:cNvSpPr txBox="1"/>
          <p:nvPr/>
        </p:nvSpPr>
        <p:spPr>
          <a:xfrm>
            <a:off x="1270518" y="5134950"/>
            <a:ext cx="82208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1" dirty="0">
                <a:solidFill>
                  <a:srgbClr val="002157"/>
                </a:solidFill>
              </a:rPr>
              <a:t>34% </a:t>
            </a:r>
            <a:endParaRPr lang="en-US" sz="1600" dirty="0">
              <a:solidFill>
                <a:srgbClr val="002157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E440E-03D9-50EA-EE86-EBAEE087ABED}"/>
              </a:ext>
            </a:extLst>
          </p:cNvPr>
          <p:cNvSpPr txBox="1"/>
          <p:nvPr/>
        </p:nvSpPr>
        <p:spPr>
          <a:xfrm>
            <a:off x="52494" y="5205561"/>
            <a:ext cx="149288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16181A"/>
                </a:solidFill>
              </a:rPr>
              <a:t>ФГ 22:</a:t>
            </a:r>
            <a:endParaRPr lang="en-US">
              <a:solidFill>
                <a:srgbClr val="16181A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76D1D-73A8-1044-7532-72EA220EB04F}"/>
              </a:ext>
            </a:extLst>
          </p:cNvPr>
          <p:cNvSpPr txBox="1"/>
          <p:nvPr/>
        </p:nvSpPr>
        <p:spPr>
          <a:xfrm>
            <a:off x="1270518" y="5549784"/>
            <a:ext cx="82208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1">
                <a:solidFill>
                  <a:srgbClr val="002157"/>
                </a:solidFill>
              </a:rPr>
              <a:t>38% </a:t>
            </a:r>
            <a:endParaRPr lang="en-US" sz="1600">
              <a:solidFill>
                <a:srgbClr val="002157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0B66A-8BA1-6519-AB82-2F9397CE120D}"/>
              </a:ext>
            </a:extLst>
          </p:cNvPr>
          <p:cNvSpPr txBox="1"/>
          <p:nvPr/>
        </p:nvSpPr>
        <p:spPr>
          <a:xfrm>
            <a:off x="-353512" y="4341086"/>
            <a:ext cx="471307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685800"/>
            <a:r>
              <a:rPr lang="en-US" sz="2400" b="1" dirty="0">
                <a:solidFill>
                  <a:srgbClr val="002157"/>
                </a:solidFill>
              </a:rPr>
              <a:t>8.8</a:t>
            </a:r>
            <a:r>
              <a:rPr lang="en-US" sz="2400" b="1" i="0" u="none" strike="noStrike" dirty="0">
                <a:solidFill>
                  <a:srgbClr val="002157"/>
                </a:solidFill>
                <a:effectLst/>
              </a:rPr>
              <a:t>%</a:t>
            </a:r>
            <a:r>
              <a:rPr lang="en-US" sz="1600" i="0" u="none" strike="noStrike">
                <a:solidFill>
                  <a:srgbClr val="16181A"/>
                </a:solidFill>
                <a:effectLst/>
              </a:rPr>
              <a:t> </a:t>
            </a:r>
            <a:r>
              <a:rPr lang="kk-KZ" sz="1600" i="0" u="none" strike="noStrike" err="1">
                <a:solidFill>
                  <a:srgbClr val="16181A"/>
                </a:solidFill>
                <a:effectLst/>
              </a:rPr>
              <a:t>выявляемость</a:t>
            </a:r>
            <a:r>
              <a:rPr lang="kk-KZ" sz="1600" i="0" u="none" strike="noStrike">
                <a:solidFill>
                  <a:srgbClr val="16181A"/>
                </a:solidFill>
                <a:effectLst/>
              </a:rPr>
              <a:t> в</a:t>
            </a:r>
            <a:r>
              <a:rPr lang="en-US" sz="1600" b="0" i="0" u="none" strike="noStrike" dirty="0">
                <a:solidFill>
                  <a:srgbClr val="16181A"/>
                </a:solidFill>
                <a:effectLst/>
              </a:rPr>
              <a:t> </a:t>
            </a:r>
            <a:r>
              <a:rPr lang="kk-KZ" sz="1600" b="0" i="0" u="none" strike="noStrike" dirty="0">
                <a:solidFill>
                  <a:srgbClr val="16181A"/>
                </a:solidFill>
                <a:effectLst/>
              </a:rPr>
              <a:t>ФГ</a:t>
            </a:r>
            <a:r>
              <a:rPr lang="en-US" sz="1600" dirty="0">
                <a:solidFill>
                  <a:srgbClr val="16181A"/>
                </a:solidFill>
              </a:rPr>
              <a:t>22 </a:t>
            </a:r>
            <a:endParaRPr lang="en-US" sz="1600" b="1" dirty="0">
              <a:solidFill>
                <a:srgbClr val="16181A"/>
              </a:solidFill>
              <a:cs typeface="Arial"/>
            </a:endParaRPr>
          </a:p>
          <a:p>
            <a:pPr indent="571500"/>
            <a:r>
              <a:rPr lang="en-US" sz="2400" b="1" dirty="0">
                <a:solidFill>
                  <a:srgbClr val="002157"/>
                </a:solidFill>
              </a:rPr>
              <a:t>14.9%</a:t>
            </a:r>
            <a:r>
              <a:rPr lang="en-US" sz="1600" dirty="0">
                <a:solidFill>
                  <a:srgbClr val="16181A"/>
                </a:solidFill>
                <a:cs typeface="Arial"/>
              </a:rPr>
              <a:t> </a:t>
            </a:r>
            <a:r>
              <a:rPr lang="kk-KZ" sz="1600" err="1">
                <a:solidFill>
                  <a:srgbClr val="16181A"/>
                </a:solidFill>
                <a:cs typeface="Arial"/>
              </a:rPr>
              <a:t>выявляемость</a:t>
            </a:r>
            <a:r>
              <a:rPr lang="kk-KZ" sz="1600" dirty="0">
                <a:solidFill>
                  <a:srgbClr val="16181A"/>
                </a:solidFill>
                <a:cs typeface="Arial"/>
              </a:rPr>
              <a:t> в</a:t>
            </a:r>
            <a:r>
              <a:rPr lang="en-US" sz="1600" dirty="0">
                <a:solidFill>
                  <a:srgbClr val="16181A"/>
                </a:solidFill>
                <a:cs typeface="Arial"/>
              </a:rPr>
              <a:t> </a:t>
            </a:r>
            <a:r>
              <a:rPr lang="kk-KZ" sz="1600" dirty="0">
                <a:solidFill>
                  <a:srgbClr val="16181A"/>
                </a:solidFill>
                <a:cs typeface="Arial"/>
              </a:rPr>
              <a:t>ФГ</a:t>
            </a:r>
            <a:r>
              <a:rPr lang="en-US" sz="1600" dirty="0">
                <a:solidFill>
                  <a:srgbClr val="16181A"/>
                </a:solidFill>
                <a:cs typeface="Arial"/>
              </a:rPr>
              <a:t>23Q1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12424285-CC20-2165-179E-8C858F4FDBB7}"/>
              </a:ext>
            </a:extLst>
          </p:cNvPr>
          <p:cNvSpPr txBox="1"/>
          <p:nvPr/>
        </p:nvSpPr>
        <p:spPr>
          <a:xfrm>
            <a:off x="-464" y="5902835"/>
            <a:ext cx="5711831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endParaRPr lang="en-US" sz="1300" b="0" i="0">
              <a:solidFill>
                <a:srgbClr val="16181A"/>
              </a:solidFill>
              <a:effectLst/>
              <a:cs typeface="Arial"/>
            </a:endParaRPr>
          </a:p>
          <a:p>
            <a:pPr algn="just"/>
            <a:r>
              <a:rPr lang="en-US" sz="1300" err="1">
                <a:solidFill>
                  <a:srgbClr val="16181A"/>
                </a:solidFill>
                <a:cs typeface="Arial"/>
              </a:rPr>
              <a:t>Планы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на</a:t>
            </a:r>
            <a:r>
              <a:rPr lang="en-US" sz="1300">
                <a:solidFill>
                  <a:srgbClr val="16181A"/>
                </a:solidFill>
                <a:cs typeface="Arial"/>
              </a:rPr>
              <a:t> ФГ</a:t>
            </a:r>
            <a:r>
              <a:rPr lang="en-US" sz="1300" b="1">
                <a:solidFill>
                  <a:srgbClr val="16181A"/>
                </a:solidFill>
                <a:cs typeface="Arial"/>
              </a:rPr>
              <a:t>23-24:</a:t>
            </a:r>
            <a:r>
              <a:rPr lang="en-US" sz="1300">
                <a:solidFill>
                  <a:srgbClr val="16181A"/>
                </a:solidFill>
                <a:cs typeface="Arial"/>
              </a:rPr>
              <a:t> 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дальнейшее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расширение</a:t>
            </a:r>
            <a:r>
              <a:rPr lang="en-US" sz="1300">
                <a:solidFill>
                  <a:srgbClr val="16181A"/>
                </a:solidFill>
                <a:cs typeface="Arial"/>
              </a:rPr>
              <a:t> СТ 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через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сообщества</a:t>
            </a:r>
            <a:r>
              <a:rPr lang="en-US" sz="1300">
                <a:solidFill>
                  <a:srgbClr val="16181A"/>
                </a:solidFill>
                <a:cs typeface="Arial"/>
              </a:rPr>
              <a:t>,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интеграция</a:t>
            </a:r>
            <a:r>
              <a:rPr lang="en-US" sz="1300">
                <a:solidFill>
                  <a:srgbClr val="16181A"/>
                </a:solidFill>
                <a:cs typeface="Arial"/>
              </a:rPr>
              <a:t> и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расширение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выдачи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наборов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для</a:t>
            </a:r>
            <a:r>
              <a:rPr lang="en-US" sz="1300">
                <a:solidFill>
                  <a:srgbClr val="16181A"/>
                </a:solidFill>
                <a:cs typeface="Arial"/>
              </a:rPr>
              <a:t> СТ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через</a:t>
            </a:r>
            <a:r>
              <a:rPr lang="en-US" sz="1300">
                <a:solidFill>
                  <a:srgbClr val="16181A"/>
                </a:solidFill>
                <a:cs typeface="Arial"/>
              </a:rPr>
              <a:t>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мед.учреждения</a:t>
            </a:r>
            <a:r>
              <a:rPr lang="en-US" sz="1300">
                <a:solidFill>
                  <a:srgbClr val="16181A"/>
                </a:solidFill>
                <a:cs typeface="Arial"/>
              </a:rPr>
              <a:t>: Index-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тестирование</a:t>
            </a:r>
            <a:r>
              <a:rPr lang="en-US" sz="1300">
                <a:solidFill>
                  <a:srgbClr val="16181A"/>
                </a:solidFill>
                <a:cs typeface="Arial"/>
              </a:rPr>
              <a:t>, </a:t>
            </a:r>
            <a:r>
              <a:rPr lang="en-US" sz="1300" err="1">
                <a:solidFill>
                  <a:srgbClr val="16181A"/>
                </a:solidFill>
                <a:cs typeface="Arial"/>
              </a:rPr>
              <a:t>статусно-нейтр.подход</a:t>
            </a:r>
            <a:endParaRPr lang="en-US" sz="1300">
              <a:solidFill>
                <a:srgbClr val="16181A"/>
              </a:solidFill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DB3A6-50CA-EE8C-918A-9650CD2D9728}"/>
              </a:ext>
            </a:extLst>
          </p:cNvPr>
          <p:cNvSpPr/>
          <p:nvPr/>
        </p:nvSpPr>
        <p:spPr>
          <a:xfrm rot="10800000">
            <a:off x="3" y="6015793"/>
            <a:ext cx="579705" cy="43749"/>
          </a:xfrm>
          <a:prstGeom prst="rect">
            <a:avLst/>
          </a:prstGeom>
          <a:solidFill>
            <a:srgbClr val="002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3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6705" y="2878518"/>
            <a:ext cx="1950720" cy="1437005"/>
            <a:chOff x="1326705" y="2878518"/>
            <a:chExt cx="1950720" cy="1437005"/>
          </a:xfrm>
        </p:grpSpPr>
        <p:sp>
          <p:nvSpPr>
            <p:cNvPr id="3" name="object 3"/>
            <p:cNvSpPr/>
            <p:nvPr/>
          </p:nvSpPr>
          <p:spPr>
            <a:xfrm>
              <a:off x="1331467" y="2883280"/>
              <a:ext cx="1941195" cy="1427480"/>
            </a:xfrm>
            <a:custGeom>
              <a:avLst/>
              <a:gdLst/>
              <a:ahLst/>
              <a:cxnLst/>
              <a:rect l="l" t="t" r="r" b="b"/>
              <a:pathLst>
                <a:path w="1941195" h="1427479">
                  <a:moveTo>
                    <a:pt x="970280" y="0"/>
                  </a:moveTo>
                  <a:lnTo>
                    <a:pt x="915226" y="1130"/>
                  </a:lnTo>
                  <a:lnTo>
                    <a:pt x="860977" y="4480"/>
                  </a:lnTo>
                  <a:lnTo>
                    <a:pt x="807615" y="9990"/>
                  </a:lnTo>
                  <a:lnTo>
                    <a:pt x="755222" y="17600"/>
                  </a:lnTo>
                  <a:lnTo>
                    <a:pt x="703880" y="27249"/>
                  </a:lnTo>
                  <a:lnTo>
                    <a:pt x="653671" y="38877"/>
                  </a:lnTo>
                  <a:lnTo>
                    <a:pt x="604676" y="52423"/>
                  </a:lnTo>
                  <a:lnTo>
                    <a:pt x="556979" y="67827"/>
                  </a:lnTo>
                  <a:lnTo>
                    <a:pt x="510659" y="85028"/>
                  </a:lnTo>
                  <a:lnTo>
                    <a:pt x="465801" y="103967"/>
                  </a:lnTo>
                  <a:lnTo>
                    <a:pt x="422485" y="124583"/>
                  </a:lnTo>
                  <a:lnTo>
                    <a:pt x="380793" y="146816"/>
                  </a:lnTo>
                  <a:lnTo>
                    <a:pt x="340808" y="170604"/>
                  </a:lnTo>
                  <a:lnTo>
                    <a:pt x="302612" y="195889"/>
                  </a:lnTo>
                  <a:lnTo>
                    <a:pt x="266285" y="222609"/>
                  </a:lnTo>
                  <a:lnTo>
                    <a:pt x="231911" y="250704"/>
                  </a:lnTo>
                  <a:lnTo>
                    <a:pt x="199572" y="280114"/>
                  </a:lnTo>
                  <a:lnTo>
                    <a:pt x="169348" y="310778"/>
                  </a:lnTo>
                  <a:lnTo>
                    <a:pt x="141323" y="342637"/>
                  </a:lnTo>
                  <a:lnTo>
                    <a:pt x="115578" y="375629"/>
                  </a:lnTo>
                  <a:lnTo>
                    <a:pt x="92195" y="409694"/>
                  </a:lnTo>
                  <a:lnTo>
                    <a:pt x="71256" y="444772"/>
                  </a:lnTo>
                  <a:lnTo>
                    <a:pt x="52843" y="480803"/>
                  </a:lnTo>
                  <a:lnTo>
                    <a:pt x="37038" y="517726"/>
                  </a:lnTo>
                  <a:lnTo>
                    <a:pt x="23923" y="555481"/>
                  </a:lnTo>
                  <a:lnTo>
                    <a:pt x="13579" y="594008"/>
                  </a:lnTo>
                  <a:lnTo>
                    <a:pt x="6090" y="633245"/>
                  </a:lnTo>
                  <a:lnTo>
                    <a:pt x="1550" y="673007"/>
                  </a:lnTo>
                  <a:lnTo>
                    <a:pt x="0" y="713613"/>
                  </a:lnTo>
                  <a:lnTo>
                    <a:pt x="1536" y="754103"/>
                  </a:lnTo>
                  <a:lnTo>
                    <a:pt x="6090" y="794001"/>
                  </a:lnTo>
                  <a:lnTo>
                    <a:pt x="13579" y="833245"/>
                  </a:lnTo>
                  <a:lnTo>
                    <a:pt x="23923" y="871776"/>
                  </a:lnTo>
                  <a:lnTo>
                    <a:pt x="37038" y="909534"/>
                  </a:lnTo>
                  <a:lnTo>
                    <a:pt x="52843" y="946457"/>
                  </a:lnTo>
                  <a:lnTo>
                    <a:pt x="71256" y="982487"/>
                  </a:lnTo>
                  <a:lnTo>
                    <a:pt x="92195" y="1017562"/>
                  </a:lnTo>
                  <a:lnTo>
                    <a:pt x="115578" y="1051623"/>
                  </a:lnTo>
                  <a:lnTo>
                    <a:pt x="141323" y="1084610"/>
                  </a:lnTo>
                  <a:lnTo>
                    <a:pt x="169348" y="1116461"/>
                  </a:lnTo>
                  <a:lnTo>
                    <a:pt x="199572" y="1147118"/>
                  </a:lnTo>
                  <a:lnTo>
                    <a:pt x="231911" y="1176519"/>
                  </a:lnTo>
                  <a:lnTo>
                    <a:pt x="266285" y="1204605"/>
                  </a:lnTo>
                  <a:lnTo>
                    <a:pt x="302612" y="1231315"/>
                  </a:lnTo>
                  <a:lnTo>
                    <a:pt x="340808" y="1256590"/>
                  </a:lnTo>
                  <a:lnTo>
                    <a:pt x="380793" y="1280368"/>
                  </a:lnTo>
                  <a:lnTo>
                    <a:pt x="422485" y="1302590"/>
                  </a:lnTo>
                  <a:lnTo>
                    <a:pt x="465801" y="1323195"/>
                  </a:lnTo>
                  <a:lnTo>
                    <a:pt x="510659" y="1342124"/>
                  </a:lnTo>
                  <a:lnTo>
                    <a:pt x="556979" y="1359316"/>
                  </a:lnTo>
                  <a:lnTo>
                    <a:pt x="604676" y="1374711"/>
                  </a:lnTo>
                  <a:lnTo>
                    <a:pt x="653671" y="1388248"/>
                  </a:lnTo>
                  <a:lnTo>
                    <a:pt x="703880" y="1399868"/>
                  </a:lnTo>
                  <a:lnTo>
                    <a:pt x="755222" y="1409511"/>
                  </a:lnTo>
                  <a:lnTo>
                    <a:pt x="807615" y="1417115"/>
                  </a:lnTo>
                  <a:lnTo>
                    <a:pt x="860977" y="1422621"/>
                  </a:lnTo>
                  <a:lnTo>
                    <a:pt x="915226" y="1425969"/>
                  </a:lnTo>
                  <a:lnTo>
                    <a:pt x="970280" y="1427099"/>
                  </a:lnTo>
                  <a:lnTo>
                    <a:pt x="1025346" y="1425969"/>
                  </a:lnTo>
                  <a:lnTo>
                    <a:pt x="1079607" y="1422620"/>
                  </a:lnTo>
                  <a:lnTo>
                    <a:pt x="1132979" y="1417111"/>
                  </a:lnTo>
                  <a:lnTo>
                    <a:pt x="1185382" y="1409504"/>
                  </a:lnTo>
                  <a:lnTo>
                    <a:pt x="1236734" y="1399858"/>
                  </a:lnTo>
                  <a:lnTo>
                    <a:pt x="1286952" y="1388234"/>
                  </a:lnTo>
                  <a:lnTo>
                    <a:pt x="1335954" y="1374692"/>
                  </a:lnTo>
                  <a:lnTo>
                    <a:pt x="1383659" y="1359292"/>
                  </a:lnTo>
                  <a:lnTo>
                    <a:pt x="1429985" y="1342095"/>
                  </a:lnTo>
                  <a:lnTo>
                    <a:pt x="1474849" y="1323160"/>
                  </a:lnTo>
                  <a:lnTo>
                    <a:pt x="1518171" y="1302549"/>
                  </a:lnTo>
                  <a:lnTo>
                    <a:pt x="1530867" y="1295781"/>
                  </a:lnTo>
                  <a:lnTo>
                    <a:pt x="970280" y="1295781"/>
                  </a:lnTo>
                  <a:lnTo>
                    <a:pt x="916073" y="1294437"/>
                  </a:lnTo>
                  <a:lnTo>
                    <a:pt x="862847" y="1290464"/>
                  </a:lnTo>
                  <a:lnTo>
                    <a:pt x="810719" y="1283949"/>
                  </a:lnTo>
                  <a:lnTo>
                    <a:pt x="759807" y="1274978"/>
                  </a:lnTo>
                  <a:lnTo>
                    <a:pt x="710229" y="1263639"/>
                  </a:lnTo>
                  <a:lnTo>
                    <a:pt x="662104" y="1250017"/>
                  </a:lnTo>
                  <a:lnTo>
                    <a:pt x="615549" y="1234200"/>
                  </a:lnTo>
                  <a:lnTo>
                    <a:pt x="570681" y="1216274"/>
                  </a:lnTo>
                  <a:lnTo>
                    <a:pt x="527619" y="1196326"/>
                  </a:lnTo>
                  <a:lnTo>
                    <a:pt x="486481" y="1174443"/>
                  </a:lnTo>
                  <a:lnTo>
                    <a:pt x="447385" y="1150712"/>
                  </a:lnTo>
                  <a:lnTo>
                    <a:pt x="410448" y="1125220"/>
                  </a:lnTo>
                  <a:lnTo>
                    <a:pt x="375788" y="1098052"/>
                  </a:lnTo>
                  <a:lnTo>
                    <a:pt x="343524" y="1069296"/>
                  </a:lnTo>
                  <a:lnTo>
                    <a:pt x="313773" y="1039040"/>
                  </a:lnTo>
                  <a:lnTo>
                    <a:pt x="286653" y="1007368"/>
                  </a:lnTo>
                  <a:lnTo>
                    <a:pt x="262282" y="974369"/>
                  </a:lnTo>
                  <a:lnTo>
                    <a:pt x="240778" y="940129"/>
                  </a:lnTo>
                  <a:lnTo>
                    <a:pt x="222258" y="904735"/>
                  </a:lnTo>
                  <a:lnTo>
                    <a:pt x="206842" y="868273"/>
                  </a:lnTo>
                  <a:lnTo>
                    <a:pt x="194646" y="830830"/>
                  </a:lnTo>
                  <a:lnTo>
                    <a:pt x="185789" y="792493"/>
                  </a:lnTo>
                  <a:lnTo>
                    <a:pt x="180388" y="753350"/>
                  </a:lnTo>
                  <a:lnTo>
                    <a:pt x="178562" y="713486"/>
                  </a:lnTo>
                  <a:lnTo>
                    <a:pt x="180389" y="673637"/>
                  </a:lnTo>
                  <a:lnTo>
                    <a:pt x="185794" y="634480"/>
                  </a:lnTo>
                  <a:lnTo>
                    <a:pt x="194657" y="596146"/>
                  </a:lnTo>
                  <a:lnTo>
                    <a:pt x="206860" y="558708"/>
                  </a:lnTo>
                  <a:lnTo>
                    <a:pt x="222285" y="522251"/>
                  </a:lnTo>
                  <a:lnTo>
                    <a:pt x="240813" y="486862"/>
                  </a:lnTo>
                  <a:lnTo>
                    <a:pt x="262328" y="452628"/>
                  </a:lnTo>
                  <a:lnTo>
                    <a:pt x="286709" y="419636"/>
                  </a:lnTo>
                  <a:lnTo>
                    <a:pt x="313840" y="387972"/>
                  </a:lnTo>
                  <a:lnTo>
                    <a:pt x="343601" y="357722"/>
                  </a:lnTo>
                  <a:lnTo>
                    <a:pt x="375875" y="328975"/>
                  </a:lnTo>
                  <a:lnTo>
                    <a:pt x="410543" y="301815"/>
                  </a:lnTo>
                  <a:lnTo>
                    <a:pt x="447487" y="276330"/>
                  </a:lnTo>
                  <a:lnTo>
                    <a:pt x="486589" y="252607"/>
                  </a:lnTo>
                  <a:lnTo>
                    <a:pt x="527731" y="230732"/>
                  </a:lnTo>
                  <a:lnTo>
                    <a:pt x="570794" y="210791"/>
                  </a:lnTo>
                  <a:lnTo>
                    <a:pt x="615660" y="192872"/>
                  </a:lnTo>
                  <a:lnTo>
                    <a:pt x="662211" y="177061"/>
                  </a:lnTo>
                  <a:lnTo>
                    <a:pt x="710329" y="163445"/>
                  </a:lnTo>
                  <a:lnTo>
                    <a:pt x="759895" y="152110"/>
                  </a:lnTo>
                  <a:lnTo>
                    <a:pt x="810792" y="143143"/>
                  </a:lnTo>
                  <a:lnTo>
                    <a:pt x="862900" y="136631"/>
                  </a:lnTo>
                  <a:lnTo>
                    <a:pt x="916102" y="132660"/>
                  </a:lnTo>
                  <a:lnTo>
                    <a:pt x="970280" y="131318"/>
                  </a:lnTo>
                  <a:lnTo>
                    <a:pt x="1530881" y="131318"/>
                  </a:lnTo>
                  <a:lnTo>
                    <a:pt x="1518171" y="124542"/>
                  </a:lnTo>
                  <a:lnTo>
                    <a:pt x="1474849" y="103932"/>
                  </a:lnTo>
                  <a:lnTo>
                    <a:pt x="1429985" y="84999"/>
                  </a:lnTo>
                  <a:lnTo>
                    <a:pt x="1383659" y="67803"/>
                  </a:lnTo>
                  <a:lnTo>
                    <a:pt x="1335954" y="52404"/>
                  </a:lnTo>
                  <a:lnTo>
                    <a:pt x="1286952" y="38863"/>
                  </a:lnTo>
                  <a:lnTo>
                    <a:pt x="1236734" y="27239"/>
                  </a:lnTo>
                  <a:lnTo>
                    <a:pt x="1185382" y="17594"/>
                  </a:lnTo>
                  <a:lnTo>
                    <a:pt x="1132979" y="9987"/>
                  </a:lnTo>
                  <a:lnTo>
                    <a:pt x="1079607" y="4478"/>
                  </a:lnTo>
                  <a:lnTo>
                    <a:pt x="1025346" y="1129"/>
                  </a:lnTo>
                  <a:lnTo>
                    <a:pt x="970280" y="0"/>
                  </a:lnTo>
                  <a:close/>
                </a:path>
                <a:path w="1941195" h="1427479">
                  <a:moveTo>
                    <a:pt x="1530881" y="131318"/>
                  </a:moveTo>
                  <a:lnTo>
                    <a:pt x="970280" y="131318"/>
                  </a:lnTo>
                  <a:lnTo>
                    <a:pt x="1024501" y="132661"/>
                  </a:lnTo>
                  <a:lnTo>
                    <a:pt x="1077742" y="136634"/>
                  </a:lnTo>
                  <a:lnTo>
                    <a:pt x="1129882" y="143149"/>
                  </a:lnTo>
                  <a:lnTo>
                    <a:pt x="1180806" y="152119"/>
                  </a:lnTo>
                  <a:lnTo>
                    <a:pt x="1230393" y="163458"/>
                  </a:lnTo>
                  <a:lnTo>
                    <a:pt x="1278528" y="177079"/>
                  </a:lnTo>
                  <a:lnTo>
                    <a:pt x="1325092" y="192895"/>
                  </a:lnTo>
                  <a:lnTo>
                    <a:pt x="1369967" y="210820"/>
                  </a:lnTo>
                  <a:lnTo>
                    <a:pt x="1413036" y="230765"/>
                  </a:lnTo>
                  <a:lnTo>
                    <a:pt x="1454180" y="252645"/>
                  </a:lnTo>
                  <a:lnTo>
                    <a:pt x="1493281" y="276374"/>
                  </a:lnTo>
                  <a:lnTo>
                    <a:pt x="1530223" y="301863"/>
                  </a:lnTo>
                  <a:lnTo>
                    <a:pt x="1564886" y="329026"/>
                  </a:lnTo>
                  <a:lnTo>
                    <a:pt x="1597153" y="357776"/>
                  </a:lnTo>
                  <a:lnTo>
                    <a:pt x="1626907" y="388027"/>
                  </a:lnTo>
                  <a:lnTo>
                    <a:pt x="1654029" y="419692"/>
                  </a:lnTo>
                  <a:lnTo>
                    <a:pt x="1678401" y="452684"/>
                  </a:lnTo>
                  <a:lnTo>
                    <a:pt x="1699906" y="486916"/>
                  </a:lnTo>
                  <a:lnTo>
                    <a:pt x="1718426" y="522300"/>
                  </a:lnTo>
                  <a:lnTo>
                    <a:pt x="1733843" y="558752"/>
                  </a:lnTo>
                  <a:lnTo>
                    <a:pt x="1746040" y="596183"/>
                  </a:lnTo>
                  <a:lnTo>
                    <a:pt x="1754897" y="634507"/>
                  </a:lnTo>
                  <a:lnTo>
                    <a:pt x="1760298" y="673637"/>
                  </a:lnTo>
                  <a:lnTo>
                    <a:pt x="1762119" y="713613"/>
                  </a:lnTo>
                  <a:lnTo>
                    <a:pt x="1760298" y="753350"/>
                  </a:lnTo>
                  <a:lnTo>
                    <a:pt x="1754897" y="792493"/>
                  </a:lnTo>
                  <a:lnTo>
                    <a:pt x="1746040" y="830830"/>
                  </a:lnTo>
                  <a:lnTo>
                    <a:pt x="1733843" y="868273"/>
                  </a:lnTo>
                  <a:lnTo>
                    <a:pt x="1718426" y="904735"/>
                  </a:lnTo>
                  <a:lnTo>
                    <a:pt x="1699906" y="940129"/>
                  </a:lnTo>
                  <a:lnTo>
                    <a:pt x="1678401" y="974369"/>
                  </a:lnTo>
                  <a:lnTo>
                    <a:pt x="1654029" y="1007368"/>
                  </a:lnTo>
                  <a:lnTo>
                    <a:pt x="1626907" y="1039040"/>
                  </a:lnTo>
                  <a:lnTo>
                    <a:pt x="1597153" y="1069296"/>
                  </a:lnTo>
                  <a:lnTo>
                    <a:pt x="1564886" y="1098052"/>
                  </a:lnTo>
                  <a:lnTo>
                    <a:pt x="1530223" y="1125220"/>
                  </a:lnTo>
                  <a:lnTo>
                    <a:pt x="1493281" y="1150712"/>
                  </a:lnTo>
                  <a:lnTo>
                    <a:pt x="1454180" y="1174443"/>
                  </a:lnTo>
                  <a:lnTo>
                    <a:pt x="1413036" y="1196326"/>
                  </a:lnTo>
                  <a:lnTo>
                    <a:pt x="1369967" y="1216274"/>
                  </a:lnTo>
                  <a:lnTo>
                    <a:pt x="1325092" y="1234200"/>
                  </a:lnTo>
                  <a:lnTo>
                    <a:pt x="1278528" y="1250017"/>
                  </a:lnTo>
                  <a:lnTo>
                    <a:pt x="1230393" y="1263639"/>
                  </a:lnTo>
                  <a:lnTo>
                    <a:pt x="1180806" y="1274978"/>
                  </a:lnTo>
                  <a:lnTo>
                    <a:pt x="1129882" y="1283949"/>
                  </a:lnTo>
                  <a:lnTo>
                    <a:pt x="1077742" y="1290464"/>
                  </a:lnTo>
                  <a:lnTo>
                    <a:pt x="1024501" y="1294437"/>
                  </a:lnTo>
                  <a:lnTo>
                    <a:pt x="970280" y="1295781"/>
                  </a:lnTo>
                  <a:lnTo>
                    <a:pt x="1530867" y="1295781"/>
                  </a:lnTo>
                  <a:lnTo>
                    <a:pt x="1599856" y="1256536"/>
                  </a:lnTo>
                  <a:lnTo>
                    <a:pt x="1638057" y="1231255"/>
                  </a:lnTo>
                  <a:lnTo>
                    <a:pt x="1674386" y="1204538"/>
                  </a:lnTo>
                  <a:lnTo>
                    <a:pt x="1708763" y="1176446"/>
                  </a:lnTo>
                  <a:lnTo>
                    <a:pt x="1741105" y="1147038"/>
                  </a:lnTo>
                  <a:lnTo>
                    <a:pt x="1771331" y="1116375"/>
                  </a:lnTo>
                  <a:lnTo>
                    <a:pt x="1799358" y="1084518"/>
                  </a:lnTo>
                  <a:lnTo>
                    <a:pt x="1825104" y="1051526"/>
                  </a:lnTo>
                  <a:lnTo>
                    <a:pt x="1848488" y="1017459"/>
                  </a:lnTo>
                  <a:lnTo>
                    <a:pt x="1869428" y="982379"/>
                  </a:lnTo>
                  <a:lnTo>
                    <a:pt x="1887842" y="946344"/>
                  </a:lnTo>
                  <a:lnTo>
                    <a:pt x="1903648" y="909417"/>
                  </a:lnTo>
                  <a:lnTo>
                    <a:pt x="1916763" y="871656"/>
                  </a:lnTo>
                  <a:lnTo>
                    <a:pt x="1927107" y="833122"/>
                  </a:lnTo>
                  <a:lnTo>
                    <a:pt x="1934596" y="793875"/>
                  </a:lnTo>
                  <a:lnTo>
                    <a:pt x="1939136" y="754103"/>
                  </a:lnTo>
                  <a:lnTo>
                    <a:pt x="1940686" y="713486"/>
                  </a:lnTo>
                  <a:lnTo>
                    <a:pt x="1939150" y="673007"/>
                  </a:lnTo>
                  <a:lnTo>
                    <a:pt x="1934596" y="633120"/>
                  </a:lnTo>
                  <a:lnTo>
                    <a:pt x="1927107" y="593885"/>
                  </a:lnTo>
                  <a:lnTo>
                    <a:pt x="1916763" y="555361"/>
                  </a:lnTo>
                  <a:lnTo>
                    <a:pt x="1903648" y="517609"/>
                  </a:lnTo>
                  <a:lnTo>
                    <a:pt x="1887842" y="480690"/>
                  </a:lnTo>
                  <a:lnTo>
                    <a:pt x="1869428" y="444664"/>
                  </a:lnTo>
                  <a:lnTo>
                    <a:pt x="1848488" y="409591"/>
                  </a:lnTo>
                  <a:lnTo>
                    <a:pt x="1825104" y="375531"/>
                  </a:lnTo>
                  <a:lnTo>
                    <a:pt x="1799358" y="342545"/>
                  </a:lnTo>
                  <a:lnTo>
                    <a:pt x="1771331" y="310692"/>
                  </a:lnTo>
                  <a:lnTo>
                    <a:pt x="1741105" y="280034"/>
                  </a:lnTo>
                  <a:lnTo>
                    <a:pt x="1708763" y="250631"/>
                  </a:lnTo>
                  <a:lnTo>
                    <a:pt x="1674386" y="222542"/>
                  </a:lnTo>
                  <a:lnTo>
                    <a:pt x="1638057" y="195829"/>
                  </a:lnTo>
                  <a:lnTo>
                    <a:pt x="1599856" y="170551"/>
                  </a:lnTo>
                  <a:lnTo>
                    <a:pt x="1559867" y="146768"/>
                  </a:lnTo>
                  <a:lnTo>
                    <a:pt x="1530881" y="131318"/>
                  </a:lnTo>
                  <a:close/>
                </a:path>
              </a:pathLst>
            </a:custGeom>
            <a:solidFill>
              <a:srgbClr val="1B2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1467" y="2883280"/>
              <a:ext cx="1941195" cy="1427480"/>
            </a:xfrm>
            <a:custGeom>
              <a:avLst/>
              <a:gdLst/>
              <a:ahLst/>
              <a:cxnLst/>
              <a:rect l="l" t="t" r="r" b="b"/>
              <a:pathLst>
                <a:path w="1941195" h="1427479">
                  <a:moveTo>
                    <a:pt x="970280" y="0"/>
                  </a:moveTo>
                  <a:lnTo>
                    <a:pt x="1025346" y="1129"/>
                  </a:lnTo>
                  <a:lnTo>
                    <a:pt x="1079607" y="4478"/>
                  </a:lnTo>
                  <a:lnTo>
                    <a:pt x="1132979" y="9987"/>
                  </a:lnTo>
                  <a:lnTo>
                    <a:pt x="1185382" y="17594"/>
                  </a:lnTo>
                  <a:lnTo>
                    <a:pt x="1236734" y="27239"/>
                  </a:lnTo>
                  <a:lnTo>
                    <a:pt x="1286952" y="38863"/>
                  </a:lnTo>
                  <a:lnTo>
                    <a:pt x="1335954" y="52404"/>
                  </a:lnTo>
                  <a:lnTo>
                    <a:pt x="1383659" y="67803"/>
                  </a:lnTo>
                  <a:lnTo>
                    <a:pt x="1429985" y="84999"/>
                  </a:lnTo>
                  <a:lnTo>
                    <a:pt x="1474849" y="103932"/>
                  </a:lnTo>
                  <a:lnTo>
                    <a:pt x="1518171" y="124542"/>
                  </a:lnTo>
                  <a:lnTo>
                    <a:pt x="1559867" y="146768"/>
                  </a:lnTo>
                  <a:lnTo>
                    <a:pt x="1599856" y="170551"/>
                  </a:lnTo>
                  <a:lnTo>
                    <a:pt x="1638057" y="195829"/>
                  </a:lnTo>
                  <a:lnTo>
                    <a:pt x="1674386" y="222542"/>
                  </a:lnTo>
                  <a:lnTo>
                    <a:pt x="1708763" y="250631"/>
                  </a:lnTo>
                  <a:lnTo>
                    <a:pt x="1741105" y="280034"/>
                  </a:lnTo>
                  <a:lnTo>
                    <a:pt x="1771331" y="310692"/>
                  </a:lnTo>
                  <a:lnTo>
                    <a:pt x="1799358" y="342545"/>
                  </a:lnTo>
                  <a:lnTo>
                    <a:pt x="1825104" y="375531"/>
                  </a:lnTo>
                  <a:lnTo>
                    <a:pt x="1848488" y="409591"/>
                  </a:lnTo>
                  <a:lnTo>
                    <a:pt x="1869428" y="444664"/>
                  </a:lnTo>
                  <a:lnTo>
                    <a:pt x="1887842" y="480690"/>
                  </a:lnTo>
                  <a:lnTo>
                    <a:pt x="1903648" y="517609"/>
                  </a:lnTo>
                  <a:lnTo>
                    <a:pt x="1916763" y="555361"/>
                  </a:lnTo>
                  <a:lnTo>
                    <a:pt x="1927107" y="593885"/>
                  </a:lnTo>
                  <a:lnTo>
                    <a:pt x="1934596" y="633120"/>
                  </a:lnTo>
                  <a:lnTo>
                    <a:pt x="1939150" y="673007"/>
                  </a:lnTo>
                  <a:lnTo>
                    <a:pt x="1940686" y="713486"/>
                  </a:lnTo>
                  <a:lnTo>
                    <a:pt x="1939150" y="753977"/>
                  </a:lnTo>
                  <a:lnTo>
                    <a:pt x="1934596" y="793875"/>
                  </a:lnTo>
                  <a:lnTo>
                    <a:pt x="1927107" y="833122"/>
                  </a:lnTo>
                  <a:lnTo>
                    <a:pt x="1916763" y="871656"/>
                  </a:lnTo>
                  <a:lnTo>
                    <a:pt x="1903648" y="909417"/>
                  </a:lnTo>
                  <a:lnTo>
                    <a:pt x="1887842" y="946344"/>
                  </a:lnTo>
                  <a:lnTo>
                    <a:pt x="1869428" y="982379"/>
                  </a:lnTo>
                  <a:lnTo>
                    <a:pt x="1848488" y="1017459"/>
                  </a:lnTo>
                  <a:lnTo>
                    <a:pt x="1825104" y="1051526"/>
                  </a:lnTo>
                  <a:lnTo>
                    <a:pt x="1799358" y="1084518"/>
                  </a:lnTo>
                  <a:lnTo>
                    <a:pt x="1771331" y="1116375"/>
                  </a:lnTo>
                  <a:lnTo>
                    <a:pt x="1741105" y="1147038"/>
                  </a:lnTo>
                  <a:lnTo>
                    <a:pt x="1708763" y="1176446"/>
                  </a:lnTo>
                  <a:lnTo>
                    <a:pt x="1674386" y="1204538"/>
                  </a:lnTo>
                  <a:lnTo>
                    <a:pt x="1638057" y="1231255"/>
                  </a:lnTo>
                  <a:lnTo>
                    <a:pt x="1599856" y="1256536"/>
                  </a:lnTo>
                  <a:lnTo>
                    <a:pt x="1559867" y="1280321"/>
                  </a:lnTo>
                  <a:lnTo>
                    <a:pt x="1518171" y="1302549"/>
                  </a:lnTo>
                  <a:lnTo>
                    <a:pt x="1474849" y="1323160"/>
                  </a:lnTo>
                  <a:lnTo>
                    <a:pt x="1429985" y="1342095"/>
                  </a:lnTo>
                  <a:lnTo>
                    <a:pt x="1383659" y="1359292"/>
                  </a:lnTo>
                  <a:lnTo>
                    <a:pt x="1335954" y="1374692"/>
                  </a:lnTo>
                  <a:lnTo>
                    <a:pt x="1286952" y="1388234"/>
                  </a:lnTo>
                  <a:lnTo>
                    <a:pt x="1236734" y="1399858"/>
                  </a:lnTo>
                  <a:lnTo>
                    <a:pt x="1185382" y="1409504"/>
                  </a:lnTo>
                  <a:lnTo>
                    <a:pt x="1132979" y="1417111"/>
                  </a:lnTo>
                  <a:lnTo>
                    <a:pt x="1079607" y="1422620"/>
                  </a:lnTo>
                  <a:lnTo>
                    <a:pt x="1025346" y="1425969"/>
                  </a:lnTo>
                  <a:lnTo>
                    <a:pt x="970280" y="1427099"/>
                  </a:lnTo>
                  <a:lnTo>
                    <a:pt x="915226" y="1425969"/>
                  </a:lnTo>
                  <a:lnTo>
                    <a:pt x="860977" y="1422621"/>
                  </a:lnTo>
                  <a:lnTo>
                    <a:pt x="807615" y="1417115"/>
                  </a:lnTo>
                  <a:lnTo>
                    <a:pt x="755222" y="1409511"/>
                  </a:lnTo>
                  <a:lnTo>
                    <a:pt x="703880" y="1399868"/>
                  </a:lnTo>
                  <a:lnTo>
                    <a:pt x="653671" y="1388248"/>
                  </a:lnTo>
                  <a:lnTo>
                    <a:pt x="604676" y="1374711"/>
                  </a:lnTo>
                  <a:lnTo>
                    <a:pt x="556979" y="1359316"/>
                  </a:lnTo>
                  <a:lnTo>
                    <a:pt x="510659" y="1342124"/>
                  </a:lnTo>
                  <a:lnTo>
                    <a:pt x="465801" y="1323195"/>
                  </a:lnTo>
                  <a:lnTo>
                    <a:pt x="422485" y="1302590"/>
                  </a:lnTo>
                  <a:lnTo>
                    <a:pt x="380793" y="1280368"/>
                  </a:lnTo>
                  <a:lnTo>
                    <a:pt x="340808" y="1256590"/>
                  </a:lnTo>
                  <a:lnTo>
                    <a:pt x="302612" y="1231315"/>
                  </a:lnTo>
                  <a:lnTo>
                    <a:pt x="266285" y="1204605"/>
                  </a:lnTo>
                  <a:lnTo>
                    <a:pt x="231911" y="1176519"/>
                  </a:lnTo>
                  <a:lnTo>
                    <a:pt x="199572" y="1147118"/>
                  </a:lnTo>
                  <a:lnTo>
                    <a:pt x="169348" y="1116461"/>
                  </a:lnTo>
                  <a:lnTo>
                    <a:pt x="141323" y="1084610"/>
                  </a:lnTo>
                  <a:lnTo>
                    <a:pt x="115578" y="1051623"/>
                  </a:lnTo>
                  <a:lnTo>
                    <a:pt x="92195" y="1017562"/>
                  </a:lnTo>
                  <a:lnTo>
                    <a:pt x="71256" y="982487"/>
                  </a:lnTo>
                  <a:lnTo>
                    <a:pt x="52843" y="946457"/>
                  </a:lnTo>
                  <a:lnTo>
                    <a:pt x="37038" y="909534"/>
                  </a:lnTo>
                  <a:lnTo>
                    <a:pt x="23923" y="871776"/>
                  </a:lnTo>
                  <a:lnTo>
                    <a:pt x="13579" y="833245"/>
                  </a:lnTo>
                  <a:lnTo>
                    <a:pt x="6090" y="794001"/>
                  </a:lnTo>
                  <a:lnTo>
                    <a:pt x="1536" y="754103"/>
                  </a:lnTo>
                  <a:lnTo>
                    <a:pt x="0" y="713613"/>
                  </a:lnTo>
                  <a:lnTo>
                    <a:pt x="1536" y="673134"/>
                  </a:lnTo>
                  <a:lnTo>
                    <a:pt x="6090" y="633245"/>
                  </a:lnTo>
                  <a:lnTo>
                    <a:pt x="13579" y="594008"/>
                  </a:lnTo>
                  <a:lnTo>
                    <a:pt x="23923" y="555481"/>
                  </a:lnTo>
                  <a:lnTo>
                    <a:pt x="37038" y="517726"/>
                  </a:lnTo>
                  <a:lnTo>
                    <a:pt x="52843" y="480803"/>
                  </a:lnTo>
                  <a:lnTo>
                    <a:pt x="71256" y="444772"/>
                  </a:lnTo>
                  <a:lnTo>
                    <a:pt x="92195" y="409694"/>
                  </a:lnTo>
                  <a:lnTo>
                    <a:pt x="115578" y="375629"/>
                  </a:lnTo>
                  <a:lnTo>
                    <a:pt x="141323" y="342637"/>
                  </a:lnTo>
                  <a:lnTo>
                    <a:pt x="169348" y="310778"/>
                  </a:lnTo>
                  <a:lnTo>
                    <a:pt x="199572" y="280114"/>
                  </a:lnTo>
                  <a:lnTo>
                    <a:pt x="231911" y="250704"/>
                  </a:lnTo>
                  <a:lnTo>
                    <a:pt x="266285" y="222609"/>
                  </a:lnTo>
                  <a:lnTo>
                    <a:pt x="302612" y="195889"/>
                  </a:lnTo>
                  <a:lnTo>
                    <a:pt x="340808" y="170604"/>
                  </a:lnTo>
                  <a:lnTo>
                    <a:pt x="380793" y="146816"/>
                  </a:lnTo>
                  <a:lnTo>
                    <a:pt x="422485" y="124583"/>
                  </a:lnTo>
                  <a:lnTo>
                    <a:pt x="465801" y="103967"/>
                  </a:lnTo>
                  <a:lnTo>
                    <a:pt x="510659" y="85028"/>
                  </a:lnTo>
                  <a:lnTo>
                    <a:pt x="556979" y="67827"/>
                  </a:lnTo>
                  <a:lnTo>
                    <a:pt x="604676" y="52423"/>
                  </a:lnTo>
                  <a:lnTo>
                    <a:pt x="653671" y="38877"/>
                  </a:lnTo>
                  <a:lnTo>
                    <a:pt x="703880" y="27249"/>
                  </a:lnTo>
                  <a:lnTo>
                    <a:pt x="755222" y="17600"/>
                  </a:lnTo>
                  <a:lnTo>
                    <a:pt x="807615" y="9990"/>
                  </a:lnTo>
                  <a:lnTo>
                    <a:pt x="860977" y="4480"/>
                  </a:lnTo>
                  <a:lnTo>
                    <a:pt x="915226" y="1130"/>
                  </a:lnTo>
                  <a:lnTo>
                    <a:pt x="970280" y="0"/>
                  </a:lnTo>
                  <a:close/>
                </a:path>
                <a:path w="1941195" h="1427479">
                  <a:moveTo>
                    <a:pt x="970280" y="131318"/>
                  </a:moveTo>
                  <a:lnTo>
                    <a:pt x="916102" y="132660"/>
                  </a:lnTo>
                  <a:lnTo>
                    <a:pt x="862900" y="136631"/>
                  </a:lnTo>
                  <a:lnTo>
                    <a:pt x="810792" y="143143"/>
                  </a:lnTo>
                  <a:lnTo>
                    <a:pt x="759895" y="152110"/>
                  </a:lnTo>
                  <a:lnTo>
                    <a:pt x="710329" y="163445"/>
                  </a:lnTo>
                  <a:lnTo>
                    <a:pt x="662211" y="177061"/>
                  </a:lnTo>
                  <a:lnTo>
                    <a:pt x="615660" y="192872"/>
                  </a:lnTo>
                  <a:lnTo>
                    <a:pt x="570794" y="210791"/>
                  </a:lnTo>
                  <a:lnTo>
                    <a:pt x="527731" y="230732"/>
                  </a:lnTo>
                  <a:lnTo>
                    <a:pt x="486589" y="252607"/>
                  </a:lnTo>
                  <a:lnTo>
                    <a:pt x="447487" y="276330"/>
                  </a:lnTo>
                  <a:lnTo>
                    <a:pt x="410543" y="301815"/>
                  </a:lnTo>
                  <a:lnTo>
                    <a:pt x="375875" y="328975"/>
                  </a:lnTo>
                  <a:lnTo>
                    <a:pt x="343601" y="357722"/>
                  </a:lnTo>
                  <a:lnTo>
                    <a:pt x="313840" y="387972"/>
                  </a:lnTo>
                  <a:lnTo>
                    <a:pt x="286709" y="419636"/>
                  </a:lnTo>
                  <a:lnTo>
                    <a:pt x="262328" y="452628"/>
                  </a:lnTo>
                  <a:lnTo>
                    <a:pt x="240813" y="486862"/>
                  </a:lnTo>
                  <a:lnTo>
                    <a:pt x="222285" y="522251"/>
                  </a:lnTo>
                  <a:lnTo>
                    <a:pt x="206860" y="558708"/>
                  </a:lnTo>
                  <a:lnTo>
                    <a:pt x="194657" y="596146"/>
                  </a:lnTo>
                  <a:lnTo>
                    <a:pt x="185794" y="634480"/>
                  </a:lnTo>
                  <a:lnTo>
                    <a:pt x="180389" y="673622"/>
                  </a:lnTo>
                  <a:lnTo>
                    <a:pt x="178562" y="713486"/>
                  </a:lnTo>
                  <a:lnTo>
                    <a:pt x="180388" y="753350"/>
                  </a:lnTo>
                  <a:lnTo>
                    <a:pt x="185789" y="792493"/>
                  </a:lnTo>
                  <a:lnTo>
                    <a:pt x="194646" y="830830"/>
                  </a:lnTo>
                  <a:lnTo>
                    <a:pt x="206842" y="868273"/>
                  </a:lnTo>
                  <a:lnTo>
                    <a:pt x="222258" y="904735"/>
                  </a:lnTo>
                  <a:lnTo>
                    <a:pt x="240778" y="940129"/>
                  </a:lnTo>
                  <a:lnTo>
                    <a:pt x="262282" y="974369"/>
                  </a:lnTo>
                  <a:lnTo>
                    <a:pt x="286653" y="1007368"/>
                  </a:lnTo>
                  <a:lnTo>
                    <a:pt x="313773" y="1039040"/>
                  </a:lnTo>
                  <a:lnTo>
                    <a:pt x="343524" y="1069296"/>
                  </a:lnTo>
                  <a:lnTo>
                    <a:pt x="375788" y="1098052"/>
                  </a:lnTo>
                  <a:lnTo>
                    <a:pt x="410448" y="1125220"/>
                  </a:lnTo>
                  <a:lnTo>
                    <a:pt x="447385" y="1150712"/>
                  </a:lnTo>
                  <a:lnTo>
                    <a:pt x="486481" y="1174443"/>
                  </a:lnTo>
                  <a:lnTo>
                    <a:pt x="527619" y="1196326"/>
                  </a:lnTo>
                  <a:lnTo>
                    <a:pt x="570681" y="1216274"/>
                  </a:lnTo>
                  <a:lnTo>
                    <a:pt x="615549" y="1234200"/>
                  </a:lnTo>
                  <a:lnTo>
                    <a:pt x="662104" y="1250017"/>
                  </a:lnTo>
                  <a:lnTo>
                    <a:pt x="710229" y="1263639"/>
                  </a:lnTo>
                  <a:lnTo>
                    <a:pt x="759807" y="1274978"/>
                  </a:lnTo>
                  <a:lnTo>
                    <a:pt x="810719" y="1283949"/>
                  </a:lnTo>
                  <a:lnTo>
                    <a:pt x="862847" y="1290464"/>
                  </a:lnTo>
                  <a:lnTo>
                    <a:pt x="916073" y="1294437"/>
                  </a:lnTo>
                  <a:lnTo>
                    <a:pt x="970280" y="1295781"/>
                  </a:lnTo>
                  <a:lnTo>
                    <a:pt x="1024501" y="1294437"/>
                  </a:lnTo>
                  <a:lnTo>
                    <a:pt x="1077742" y="1290464"/>
                  </a:lnTo>
                  <a:lnTo>
                    <a:pt x="1129882" y="1283949"/>
                  </a:lnTo>
                  <a:lnTo>
                    <a:pt x="1180806" y="1274978"/>
                  </a:lnTo>
                  <a:lnTo>
                    <a:pt x="1230393" y="1263639"/>
                  </a:lnTo>
                  <a:lnTo>
                    <a:pt x="1278528" y="1250017"/>
                  </a:lnTo>
                  <a:lnTo>
                    <a:pt x="1325092" y="1234200"/>
                  </a:lnTo>
                  <a:lnTo>
                    <a:pt x="1369967" y="1216274"/>
                  </a:lnTo>
                  <a:lnTo>
                    <a:pt x="1413036" y="1196326"/>
                  </a:lnTo>
                  <a:lnTo>
                    <a:pt x="1454180" y="1174443"/>
                  </a:lnTo>
                  <a:lnTo>
                    <a:pt x="1493281" y="1150712"/>
                  </a:lnTo>
                  <a:lnTo>
                    <a:pt x="1530223" y="1125220"/>
                  </a:lnTo>
                  <a:lnTo>
                    <a:pt x="1564886" y="1098052"/>
                  </a:lnTo>
                  <a:lnTo>
                    <a:pt x="1597153" y="1069296"/>
                  </a:lnTo>
                  <a:lnTo>
                    <a:pt x="1626907" y="1039040"/>
                  </a:lnTo>
                  <a:lnTo>
                    <a:pt x="1654029" y="1007368"/>
                  </a:lnTo>
                  <a:lnTo>
                    <a:pt x="1678401" y="974369"/>
                  </a:lnTo>
                  <a:lnTo>
                    <a:pt x="1699906" y="940129"/>
                  </a:lnTo>
                  <a:lnTo>
                    <a:pt x="1718426" y="904735"/>
                  </a:lnTo>
                  <a:lnTo>
                    <a:pt x="1733843" y="868273"/>
                  </a:lnTo>
                  <a:lnTo>
                    <a:pt x="1746040" y="830830"/>
                  </a:lnTo>
                  <a:lnTo>
                    <a:pt x="1754897" y="792493"/>
                  </a:lnTo>
                  <a:lnTo>
                    <a:pt x="1760298" y="753350"/>
                  </a:lnTo>
                  <a:lnTo>
                    <a:pt x="1762125" y="713486"/>
                  </a:lnTo>
                  <a:lnTo>
                    <a:pt x="1760298" y="673637"/>
                  </a:lnTo>
                  <a:lnTo>
                    <a:pt x="1754897" y="634507"/>
                  </a:lnTo>
                  <a:lnTo>
                    <a:pt x="1746040" y="596183"/>
                  </a:lnTo>
                  <a:lnTo>
                    <a:pt x="1733843" y="558752"/>
                  </a:lnTo>
                  <a:lnTo>
                    <a:pt x="1718426" y="522300"/>
                  </a:lnTo>
                  <a:lnTo>
                    <a:pt x="1699906" y="486916"/>
                  </a:lnTo>
                  <a:lnTo>
                    <a:pt x="1678401" y="452684"/>
                  </a:lnTo>
                  <a:lnTo>
                    <a:pt x="1654029" y="419692"/>
                  </a:lnTo>
                  <a:lnTo>
                    <a:pt x="1626907" y="388027"/>
                  </a:lnTo>
                  <a:lnTo>
                    <a:pt x="1597153" y="357776"/>
                  </a:lnTo>
                  <a:lnTo>
                    <a:pt x="1564886" y="329026"/>
                  </a:lnTo>
                  <a:lnTo>
                    <a:pt x="1530223" y="301863"/>
                  </a:lnTo>
                  <a:lnTo>
                    <a:pt x="1493281" y="276374"/>
                  </a:lnTo>
                  <a:lnTo>
                    <a:pt x="1454180" y="252645"/>
                  </a:lnTo>
                  <a:lnTo>
                    <a:pt x="1413036" y="230765"/>
                  </a:lnTo>
                  <a:lnTo>
                    <a:pt x="1369967" y="210820"/>
                  </a:lnTo>
                  <a:lnTo>
                    <a:pt x="1325092" y="192895"/>
                  </a:lnTo>
                  <a:lnTo>
                    <a:pt x="1278528" y="177079"/>
                  </a:lnTo>
                  <a:lnTo>
                    <a:pt x="1230393" y="163458"/>
                  </a:lnTo>
                  <a:lnTo>
                    <a:pt x="1180806" y="152119"/>
                  </a:lnTo>
                  <a:lnTo>
                    <a:pt x="1129882" y="143149"/>
                  </a:lnTo>
                  <a:lnTo>
                    <a:pt x="1077742" y="136634"/>
                  </a:lnTo>
                  <a:lnTo>
                    <a:pt x="1024501" y="132661"/>
                  </a:lnTo>
                  <a:lnTo>
                    <a:pt x="970280" y="131318"/>
                  </a:lnTo>
                  <a:close/>
                </a:path>
              </a:pathLst>
            </a:custGeom>
            <a:ln w="952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019613" y="4419600"/>
            <a:ext cx="4657725" cy="1562100"/>
            <a:chOff x="4019613" y="4419600"/>
            <a:chExt cx="4657725" cy="1562100"/>
          </a:xfrm>
        </p:grpSpPr>
        <p:sp>
          <p:nvSpPr>
            <p:cNvPr id="6" name="object 6"/>
            <p:cNvSpPr/>
            <p:nvPr/>
          </p:nvSpPr>
          <p:spPr>
            <a:xfrm>
              <a:off x="4024376" y="4424362"/>
              <a:ext cx="4648200" cy="1552575"/>
            </a:xfrm>
            <a:custGeom>
              <a:avLst/>
              <a:gdLst/>
              <a:ahLst/>
              <a:cxnLst/>
              <a:rect l="l" t="t" r="r" b="b"/>
              <a:pathLst>
                <a:path w="4648200" h="1552575">
                  <a:moveTo>
                    <a:pt x="4648200" y="0"/>
                  </a:moveTo>
                  <a:lnTo>
                    <a:pt x="0" y="0"/>
                  </a:lnTo>
                  <a:lnTo>
                    <a:pt x="0" y="1552575"/>
                  </a:lnTo>
                  <a:lnTo>
                    <a:pt x="4648200" y="1552575"/>
                  </a:lnTo>
                  <a:lnTo>
                    <a:pt x="4648200" y="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24376" y="4424362"/>
              <a:ext cx="4648200" cy="1552575"/>
            </a:xfrm>
            <a:custGeom>
              <a:avLst/>
              <a:gdLst/>
              <a:ahLst/>
              <a:cxnLst/>
              <a:rect l="l" t="t" r="r" b="b"/>
              <a:pathLst>
                <a:path w="4648200" h="1552575">
                  <a:moveTo>
                    <a:pt x="0" y="1552575"/>
                  </a:moveTo>
                  <a:lnTo>
                    <a:pt x="4648200" y="1552575"/>
                  </a:lnTo>
                  <a:lnTo>
                    <a:pt x="4648200" y="0"/>
                  </a:lnTo>
                  <a:lnTo>
                    <a:pt x="0" y="0"/>
                  </a:lnTo>
                  <a:lnTo>
                    <a:pt x="0" y="1552575"/>
                  </a:lnTo>
                  <a:close/>
                </a:path>
              </a:pathLst>
            </a:custGeom>
            <a:ln w="9525">
              <a:solidFill>
                <a:srgbClr val="1617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46501" y="3484626"/>
            <a:ext cx="803275" cy="231775"/>
            <a:chOff x="3246501" y="3484626"/>
            <a:chExt cx="803275" cy="231775"/>
          </a:xfrm>
        </p:grpSpPr>
        <p:sp>
          <p:nvSpPr>
            <p:cNvPr id="9" name="object 9"/>
            <p:cNvSpPr/>
            <p:nvPr/>
          </p:nvSpPr>
          <p:spPr>
            <a:xfrm>
              <a:off x="3252851" y="3490976"/>
              <a:ext cx="790575" cy="219075"/>
            </a:xfrm>
            <a:custGeom>
              <a:avLst/>
              <a:gdLst/>
              <a:ahLst/>
              <a:cxnLst/>
              <a:rect l="l" t="t" r="r" b="b"/>
              <a:pathLst>
                <a:path w="790575" h="219075">
                  <a:moveTo>
                    <a:pt x="680974" y="0"/>
                  </a:moveTo>
                  <a:lnTo>
                    <a:pt x="680974" y="54737"/>
                  </a:lnTo>
                  <a:lnTo>
                    <a:pt x="0" y="54737"/>
                  </a:lnTo>
                  <a:lnTo>
                    <a:pt x="0" y="164211"/>
                  </a:lnTo>
                  <a:lnTo>
                    <a:pt x="680974" y="164211"/>
                  </a:lnTo>
                  <a:lnTo>
                    <a:pt x="680974" y="219075"/>
                  </a:lnTo>
                  <a:lnTo>
                    <a:pt x="790575" y="109474"/>
                  </a:lnTo>
                  <a:lnTo>
                    <a:pt x="680974" y="0"/>
                  </a:lnTo>
                  <a:close/>
                </a:path>
              </a:pathLst>
            </a:custGeom>
            <a:solidFill>
              <a:srgbClr val="1B2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52851" y="3490976"/>
              <a:ext cx="790575" cy="219075"/>
            </a:xfrm>
            <a:custGeom>
              <a:avLst/>
              <a:gdLst/>
              <a:ahLst/>
              <a:cxnLst/>
              <a:rect l="l" t="t" r="r" b="b"/>
              <a:pathLst>
                <a:path w="790575" h="219075">
                  <a:moveTo>
                    <a:pt x="0" y="54737"/>
                  </a:moveTo>
                  <a:lnTo>
                    <a:pt x="680974" y="54737"/>
                  </a:lnTo>
                  <a:lnTo>
                    <a:pt x="680974" y="0"/>
                  </a:lnTo>
                  <a:lnTo>
                    <a:pt x="790575" y="109474"/>
                  </a:lnTo>
                  <a:lnTo>
                    <a:pt x="680974" y="219075"/>
                  </a:lnTo>
                  <a:lnTo>
                    <a:pt x="680974" y="164211"/>
                  </a:lnTo>
                  <a:lnTo>
                    <a:pt x="0" y="164211"/>
                  </a:lnTo>
                  <a:lnTo>
                    <a:pt x="0" y="54737"/>
                  </a:lnTo>
                  <a:close/>
                </a:path>
              </a:pathLst>
            </a:custGeom>
            <a:ln w="12700">
              <a:solidFill>
                <a:srgbClr val="111A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553970" y="4177410"/>
            <a:ext cx="1469644" cy="898932"/>
            <a:chOff x="2553970" y="4177410"/>
            <a:chExt cx="1559560" cy="876935"/>
          </a:xfrm>
        </p:grpSpPr>
        <p:sp>
          <p:nvSpPr>
            <p:cNvPr id="12" name="object 12"/>
            <p:cNvSpPr/>
            <p:nvPr/>
          </p:nvSpPr>
          <p:spPr>
            <a:xfrm>
              <a:off x="2560320" y="4183760"/>
              <a:ext cx="1546860" cy="864235"/>
            </a:xfrm>
            <a:custGeom>
              <a:avLst/>
              <a:gdLst/>
              <a:ahLst/>
              <a:cxnLst/>
              <a:rect l="l" t="t" r="r" b="b"/>
              <a:pathLst>
                <a:path w="1546860" h="864235">
                  <a:moveTo>
                    <a:pt x="55118" y="0"/>
                  </a:moveTo>
                  <a:lnTo>
                    <a:pt x="0" y="110997"/>
                  </a:lnTo>
                  <a:lnTo>
                    <a:pt x="1411096" y="811530"/>
                  </a:lnTo>
                  <a:lnTo>
                    <a:pt x="1385062" y="863981"/>
                  </a:lnTo>
                  <a:lnTo>
                    <a:pt x="1546606" y="809625"/>
                  </a:lnTo>
                  <a:lnTo>
                    <a:pt x="1492250" y="648081"/>
                  </a:lnTo>
                  <a:lnTo>
                    <a:pt x="1466215" y="700532"/>
                  </a:lnTo>
                  <a:lnTo>
                    <a:pt x="55118" y="0"/>
                  </a:lnTo>
                  <a:close/>
                </a:path>
              </a:pathLst>
            </a:custGeom>
            <a:solidFill>
              <a:srgbClr val="1B2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0320" y="4183760"/>
              <a:ext cx="1546860" cy="864235"/>
            </a:xfrm>
            <a:custGeom>
              <a:avLst/>
              <a:gdLst/>
              <a:ahLst/>
              <a:cxnLst/>
              <a:rect l="l" t="t" r="r" b="b"/>
              <a:pathLst>
                <a:path w="1546860" h="864235">
                  <a:moveTo>
                    <a:pt x="55118" y="0"/>
                  </a:moveTo>
                  <a:lnTo>
                    <a:pt x="1466215" y="700532"/>
                  </a:lnTo>
                  <a:lnTo>
                    <a:pt x="1492250" y="648081"/>
                  </a:lnTo>
                  <a:lnTo>
                    <a:pt x="1546606" y="809625"/>
                  </a:lnTo>
                  <a:lnTo>
                    <a:pt x="1385062" y="863981"/>
                  </a:lnTo>
                  <a:lnTo>
                    <a:pt x="1411096" y="811530"/>
                  </a:lnTo>
                  <a:lnTo>
                    <a:pt x="0" y="110997"/>
                  </a:lnTo>
                  <a:lnTo>
                    <a:pt x="55118" y="0"/>
                  </a:lnTo>
                  <a:close/>
                </a:path>
              </a:pathLst>
            </a:custGeom>
            <a:ln w="12699">
              <a:solidFill>
                <a:srgbClr val="111A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641473" y="1937766"/>
            <a:ext cx="1203960" cy="1186815"/>
            <a:chOff x="2641473" y="1937766"/>
            <a:chExt cx="1203960" cy="1186815"/>
          </a:xfrm>
        </p:grpSpPr>
        <p:sp>
          <p:nvSpPr>
            <p:cNvPr id="15" name="object 15"/>
            <p:cNvSpPr/>
            <p:nvPr/>
          </p:nvSpPr>
          <p:spPr>
            <a:xfrm>
              <a:off x="2647823" y="1944116"/>
              <a:ext cx="1191260" cy="1174115"/>
            </a:xfrm>
            <a:custGeom>
              <a:avLst/>
              <a:gdLst/>
              <a:ahLst/>
              <a:cxnLst/>
              <a:rect l="l" t="t" r="r" b="b"/>
              <a:pathLst>
                <a:path w="1191260" h="1174114">
                  <a:moveTo>
                    <a:pt x="1036447" y="0"/>
                  </a:moveTo>
                  <a:lnTo>
                    <a:pt x="1074801" y="38988"/>
                  </a:lnTo>
                  <a:lnTo>
                    <a:pt x="0" y="1095883"/>
                  </a:lnTo>
                  <a:lnTo>
                    <a:pt x="76707" y="1173861"/>
                  </a:lnTo>
                  <a:lnTo>
                    <a:pt x="1151509" y="116967"/>
                  </a:lnTo>
                  <a:lnTo>
                    <a:pt x="1189736" y="155956"/>
                  </a:lnTo>
                  <a:lnTo>
                    <a:pt x="1191132" y="1397"/>
                  </a:lnTo>
                  <a:lnTo>
                    <a:pt x="1036447" y="0"/>
                  </a:lnTo>
                  <a:close/>
                </a:path>
              </a:pathLst>
            </a:custGeom>
            <a:solidFill>
              <a:srgbClr val="1B2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47823" y="1944116"/>
              <a:ext cx="1191260" cy="1174115"/>
            </a:xfrm>
            <a:custGeom>
              <a:avLst/>
              <a:gdLst/>
              <a:ahLst/>
              <a:cxnLst/>
              <a:rect l="l" t="t" r="r" b="b"/>
              <a:pathLst>
                <a:path w="1191260" h="1174114">
                  <a:moveTo>
                    <a:pt x="0" y="1095883"/>
                  </a:moveTo>
                  <a:lnTo>
                    <a:pt x="1074801" y="38988"/>
                  </a:lnTo>
                  <a:lnTo>
                    <a:pt x="1036447" y="0"/>
                  </a:lnTo>
                  <a:lnTo>
                    <a:pt x="1191132" y="1397"/>
                  </a:lnTo>
                  <a:lnTo>
                    <a:pt x="1189736" y="155956"/>
                  </a:lnTo>
                  <a:lnTo>
                    <a:pt x="1151509" y="116967"/>
                  </a:lnTo>
                  <a:lnTo>
                    <a:pt x="76707" y="1173861"/>
                  </a:lnTo>
                  <a:lnTo>
                    <a:pt x="0" y="1095883"/>
                  </a:lnTo>
                  <a:close/>
                </a:path>
              </a:pathLst>
            </a:custGeom>
            <a:ln w="12700">
              <a:solidFill>
                <a:srgbClr val="111A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646551" y="238378"/>
            <a:ext cx="164083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">
                <a:latin typeface="Arial"/>
                <a:cs typeface="Arial"/>
              </a:rPr>
              <a:t>Связь</a:t>
            </a:r>
            <a:endParaRPr sz="4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8884" y="6591033"/>
            <a:ext cx="156210" cy="1816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spc="10">
                <a:solidFill>
                  <a:srgbClr val="484848"/>
                </a:solidFill>
                <a:latin typeface="Microsoft Sans Serif"/>
                <a:cs typeface="Microsoft Sans Serif"/>
              </a:rPr>
              <a:t>16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4851" y="1443133"/>
            <a:ext cx="4657725" cy="689932"/>
          </a:xfrm>
          <a:prstGeom prst="rect">
            <a:avLst/>
          </a:prstGeom>
          <a:solidFill>
            <a:srgbClr val="FFC000"/>
          </a:solidFill>
          <a:ln w="9525">
            <a:solidFill>
              <a:srgbClr val="16171A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060"/>
              </a:spcBef>
            </a:pPr>
            <a:r>
              <a:rPr b="1" spc="25">
                <a:solidFill>
                  <a:srgbClr val="151819"/>
                </a:solidFill>
                <a:latin typeface="Arial"/>
                <a:cs typeface="Arial"/>
              </a:rPr>
              <a:t>Для</a:t>
            </a:r>
            <a:r>
              <a:rPr b="1" spc="-2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b="1" spc="40">
                <a:solidFill>
                  <a:srgbClr val="151819"/>
                </a:solidFill>
                <a:latin typeface="Arial"/>
                <a:cs typeface="Arial"/>
              </a:rPr>
              <a:t>ВИЧ-отрицательных</a:t>
            </a:r>
            <a:r>
              <a:rPr b="1" spc="-2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b="1" spc="50" err="1">
                <a:solidFill>
                  <a:srgbClr val="151819"/>
                </a:solidFill>
                <a:latin typeface="Arial"/>
                <a:cs typeface="Arial"/>
              </a:rPr>
              <a:t>клиентов</a:t>
            </a:r>
            <a:r>
              <a:rPr b="1" spc="50">
                <a:solidFill>
                  <a:srgbClr val="151819"/>
                </a:solidFill>
                <a:latin typeface="Arial"/>
                <a:cs typeface="Arial"/>
              </a:rPr>
              <a:t>:</a:t>
            </a:r>
            <a:r>
              <a:rPr lang="kk-KZ" b="1" spc="50">
                <a:solidFill>
                  <a:srgbClr val="151819"/>
                </a:solidFill>
                <a:latin typeface="Arial"/>
                <a:cs typeface="Arial"/>
              </a:rPr>
              <a:t> получение услуг</a:t>
            </a:r>
            <a:r>
              <a:rPr spc="-20">
                <a:latin typeface="Microsoft Sans Serif"/>
                <a:cs typeface="Microsoft Sans Serif"/>
              </a:rPr>
              <a:t> </a:t>
            </a:r>
            <a:r>
              <a:rPr spc="35" err="1">
                <a:latin typeface="Microsoft Sans Serif"/>
                <a:cs typeface="Microsoft Sans Serif"/>
              </a:rPr>
              <a:t>профилактик</a:t>
            </a:r>
            <a:r>
              <a:rPr lang="kk-KZ" spc="35">
                <a:latin typeface="Microsoft Sans Serif"/>
                <a:cs typeface="Microsoft Sans Serif"/>
              </a:rPr>
              <a:t>и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43426" y="2373667"/>
            <a:ext cx="4648200" cy="1988364"/>
          </a:xfrm>
          <a:prstGeom prst="rect">
            <a:avLst/>
          </a:prstGeom>
          <a:solidFill>
            <a:srgbClr val="BDFB68"/>
          </a:solidFill>
          <a:ln w="9525">
            <a:solidFill>
              <a:srgbClr val="16171A"/>
            </a:solidFill>
          </a:ln>
        </p:spPr>
        <p:txBody>
          <a:bodyPr vert="horz" wrap="square" lIns="0" tIns="120014" rIns="0" bIns="0" rtlCol="0">
            <a:spAutoFit/>
          </a:bodyPr>
          <a:lstStyle/>
          <a:p>
            <a:pPr marR="108585" algn="ctr">
              <a:lnSpc>
                <a:spcPct val="100000"/>
              </a:lnSpc>
              <a:spcBef>
                <a:spcPts val="944"/>
              </a:spcBef>
            </a:pPr>
            <a:r>
              <a:rPr lang="az-Cyrl-AZ" sz="1400" b="1" spc="25">
                <a:solidFill>
                  <a:srgbClr val="151819"/>
                </a:solidFill>
                <a:latin typeface="Arial"/>
                <a:cs typeface="Arial"/>
              </a:rPr>
              <a:t>Для</a:t>
            </a:r>
            <a:r>
              <a:rPr lang="az-Cyrl-AZ" sz="1400" b="1" spc="-2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az-Cyrl-AZ" sz="1400" b="1" spc="20">
                <a:solidFill>
                  <a:srgbClr val="151819"/>
                </a:solidFill>
                <a:latin typeface="Arial"/>
                <a:cs typeface="Arial"/>
              </a:rPr>
              <a:t>вновь</a:t>
            </a:r>
            <a:r>
              <a:rPr lang="az-Cyrl-AZ" sz="1400" b="1" spc="-20">
                <a:solidFill>
                  <a:srgbClr val="151819"/>
                </a:solidFill>
                <a:latin typeface="Arial"/>
                <a:cs typeface="Arial"/>
              </a:rPr>
              <a:t> выявленных </a:t>
            </a:r>
            <a:r>
              <a:rPr lang="az-Cyrl-AZ" sz="1400" b="1" spc="40">
                <a:solidFill>
                  <a:srgbClr val="151819"/>
                </a:solidFill>
                <a:latin typeface="Arial"/>
                <a:cs typeface="Arial"/>
              </a:rPr>
              <a:t>пациентов:</a:t>
            </a:r>
            <a:endParaRPr lang="az-Cyrl-AZ" sz="1400">
              <a:latin typeface="Arial"/>
              <a:cs typeface="Arial"/>
            </a:endParaRPr>
          </a:p>
          <a:p>
            <a:pPr marL="1243330" indent="-97790" algn="ctr">
              <a:lnSpc>
                <a:spcPct val="100000"/>
              </a:lnSpc>
              <a:spcBef>
                <a:spcPts val="760"/>
              </a:spcBef>
              <a:buChar char="•"/>
              <a:tabLst>
                <a:tab pos="1243965" algn="l"/>
              </a:tabLst>
            </a:pPr>
            <a:r>
              <a:rPr lang="az-Cyrl-AZ" sz="1400" spc="25">
                <a:solidFill>
                  <a:srgbClr val="151819"/>
                </a:solidFill>
                <a:latin typeface="Microsoft Sans Serif"/>
                <a:cs typeface="Microsoft Sans Serif"/>
              </a:rPr>
              <a:t>Качественная</a:t>
            </a:r>
            <a:r>
              <a:rPr lang="az-Cyrl-AZ" sz="1400" spc="-3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40">
                <a:solidFill>
                  <a:srgbClr val="151819"/>
                </a:solidFill>
                <a:latin typeface="Microsoft Sans Serif"/>
                <a:cs typeface="Microsoft Sans Serif"/>
              </a:rPr>
              <a:t>консультация</a:t>
            </a:r>
            <a:endParaRPr lang="az-Cyrl-AZ" sz="1400">
              <a:latin typeface="Microsoft Sans Serif"/>
              <a:cs typeface="Microsoft Sans Serif"/>
            </a:endParaRPr>
          </a:p>
          <a:p>
            <a:pPr marL="970280" indent="-81280" algn="ctr">
              <a:lnSpc>
                <a:spcPct val="100000"/>
              </a:lnSpc>
              <a:spcBef>
                <a:spcPts val="940"/>
              </a:spcBef>
              <a:buChar char="•"/>
              <a:tabLst>
                <a:tab pos="970280" algn="l"/>
              </a:tabLst>
            </a:pPr>
            <a:r>
              <a:rPr lang="az-Cyrl-AZ" sz="1400" spc="20">
                <a:solidFill>
                  <a:srgbClr val="151819"/>
                </a:solidFill>
                <a:latin typeface="Microsoft Sans Serif"/>
                <a:cs typeface="Microsoft Sans Serif"/>
              </a:rPr>
              <a:t>Дружественное</a:t>
            </a:r>
            <a:r>
              <a:rPr lang="az-Cyrl-AZ"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30">
                <a:solidFill>
                  <a:srgbClr val="151819"/>
                </a:solidFill>
                <a:latin typeface="Microsoft Sans Serif"/>
                <a:cs typeface="Microsoft Sans Serif"/>
              </a:rPr>
              <a:t>эпидемиологическое </a:t>
            </a:r>
            <a:r>
              <a:rPr lang="az-Cyrl-AZ" sz="1400" spc="20">
                <a:solidFill>
                  <a:srgbClr val="151819"/>
                </a:solidFill>
                <a:latin typeface="Microsoft Sans Serif"/>
                <a:cs typeface="Microsoft Sans Serif"/>
              </a:rPr>
              <a:t>расследование</a:t>
            </a:r>
            <a:endParaRPr lang="az-Cyrl-AZ" sz="1400">
              <a:latin typeface="Microsoft Sans Serif"/>
              <a:cs typeface="Microsoft Sans Serif"/>
            </a:endParaRPr>
          </a:p>
          <a:p>
            <a:pPr marL="793750" indent="-105410" algn="ctr">
              <a:lnSpc>
                <a:spcPct val="100000"/>
              </a:lnSpc>
              <a:spcBef>
                <a:spcPts val="675"/>
              </a:spcBef>
              <a:buChar char="•"/>
              <a:tabLst>
                <a:tab pos="794385" algn="l"/>
              </a:tabLst>
            </a:pPr>
            <a:r>
              <a:rPr lang="az-Cyrl-AZ" sz="1400" spc="30">
                <a:solidFill>
                  <a:srgbClr val="151819"/>
                </a:solidFill>
                <a:latin typeface="Microsoft Sans Serif"/>
                <a:cs typeface="Microsoft Sans Serif"/>
              </a:rPr>
              <a:t>Обязательное</a:t>
            </a:r>
            <a:r>
              <a:rPr lang="az-Cyrl-AZ" sz="1400" spc="-2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50">
                <a:solidFill>
                  <a:srgbClr val="151819"/>
                </a:solidFill>
                <a:latin typeface="Microsoft Sans Serif"/>
                <a:cs typeface="Microsoft Sans Serif"/>
              </a:rPr>
              <a:t>направление</a:t>
            </a:r>
            <a:r>
              <a:rPr lang="az-Cyrl-AZ" sz="1400" spc="-2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55">
                <a:solidFill>
                  <a:srgbClr val="151819"/>
                </a:solidFill>
                <a:latin typeface="Microsoft Sans Serif"/>
                <a:cs typeface="Microsoft Sans Serif"/>
              </a:rPr>
              <a:t>в</a:t>
            </a:r>
            <a:r>
              <a:rPr lang="az-Cyrl-AZ" sz="1400" spc="-20">
                <a:solidFill>
                  <a:srgbClr val="151819"/>
                </a:solidFill>
                <a:latin typeface="Microsoft Sans Serif"/>
                <a:cs typeface="Microsoft Sans Serif"/>
              </a:rPr>
              <a:t> НПО</a:t>
            </a:r>
            <a:endParaRPr lang="az-Cyrl-AZ" sz="1400">
              <a:latin typeface="Microsoft Sans Serif"/>
              <a:cs typeface="Microsoft Sans Serif"/>
            </a:endParaRPr>
          </a:p>
          <a:p>
            <a:pPr marL="219075" indent="-121920" algn="ctr">
              <a:lnSpc>
                <a:spcPct val="100000"/>
              </a:lnSpc>
              <a:spcBef>
                <a:spcPts val="420"/>
              </a:spcBef>
              <a:buChar char="•"/>
              <a:tabLst>
                <a:tab pos="219710" algn="l"/>
              </a:tabLst>
            </a:pPr>
            <a:r>
              <a:rPr lang="az-Cyrl-AZ" sz="1400" spc="35">
                <a:solidFill>
                  <a:srgbClr val="151819"/>
                </a:solidFill>
                <a:latin typeface="Microsoft Sans Serif"/>
                <a:cs typeface="Microsoft Sans Serif"/>
              </a:rPr>
              <a:t>Немедленная</a:t>
            </a:r>
            <a:r>
              <a:rPr lang="az-Cyrl-AZ" sz="1400" spc="-2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30">
                <a:solidFill>
                  <a:srgbClr val="151819"/>
                </a:solidFill>
                <a:latin typeface="Microsoft Sans Serif"/>
                <a:cs typeface="Microsoft Sans Serif"/>
              </a:rPr>
              <a:t>связь</a:t>
            </a:r>
            <a:r>
              <a:rPr lang="az-Cyrl-AZ" sz="1400" spc="-2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20">
                <a:solidFill>
                  <a:srgbClr val="151819"/>
                </a:solidFill>
                <a:latin typeface="Microsoft Sans Serif"/>
                <a:cs typeface="Microsoft Sans Serif"/>
              </a:rPr>
              <a:t>с сотрудниками по </a:t>
            </a:r>
            <a:r>
              <a:rPr lang="az-Cyrl-AZ" sz="1400" spc="-2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55">
                <a:solidFill>
                  <a:srgbClr val="151819"/>
                </a:solidFill>
                <a:latin typeface="Microsoft Sans Serif"/>
                <a:cs typeface="Microsoft Sans Serif"/>
              </a:rPr>
              <a:t>поддержке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726310" y="3347084"/>
            <a:ext cx="90995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>
                <a:solidFill>
                  <a:srgbClr val="151819"/>
                </a:solidFill>
                <a:latin typeface="Arial"/>
                <a:cs typeface="Arial"/>
              </a:rPr>
              <a:t>Связь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09720" y="4426458"/>
            <a:ext cx="4476750" cy="1321708"/>
          </a:xfrm>
          <a:prstGeom prst="rect">
            <a:avLst/>
          </a:prstGeom>
        </p:spPr>
        <p:txBody>
          <a:bodyPr vert="horz" wrap="square" lIns="0" tIns="54610" rIns="0" bIns="0" rtlCol="0" anchor="t">
            <a:spAutoFit/>
          </a:bodyPr>
          <a:lstStyle/>
          <a:p>
            <a:pPr marR="80010" algn="ctr">
              <a:lnSpc>
                <a:spcPct val="100000"/>
              </a:lnSpc>
              <a:spcBef>
                <a:spcPts val="430"/>
              </a:spcBef>
            </a:pPr>
            <a:r>
              <a:rPr lang="az-Cyrl-AZ" sz="1400" b="1" spc="40" err="1">
                <a:solidFill>
                  <a:srgbClr val="151819"/>
                </a:solidFill>
                <a:latin typeface="Arial"/>
                <a:cs typeface="Arial"/>
              </a:rPr>
              <a:t>Для</a:t>
            </a:r>
            <a:r>
              <a:rPr sz="1400" b="1" spc="-45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az-Cyrl-AZ" sz="1400" b="1" spc="80" err="1">
                <a:solidFill>
                  <a:srgbClr val="151819"/>
                </a:solidFill>
                <a:latin typeface="Arial"/>
                <a:cs typeface="Arial"/>
              </a:rPr>
              <a:t>пациентов</a:t>
            </a:r>
            <a:r>
              <a:rPr sz="1400" b="1" spc="80">
                <a:solidFill>
                  <a:srgbClr val="151819"/>
                </a:solidFill>
                <a:latin typeface="Arial"/>
                <a:cs typeface="Arial"/>
              </a:rPr>
              <a:t>,</a:t>
            </a:r>
            <a:r>
              <a:rPr sz="1400" b="1" spc="-45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az-Cyrl-AZ" sz="1400" b="1" spc="80" err="1">
                <a:solidFill>
                  <a:srgbClr val="151819"/>
                </a:solidFill>
                <a:latin typeface="Arial"/>
                <a:cs typeface="Arial"/>
              </a:rPr>
              <a:t>прервавших</a:t>
            </a:r>
            <a:endParaRPr lang="az-Cyrl-AZ" sz="1400" err="1">
              <a:latin typeface="Arial"/>
              <a:cs typeface="Arial"/>
            </a:endParaRPr>
          </a:p>
          <a:p>
            <a:pPr marR="51435" algn="ctr">
              <a:lnSpc>
                <a:spcPct val="100000"/>
              </a:lnSpc>
              <a:spcBef>
                <a:spcPts val="295"/>
              </a:spcBef>
            </a:pPr>
            <a:r>
              <a:rPr lang="az-Cyrl-AZ" sz="1400" b="1" spc="80" err="1">
                <a:solidFill>
                  <a:srgbClr val="151819"/>
                </a:solidFill>
                <a:latin typeface="Arial"/>
                <a:cs typeface="Arial"/>
              </a:rPr>
              <a:t>лечение</a:t>
            </a:r>
            <a:r>
              <a:rPr sz="1400" b="1" spc="-7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sz="1400" b="1" spc="35">
                <a:solidFill>
                  <a:srgbClr val="151819"/>
                </a:solidFill>
                <a:latin typeface="Arial"/>
                <a:cs typeface="Arial"/>
              </a:rPr>
              <a:t>(ИИТ):</a:t>
            </a:r>
            <a:endParaRPr lang="az-Cyrl-AZ" sz="1400">
              <a:latin typeface="Arial"/>
              <a:cs typeface="Arial"/>
            </a:endParaRPr>
          </a:p>
          <a:p>
            <a:pPr marL="539115" indent="-146050">
              <a:lnSpc>
                <a:spcPct val="100000"/>
              </a:lnSpc>
              <a:spcBef>
                <a:spcPts val="135"/>
              </a:spcBef>
              <a:buChar char="•"/>
              <a:tabLst>
                <a:tab pos="539750" algn="l"/>
              </a:tabLst>
            </a:pPr>
            <a:r>
              <a:rPr lang="az-Cyrl-AZ" sz="1400" spc="55" err="1">
                <a:solidFill>
                  <a:srgbClr val="151819"/>
                </a:solidFill>
                <a:latin typeface="Microsoft Sans Serif"/>
                <a:cs typeface="Microsoft Sans Serif"/>
              </a:rPr>
              <a:t>Регулярный</a:t>
            </a:r>
            <a:r>
              <a:rPr sz="1400" spc="-2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55" err="1">
                <a:solidFill>
                  <a:srgbClr val="151819"/>
                </a:solidFill>
                <a:latin typeface="Microsoft Sans Serif"/>
                <a:cs typeface="Microsoft Sans Serif"/>
              </a:rPr>
              <a:t>выпуск</a:t>
            </a:r>
            <a:r>
              <a:rPr sz="1400" spc="-2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lang="az-Cyrl-AZ" sz="1400" spc="40" err="1">
                <a:solidFill>
                  <a:srgbClr val="151819"/>
                </a:solidFill>
                <a:latin typeface="Microsoft Sans Serif"/>
                <a:cs typeface="Microsoft Sans Serif"/>
              </a:rPr>
              <a:t>списка</a:t>
            </a:r>
            <a:r>
              <a:rPr sz="1400" spc="-2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-30">
                <a:solidFill>
                  <a:srgbClr val="151819"/>
                </a:solidFill>
                <a:latin typeface="Microsoft Sans Serif"/>
                <a:cs typeface="Microsoft Sans Serif"/>
              </a:rPr>
              <a:t>ITT</a:t>
            </a:r>
            <a:endParaRPr sz="1400">
              <a:latin typeface="Microsoft Sans Serif"/>
              <a:cs typeface="Microsoft Sans Serif"/>
            </a:endParaRPr>
          </a:p>
          <a:p>
            <a:pPr marL="118110" marR="5080" indent="-118110">
              <a:lnSpc>
                <a:spcPts val="2250"/>
              </a:lnSpc>
              <a:spcBef>
                <a:spcPts val="80"/>
              </a:spcBef>
              <a:buChar char="•"/>
              <a:tabLst>
                <a:tab pos="118110" algn="l"/>
              </a:tabLst>
            </a:pPr>
            <a:r>
              <a:rPr sz="1400" spc="35" err="1">
                <a:solidFill>
                  <a:srgbClr val="151819"/>
                </a:solidFill>
                <a:latin typeface="Microsoft Sans Serif"/>
                <a:cs typeface="Microsoft Sans Serif"/>
              </a:rPr>
              <a:t>Последующие</a:t>
            </a:r>
            <a:r>
              <a:rPr sz="1400" spc="-1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35" err="1">
                <a:solidFill>
                  <a:srgbClr val="151819"/>
                </a:solidFill>
                <a:latin typeface="Microsoft Sans Serif"/>
                <a:cs typeface="Microsoft Sans Serif"/>
              </a:rPr>
              <a:t>действия</a:t>
            </a:r>
            <a:r>
              <a:rPr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-30">
                <a:solidFill>
                  <a:srgbClr val="151819"/>
                </a:solidFill>
                <a:latin typeface="Microsoft Sans Serif"/>
                <a:cs typeface="Microsoft Sans Serif"/>
              </a:rPr>
              <a:t>с</a:t>
            </a:r>
            <a:r>
              <a:rPr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-25">
                <a:solidFill>
                  <a:srgbClr val="151819"/>
                </a:solidFill>
                <a:latin typeface="Microsoft Sans Serif"/>
                <a:cs typeface="Microsoft Sans Serif"/>
              </a:rPr>
              <a:t>ITT</a:t>
            </a:r>
            <a:r>
              <a:rPr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35">
                <a:solidFill>
                  <a:srgbClr val="151819"/>
                </a:solidFill>
                <a:latin typeface="Microsoft Sans Serif"/>
                <a:cs typeface="Microsoft Sans Serif"/>
              </a:rPr>
              <a:t>(</a:t>
            </a:r>
            <a:r>
              <a:rPr sz="1400" spc="35" err="1">
                <a:solidFill>
                  <a:srgbClr val="151819"/>
                </a:solidFill>
                <a:latin typeface="Microsoft Sans Serif"/>
                <a:cs typeface="Microsoft Sans Serif"/>
              </a:rPr>
              <a:t>звонки</a:t>
            </a:r>
            <a:r>
              <a:rPr sz="1400" spc="35">
                <a:solidFill>
                  <a:srgbClr val="151819"/>
                </a:solidFill>
                <a:latin typeface="Microsoft Sans Serif"/>
                <a:cs typeface="Microsoft Sans Serif"/>
              </a:rPr>
              <a:t>,</a:t>
            </a:r>
            <a:r>
              <a:rPr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60" err="1">
                <a:solidFill>
                  <a:srgbClr val="151819"/>
                </a:solidFill>
                <a:latin typeface="Microsoft Sans Serif"/>
                <a:cs typeface="Microsoft Sans Serif"/>
              </a:rPr>
              <a:t>визиты</a:t>
            </a:r>
            <a:r>
              <a:rPr sz="1400" spc="-1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55" err="1">
                <a:solidFill>
                  <a:srgbClr val="151819"/>
                </a:solidFill>
                <a:latin typeface="Microsoft Sans Serif"/>
                <a:cs typeface="Microsoft Sans Serif"/>
              </a:rPr>
              <a:t>на</a:t>
            </a:r>
            <a:r>
              <a:rPr sz="1400" spc="-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20" err="1">
                <a:solidFill>
                  <a:srgbClr val="151819"/>
                </a:solidFill>
                <a:latin typeface="Microsoft Sans Serif"/>
                <a:cs typeface="Microsoft Sans Serif"/>
              </a:rPr>
              <a:t>дом</a:t>
            </a:r>
            <a:r>
              <a:rPr sz="1400" spc="20">
                <a:solidFill>
                  <a:srgbClr val="151819"/>
                </a:solidFill>
                <a:latin typeface="Microsoft Sans Serif"/>
                <a:cs typeface="Microsoft Sans Serif"/>
              </a:rPr>
              <a:t>,</a:t>
            </a:r>
            <a:r>
              <a:rPr lang="en-US" sz="1400" spc="20">
                <a:solidFill>
                  <a:srgbClr val="151819"/>
                </a:solidFill>
                <a:latin typeface="Microsoft Sans Serif"/>
                <a:cs typeface="Microsoft Sans Serif"/>
              </a:rPr>
              <a:t> </a:t>
            </a:r>
            <a:r>
              <a:rPr sz="1400" spc="-330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-40">
                <a:solidFill>
                  <a:srgbClr val="151819"/>
                </a:solidFill>
                <a:latin typeface="Microsoft Sans Serif"/>
                <a:cs typeface="Microsoft Sans Serif"/>
              </a:rPr>
              <a:t>S4H</a:t>
            </a:r>
            <a:r>
              <a:rPr sz="1400" spc="-15">
                <a:solidFill>
                  <a:srgbClr val="151819"/>
                </a:solidFill>
                <a:latin typeface="Microsoft Sans Serif"/>
                <a:cs typeface="Microsoft Sans Serif"/>
              </a:rPr>
              <a:t> </a:t>
            </a:r>
            <a:r>
              <a:rPr sz="1400" spc="105">
                <a:solidFill>
                  <a:srgbClr val="151819"/>
                </a:solidFill>
                <a:latin typeface="Microsoft Sans Serif"/>
                <a:cs typeface="Microsoft Sans Serif"/>
              </a:rPr>
              <a:t>и</a:t>
            </a:r>
            <a:r>
              <a:rPr lang="en-US" sz="1400" spc="-15">
                <a:solidFill>
                  <a:srgbClr val="151819"/>
                </a:solidFill>
                <a:latin typeface="Microsoft Sans Serif"/>
                <a:cs typeface="Microsoft Sans Serif"/>
              </a:rPr>
              <a:t> </a:t>
            </a:r>
            <a:r>
              <a:rPr lang="az-Cyrl-AZ" sz="1400" spc="-15">
                <a:solidFill>
                  <a:srgbClr val="151819"/>
                </a:solidFill>
                <a:latin typeface="Microsoft Sans Serif"/>
                <a:cs typeface="Microsoft Sans Serif"/>
              </a:rPr>
              <a:t>равные </a:t>
            </a:r>
            <a:r>
              <a:rPr lang="az-Cyrl-AZ" sz="1400" spc="40">
                <a:solidFill>
                  <a:srgbClr val="151819"/>
                </a:solidFill>
                <a:latin typeface="Microsoft Sans Serif"/>
                <a:cs typeface="Microsoft Sans Serif"/>
              </a:rPr>
              <a:t>навигаторы</a:t>
            </a:r>
            <a:r>
              <a:rPr sz="1400" spc="40">
                <a:solidFill>
                  <a:srgbClr val="151819"/>
                </a:solidFill>
                <a:latin typeface="Microsoft Sans Serif"/>
                <a:cs typeface="Microsoft Sans Serif"/>
              </a:rPr>
              <a:t>)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547" y="368595"/>
            <a:ext cx="8766000" cy="7772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000" err="1"/>
              <a:t>Значительные</a:t>
            </a:r>
            <a:r>
              <a:rPr lang="en-US" sz="3000"/>
              <a:t> </a:t>
            </a:r>
            <a:r>
              <a:rPr lang="en-US" sz="3000" err="1"/>
              <a:t>улучшения</a:t>
            </a:r>
            <a:r>
              <a:rPr lang="en-US" sz="3000"/>
              <a:t> </a:t>
            </a:r>
            <a:r>
              <a:rPr lang="en-US" sz="3000" err="1"/>
              <a:t>скорости</a:t>
            </a:r>
            <a:r>
              <a:rPr lang="en-US" sz="3000"/>
              <a:t> </a:t>
            </a:r>
            <a:r>
              <a:rPr lang="en-US" sz="3000" err="1"/>
              <a:t>постановки</a:t>
            </a:r>
            <a:r>
              <a:rPr lang="en-US" sz="3000"/>
              <a:t> </a:t>
            </a:r>
            <a:r>
              <a:rPr lang="en-US" sz="3000" err="1"/>
              <a:t>на</a:t>
            </a:r>
            <a:r>
              <a:rPr lang="en-US" sz="3000"/>
              <a:t> </a:t>
            </a:r>
            <a:r>
              <a:rPr lang="en-US" sz="3000" err="1"/>
              <a:t>учет</a:t>
            </a:r>
          </a:p>
          <a:p>
            <a:pPr algn="ctr"/>
            <a:r>
              <a:rPr lang="en-US" sz="3000"/>
              <a:t> </a:t>
            </a:r>
            <a:r>
              <a:rPr lang="en-US" sz="3000" err="1"/>
              <a:t>на</a:t>
            </a:r>
            <a:r>
              <a:rPr lang="en-US" sz="3000"/>
              <a:t> </a:t>
            </a:r>
            <a:r>
              <a:rPr lang="en-US" sz="3000" err="1"/>
              <a:t>национальном</a:t>
            </a:r>
            <a:r>
              <a:rPr lang="en-US" sz="3000"/>
              <a:t> </a:t>
            </a:r>
            <a:r>
              <a:rPr lang="en-US" sz="3000" err="1"/>
              <a:t>уровне</a:t>
            </a:r>
            <a:endParaRPr lang="en-US" sz="3000"/>
          </a:p>
          <a:p>
            <a:pPr algn="ctr"/>
            <a:endParaRPr lang="en-US" sz="3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DE14C-060F-5856-D20E-50411C27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" y="1259006"/>
            <a:ext cx="4992716" cy="321384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CCC15-1667-F70E-6C1F-C5DBE724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7934"/>
            <a:ext cx="9144000" cy="23947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5C39F1-AAF4-F563-76E2-6AAB3BB74C49}"/>
              </a:ext>
            </a:extLst>
          </p:cNvPr>
          <p:cNvSpPr/>
          <p:nvPr/>
        </p:nvSpPr>
        <p:spPr>
          <a:xfrm>
            <a:off x="532593" y="2012726"/>
            <a:ext cx="1330035" cy="1190956"/>
          </a:xfrm>
          <a:prstGeom prst="roundRect">
            <a:avLst/>
          </a:prstGeom>
          <a:solidFill>
            <a:srgbClr val="92D05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E33A43-F705-F663-4CE9-7537BC9C6684}"/>
              </a:ext>
            </a:extLst>
          </p:cNvPr>
          <p:cNvSpPr/>
          <p:nvPr/>
        </p:nvSpPr>
        <p:spPr>
          <a:xfrm>
            <a:off x="323273" y="5130807"/>
            <a:ext cx="8375554" cy="977209"/>
          </a:xfrm>
          <a:prstGeom prst="roundRect">
            <a:avLst/>
          </a:prstGeom>
          <a:solidFill>
            <a:srgbClr val="FF000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01615B-FE3F-D9E1-C2CF-429527801108}"/>
              </a:ext>
            </a:extLst>
          </p:cNvPr>
          <p:cNvSpPr/>
          <p:nvPr/>
        </p:nvSpPr>
        <p:spPr>
          <a:xfrm>
            <a:off x="323273" y="6303759"/>
            <a:ext cx="8375554" cy="215964"/>
          </a:xfrm>
          <a:prstGeom prst="roundRect">
            <a:avLst/>
          </a:prstGeom>
          <a:solidFill>
            <a:srgbClr val="92D05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5CF893-2856-11ED-6F02-BB8D90898941}"/>
              </a:ext>
            </a:extLst>
          </p:cNvPr>
          <p:cNvSpPr/>
          <p:nvPr/>
        </p:nvSpPr>
        <p:spPr>
          <a:xfrm>
            <a:off x="4253440" y="4961337"/>
            <a:ext cx="868218" cy="1763364"/>
          </a:xfrm>
          <a:prstGeom prst="roundRect">
            <a:avLst/>
          </a:prstGeom>
          <a:solidFill>
            <a:srgbClr val="92D050">
              <a:alpha val="14902"/>
            </a:srgbClr>
          </a:solidFill>
          <a:ln w="19050">
            <a:solidFill>
              <a:srgbClr val="B64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AC7CF09-033D-B62C-1B03-AC9211DBC004}"/>
              </a:ext>
            </a:extLst>
          </p:cNvPr>
          <p:cNvSpPr txBox="1">
            <a:spLocks/>
          </p:cNvSpPr>
          <p:nvPr/>
        </p:nvSpPr>
        <p:spPr>
          <a:xfrm>
            <a:off x="5103091" y="1220906"/>
            <a:ext cx="3943805" cy="2541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57150"/>
            <a:r>
              <a:rPr lang="en-US" sz="1500" dirty="0" err="1"/>
              <a:t>Значительн</a:t>
            </a:r>
            <a:r>
              <a:rPr lang="ru-RU" sz="1500" dirty="0"/>
              <a:t>ое уменьшение времени</a:t>
            </a:r>
            <a:r>
              <a:rPr lang="en-US" sz="1500" dirty="0"/>
              <a:t> </a:t>
            </a:r>
            <a:r>
              <a:rPr lang="en-US" sz="1500" dirty="0" err="1"/>
              <a:t>постановки</a:t>
            </a:r>
            <a:r>
              <a:rPr lang="en-US" sz="1500" dirty="0"/>
              <a:t> на </a:t>
            </a:r>
            <a:r>
              <a:rPr lang="en-US" sz="1500" dirty="0" err="1"/>
              <a:t>учет</a:t>
            </a:r>
            <a:r>
              <a:rPr lang="en-US" sz="1500" dirty="0"/>
              <a:t> (2017-’22). </a:t>
            </a:r>
            <a:endParaRPr lang="en-US" sz="1500" dirty="0">
              <a:cs typeface="Arial"/>
            </a:endParaRPr>
          </a:p>
          <a:p>
            <a:pPr marL="171450" indent="-57150"/>
            <a:r>
              <a:rPr lang="en-US" sz="1500" b="1" dirty="0" err="1">
                <a:solidFill>
                  <a:srgbClr val="151819"/>
                </a:solidFill>
              </a:rPr>
              <a:t>Раннее</a:t>
            </a:r>
            <a:r>
              <a:rPr lang="en-US" sz="1500" b="1" dirty="0">
                <a:solidFill>
                  <a:srgbClr val="151819"/>
                </a:solidFill>
              </a:rPr>
              <a:t> </a:t>
            </a:r>
            <a:r>
              <a:rPr lang="en-US" sz="1500" b="1" dirty="0" err="1">
                <a:solidFill>
                  <a:srgbClr val="151819"/>
                </a:solidFill>
              </a:rPr>
              <a:t>начало</a:t>
            </a:r>
            <a:r>
              <a:rPr lang="en-US" sz="1500" b="1" dirty="0">
                <a:solidFill>
                  <a:srgbClr val="151819"/>
                </a:solidFill>
                <a:latin typeface="Arial"/>
                <a:ea typeface="Microsoft Sans Serif"/>
                <a:cs typeface="Arial"/>
              </a:rPr>
              <a:t> 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(&lt;7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дней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)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остается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br>
              <a:rPr lang="en-US" sz="1500" dirty="0"/>
            </a:b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ниже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500" b="1" dirty="0" err="1">
                <a:solidFill>
                  <a:srgbClr val="151819"/>
                </a:solidFill>
              </a:rPr>
              <a:t>оптимального</a:t>
            </a:r>
            <a:r>
              <a:rPr lang="ru-RU" sz="1500" b="1" dirty="0">
                <a:solidFill>
                  <a:srgbClr val="151819"/>
                </a:solidFill>
              </a:rPr>
              <a:t>, но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500" b="1" dirty="0">
                <a:solidFill>
                  <a:srgbClr val="151819"/>
                </a:solidFill>
              </a:rPr>
              <a:t>&gt;90%</a:t>
            </a:r>
            <a:r>
              <a:rPr lang="ru-RU" sz="1500" b="1" dirty="0">
                <a:solidFill>
                  <a:srgbClr val="151819"/>
                </a:solidFill>
              </a:rPr>
              <a:t> клиентов</a:t>
            </a:r>
            <a:r>
              <a:rPr lang="en-US" sz="1500" b="1" dirty="0">
                <a:solidFill>
                  <a:srgbClr val="151819"/>
                </a:solidFill>
                <a:latin typeface="Arial"/>
                <a:ea typeface="Microsoft Sans Serif"/>
                <a:cs typeface="Arial"/>
              </a:rPr>
              <a:t>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начали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лечение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500" b="1" dirty="0">
                <a:solidFill>
                  <a:srgbClr val="151819"/>
                </a:solidFill>
              </a:rPr>
              <a:t>в </a:t>
            </a:r>
            <a:r>
              <a:rPr lang="en-US" sz="1500" b="1" dirty="0" err="1">
                <a:solidFill>
                  <a:srgbClr val="151819"/>
                </a:solidFill>
              </a:rPr>
              <a:t>течение</a:t>
            </a:r>
            <a:r>
              <a:rPr lang="en-US" sz="1500" b="1" dirty="0">
                <a:solidFill>
                  <a:srgbClr val="151819"/>
                </a:solidFill>
              </a:rPr>
              <a:t> 30 </a:t>
            </a:r>
            <a:r>
              <a:rPr lang="en-US" sz="1500" b="1" dirty="0" err="1">
                <a:solidFill>
                  <a:srgbClr val="151819"/>
                </a:solidFill>
              </a:rPr>
              <a:t>дней</a:t>
            </a:r>
            <a:r>
              <a:rPr lang="en-US" sz="1500" b="1" dirty="0">
                <a:solidFill>
                  <a:srgbClr val="151819"/>
                </a:solidFill>
              </a:rPr>
              <a:t> </a:t>
            </a:r>
            <a:r>
              <a:rPr lang="en-US" sz="1500" b="1" dirty="0" err="1">
                <a:solidFill>
                  <a:srgbClr val="151819"/>
                </a:solidFill>
              </a:rPr>
              <a:t>после</a:t>
            </a:r>
            <a:r>
              <a:rPr lang="en-US" sz="1500" b="1" dirty="0">
                <a:solidFill>
                  <a:srgbClr val="151819"/>
                </a:solidFill>
              </a:rPr>
              <a:t> </a:t>
            </a:r>
            <a:r>
              <a:rPr lang="en-US" sz="1500" b="1" dirty="0" err="1">
                <a:solidFill>
                  <a:srgbClr val="151819"/>
                </a:solidFill>
              </a:rPr>
              <a:t>постановки</a:t>
            </a:r>
            <a:r>
              <a:rPr lang="en-US" sz="1500" b="1" dirty="0">
                <a:solidFill>
                  <a:srgbClr val="151819"/>
                </a:solidFill>
              </a:rPr>
              <a:t> </a:t>
            </a:r>
            <a:r>
              <a:rPr lang="en-US" sz="1500" b="1" dirty="0" err="1">
                <a:solidFill>
                  <a:srgbClr val="151819"/>
                </a:solidFill>
              </a:rPr>
              <a:t>диагноза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(83% - в 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течение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14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дней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).</a:t>
            </a:r>
            <a:endParaRPr lang="en-US" sz="1500" dirty="0">
              <a:cs typeface="Calibri"/>
            </a:endParaRPr>
          </a:p>
          <a:p>
            <a:pPr marL="171450" indent="-57150"/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Необходимо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учитывать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ru-RU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меры п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о </a:t>
            </a:r>
            <a:r>
              <a:rPr lang="en-US" sz="1500" b="1" dirty="0">
                <a:solidFill>
                  <a:srgbClr val="151819"/>
                </a:solidFill>
                <a:ea typeface="Microsoft Sans Serif"/>
                <a:cs typeface="Arial"/>
              </a:rPr>
              <a:t>'</a:t>
            </a:r>
            <a:r>
              <a:rPr lang="en-US" sz="1500" b="1" dirty="0" err="1">
                <a:solidFill>
                  <a:srgbClr val="151819"/>
                </a:solidFill>
                <a:ea typeface="Microsoft Sans Serif"/>
                <a:cs typeface="Arial"/>
              </a:rPr>
              <a:t>возвращению</a:t>
            </a:r>
            <a:r>
              <a:rPr lang="en-US" sz="1500" b="1" dirty="0">
                <a:solidFill>
                  <a:srgbClr val="151819"/>
                </a:solidFill>
                <a:cs typeface="Arial"/>
              </a:rPr>
              <a:t> к </a:t>
            </a:r>
            <a:r>
              <a:rPr lang="en-US" sz="1500" b="1" dirty="0" err="1">
                <a:solidFill>
                  <a:srgbClr val="151819"/>
                </a:solidFill>
                <a:cs typeface="Arial"/>
              </a:rPr>
              <a:t>лечению</a:t>
            </a:r>
            <a:r>
              <a:rPr lang="en-US" sz="1500" b="1" dirty="0">
                <a:solidFill>
                  <a:srgbClr val="151819"/>
                </a:solidFill>
                <a:cs typeface="Arial"/>
              </a:rPr>
              <a:t>'  </a:t>
            </a: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br>
              <a:rPr lang="en-US" sz="1500" dirty="0">
                <a:latin typeface="Microsoft Sans Serif"/>
                <a:ea typeface="Microsoft Sans Serif"/>
                <a:cs typeface="Microsoft Sans Serif"/>
              </a:rPr>
            </a:br>
            <a:r>
              <a:rPr lang="en-US" sz="1500" dirty="0" err="1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тех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, к</a:t>
            </a:r>
            <a:r>
              <a:rPr lang="ru-RU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ому был поставлен диагноз  </a:t>
            </a:r>
            <a:r>
              <a:rPr lang="en-US" sz="1500" dirty="0">
                <a:solidFill>
                  <a:srgbClr val="151819"/>
                </a:solidFill>
                <a:latin typeface="Microsoft Sans Serif"/>
                <a:ea typeface="Microsoft Sans Serif"/>
                <a:cs typeface="Microsoft Sans Serif"/>
              </a:rPr>
              <a:t>в  </a:t>
            </a:r>
            <a:r>
              <a:rPr lang="en-US" sz="1500" b="1" dirty="0" err="1">
                <a:solidFill>
                  <a:srgbClr val="151819"/>
                </a:solidFill>
                <a:cs typeface="Arial"/>
              </a:rPr>
              <a:t>предыдущие</a:t>
            </a:r>
            <a:r>
              <a:rPr lang="en-US" sz="1500" b="1" dirty="0">
                <a:solidFill>
                  <a:srgbClr val="151819"/>
                </a:solidFill>
                <a:cs typeface="Arial"/>
              </a:rPr>
              <a:t> </a:t>
            </a:r>
            <a:r>
              <a:rPr lang="en-US" sz="1500" b="1" dirty="0" err="1">
                <a:solidFill>
                  <a:srgbClr val="151819"/>
                </a:solidFill>
                <a:cs typeface="Arial"/>
              </a:rPr>
              <a:t>годы</a:t>
            </a:r>
            <a:r>
              <a:rPr lang="en-US" sz="1500" b="1" dirty="0">
                <a:solidFill>
                  <a:srgbClr val="151819"/>
                </a:solidFill>
                <a:cs typeface="Arial"/>
              </a:rPr>
              <a:t>.</a:t>
            </a:r>
            <a:endParaRPr lang="en-US" sz="1500" b="1" dirty="0">
              <a:ea typeface="Microsoft Sans Serif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51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endParaRPr lang="en-US" sz="3200" b="1" dirty="0">
              <a:latin typeface="Arial"/>
              <a:cs typeface="Arial"/>
            </a:endParaRPr>
          </a:p>
          <a:p>
            <a:pPr algn="ctr"/>
            <a:r>
              <a:rPr lang="ru-RU" sz="6200" b="1" dirty="0">
                <a:latin typeface="Arial"/>
                <a:cs typeface="Arial"/>
              </a:rPr>
              <a:t>Связь (поставка или возвращение на АРТ)  является ключом к успеху программы </a:t>
            </a:r>
          </a:p>
          <a:p>
            <a:pPr algn="ctr"/>
            <a:endParaRPr lang="en-US" sz="3200" b="1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3F6FEE-3FA5-7975-1DA4-24FDE71D3DA9}"/>
              </a:ext>
            </a:extLst>
          </p:cNvPr>
          <p:cNvGrpSpPr/>
          <p:nvPr/>
        </p:nvGrpSpPr>
        <p:grpSpPr>
          <a:xfrm>
            <a:off x="4420105" y="1013661"/>
            <a:ext cx="4748673" cy="5618509"/>
            <a:chOff x="124469" y="780027"/>
            <a:chExt cx="4622819" cy="5911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8C6A8B-3D65-10BE-05DC-8D6AEB1F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34" y="1136208"/>
              <a:ext cx="4538670" cy="261003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1D7A06-9CBA-9E5B-3CF6-0B45290938B6}"/>
                </a:ext>
              </a:extLst>
            </p:cNvPr>
            <p:cNvSpPr txBox="1"/>
            <p:nvPr/>
          </p:nvSpPr>
          <p:spPr>
            <a:xfrm>
              <a:off x="124469" y="780027"/>
              <a:ext cx="4622819" cy="356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Linkage to ART in PEPFAR-supported facilities</a:t>
              </a:r>
            </a:p>
          </p:txBody>
        </p:sp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3A2592D3-5F4D-8DCF-4F11-E0C870E2A98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24469" y="3811225"/>
            <a:ext cx="4572000" cy="28798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F72DBFD-72DE-B40B-6667-6478C858EDAE}"/>
              </a:ext>
            </a:extLst>
          </p:cNvPr>
          <p:cNvSpPr txBox="1"/>
          <p:nvPr/>
        </p:nvSpPr>
        <p:spPr>
          <a:xfrm>
            <a:off x="132201" y="5938093"/>
            <a:ext cx="1839817" cy="919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7D9F97B-4888-8992-188B-BEF1562D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55167"/>
              </p:ext>
            </p:extLst>
          </p:nvPr>
        </p:nvGraphicFramePr>
        <p:xfrm>
          <a:off x="36952" y="1110997"/>
          <a:ext cx="4452779" cy="5765819"/>
        </p:xfrm>
        <a:graphic>
          <a:graphicData uri="http://schemas.openxmlformats.org/drawingml/2006/table">
            <a:tbl>
              <a:tblPr firstRow="1" bandRow="1"/>
              <a:tblGrid>
                <a:gridCol w="1653303">
                  <a:extLst>
                    <a:ext uri="{9D8B030D-6E8A-4147-A177-3AD203B41FA5}">
                      <a16:colId xmlns:a16="http://schemas.microsoft.com/office/drawing/2014/main" val="2053376414"/>
                    </a:ext>
                  </a:extLst>
                </a:gridCol>
                <a:gridCol w="2799476">
                  <a:extLst>
                    <a:ext uri="{9D8B030D-6E8A-4147-A177-3AD203B41FA5}">
                      <a16:colId xmlns:a16="http://schemas.microsoft.com/office/drawing/2014/main" val="1911897304"/>
                    </a:ext>
                  </a:extLst>
                </a:gridCol>
              </a:tblGrid>
              <a:tr h="238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effectLst/>
                        </a:rPr>
                        <a:t>Barriers 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effectLst/>
                        </a:rPr>
                        <a:t>Actions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849861"/>
                  </a:ext>
                </a:extLst>
              </a:tr>
              <a:tr h="1046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effectLst/>
                        </a:rPr>
                        <a:t>Длительность ожидания результата подтверждающего теста</a:t>
                      </a:r>
                      <a:endParaRPr lang="en-US" sz="1200" b="1" err="1">
                        <a:effectLst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FY23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: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пересмотрен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нац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клинический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протокол</a:t>
                      </a:r>
                      <a:r>
                        <a:rPr lang="ru-RU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включая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алгоритм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тестирования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в 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соответствии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с </a:t>
                      </a: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рекомендациями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ВОЗ</a:t>
                      </a:r>
                      <a:r>
                        <a:rPr lang="ru-RU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– на одобрении МЗ РК</a:t>
                      </a:r>
                      <a:endParaRPr lang="en-US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200" b="1" dirty="0">
                          <a:effectLst/>
                        </a:rPr>
                        <a:t>FY24</a:t>
                      </a:r>
                      <a:r>
                        <a:rPr lang="en-US" sz="1200" b="0" dirty="0">
                          <a:effectLst/>
                        </a:rPr>
                        <a:t>: </a:t>
                      </a:r>
                      <a:r>
                        <a:rPr lang="en-US" sz="1200" b="0" dirty="0" err="1">
                          <a:effectLst/>
                        </a:rPr>
                        <a:t>новый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алгоритм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тестирования</a:t>
                      </a:r>
                      <a:r>
                        <a:rPr lang="en-US" sz="1200" b="0" dirty="0">
                          <a:effectLst/>
                        </a:rPr>
                        <a:t>. 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23135"/>
                  </a:ext>
                </a:extLst>
              </a:tr>
              <a:tr h="1221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>
                          <a:effectLst/>
                        </a:rPr>
                        <a:t>По предыдущему н</a:t>
                      </a:r>
                      <a:r>
                        <a:rPr lang="en-US" sz="1200" b="1">
                          <a:effectLst/>
                        </a:rPr>
                        <a:t>ац.</a:t>
                      </a:r>
                      <a:r>
                        <a:rPr lang="ru-RU" sz="1200" b="1">
                          <a:effectLst/>
                        </a:rPr>
                        <a:t> К</a:t>
                      </a:r>
                      <a:r>
                        <a:rPr lang="en-US" sz="1200" b="1">
                          <a:effectLst/>
                        </a:rPr>
                        <a:t>лин</a:t>
                      </a:r>
                      <a:r>
                        <a:rPr lang="ru-RU" sz="1200" b="1">
                          <a:effectLst/>
                        </a:rPr>
                        <a:t>.</a:t>
                      </a:r>
                      <a:r>
                        <a:rPr lang="en-US" sz="1200" b="1">
                          <a:effectLst/>
                        </a:rPr>
                        <a:t> протокол</a:t>
                      </a:r>
                      <a:r>
                        <a:rPr lang="ru-RU" sz="1200" b="1">
                          <a:effectLst/>
                        </a:rPr>
                        <a:t>у</a:t>
                      </a:r>
                      <a:r>
                        <a:rPr lang="en-US" sz="1200" b="1">
                          <a:effectLst/>
                        </a:rPr>
                        <a:t> по ВИЧ  начало АРТ</a:t>
                      </a:r>
                      <a:r>
                        <a:rPr lang="ru-RU" sz="1200" b="1">
                          <a:effectLst/>
                        </a:rPr>
                        <a:t> было </a:t>
                      </a:r>
                      <a:r>
                        <a:rPr lang="en-US" sz="1200" b="1">
                          <a:effectLst/>
                        </a:rPr>
                        <a:t> в течение </a:t>
                      </a:r>
                      <a:br>
                        <a:rPr lang="en-US" sz="1200" b="1">
                          <a:effectLst/>
                        </a:rPr>
                      </a:br>
                      <a:r>
                        <a:rPr lang="en-US" sz="1200" b="1">
                          <a:effectLst/>
                        </a:rPr>
                        <a:t>14 дней после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200" b="1">
                          <a:effectLst/>
                        </a:rPr>
                        <a:t>подтверждающего теста 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effectLst/>
                        </a:rPr>
                        <a:t>FY23: </a:t>
                      </a:r>
                      <a:r>
                        <a:rPr lang="en-US" sz="1200" b="0" i="0" dirty="0" err="1">
                          <a:effectLst/>
                        </a:rPr>
                        <a:t>пересмотренный</a:t>
                      </a:r>
                      <a:r>
                        <a:rPr lang="en-US" sz="1200" b="0" i="0" dirty="0"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effectLst/>
                        </a:rPr>
                        <a:t>протокол</a:t>
                      </a:r>
                      <a:r>
                        <a:rPr lang="en-US" sz="1200" b="0" i="0" dirty="0">
                          <a:effectLst/>
                        </a:rPr>
                        <a:t> </a:t>
                      </a:r>
                      <a:r>
                        <a:rPr lang="en-US" sz="1200" b="0" i="0" dirty="0" err="1">
                          <a:effectLst/>
                        </a:rPr>
                        <a:t>требует</a:t>
                      </a:r>
                      <a:r>
                        <a:rPr lang="en-US" sz="1200" b="0" i="0" dirty="0"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effectLst/>
                        </a:rPr>
                        <a:t>начало</a:t>
                      </a:r>
                      <a:r>
                        <a:rPr lang="en-US" sz="1200" b="0" i="0" dirty="0">
                          <a:effectLst/>
                        </a:rPr>
                        <a:t> </a:t>
                      </a:r>
                      <a:r>
                        <a:rPr lang="en-US" sz="1200" b="1" i="0" dirty="0">
                          <a:effectLst/>
                        </a:rPr>
                        <a:t>АРТ в </a:t>
                      </a:r>
                      <a:r>
                        <a:rPr lang="en-US" sz="1200" b="1" i="0" dirty="0" err="1">
                          <a:effectLst/>
                        </a:rPr>
                        <a:t>течение</a:t>
                      </a:r>
                      <a:r>
                        <a:rPr lang="en-US" sz="1200" b="1" i="0" dirty="0">
                          <a:effectLst/>
                        </a:rPr>
                        <a:t> 7 </a:t>
                      </a:r>
                      <a:r>
                        <a:rPr lang="en-US" sz="1200" b="1" i="0" dirty="0" err="1">
                          <a:effectLst/>
                        </a:rPr>
                        <a:t>дней</a:t>
                      </a:r>
                      <a:endParaRPr lang="en-US" sz="1200" b="1" dirty="0"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200" b="1" dirty="0">
                          <a:effectLst/>
                        </a:rPr>
                        <a:t>FY24: </a:t>
                      </a:r>
                      <a:r>
                        <a:rPr lang="en-US" sz="1200" b="1" dirty="0" err="1">
                          <a:effectLst/>
                        </a:rPr>
                        <a:t>тех.поддержка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во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внедрении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нового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алгоритма</a:t>
                      </a:r>
                      <a:r>
                        <a:rPr lang="en-US" sz="1200" b="0" dirty="0">
                          <a:effectLst/>
                        </a:rPr>
                        <a:t> (</a:t>
                      </a:r>
                      <a:r>
                        <a:rPr lang="en-US" sz="1200" b="0" dirty="0" err="1">
                          <a:effectLst/>
                        </a:rPr>
                        <a:t>обучение</a:t>
                      </a:r>
                      <a:r>
                        <a:rPr lang="en-US" sz="1200" b="0" dirty="0">
                          <a:effectLst/>
                        </a:rPr>
                        <a:t>, </a:t>
                      </a:r>
                      <a:r>
                        <a:rPr lang="en-US" sz="1200" b="0" dirty="0" err="1">
                          <a:effectLst/>
                        </a:rPr>
                        <a:t>менторская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помощь</a:t>
                      </a:r>
                      <a:r>
                        <a:rPr lang="en-US" sz="1200" b="0" dirty="0">
                          <a:effectLst/>
                        </a:rPr>
                        <a:t>, </a:t>
                      </a:r>
                      <a:r>
                        <a:rPr lang="en-US" sz="1200" b="0" dirty="0" err="1">
                          <a:effectLst/>
                        </a:rPr>
                        <a:t>расширение</a:t>
                      </a:r>
                      <a:r>
                        <a:rPr lang="en-US" sz="1200" b="0" dirty="0">
                          <a:effectLst/>
                        </a:rPr>
                        <a:t> Granular Site Management).  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78174"/>
                  </a:ext>
                </a:extLst>
              </a:tr>
              <a:tr h="624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50" b="1" dirty="0" err="1">
                          <a:effectLst/>
                        </a:rPr>
                        <a:t>Обеспокоенность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b="1" dirty="0"/>
                    </a:p>
                    <a:p>
                      <a:pPr lvl="0" algn="ctr">
                        <a:buNone/>
                      </a:pPr>
                      <a:r>
                        <a:rPr lang="en-US" sz="1050" b="1" dirty="0" err="1">
                          <a:effectLst/>
                        </a:rPr>
                        <a:t>медработников</a:t>
                      </a:r>
                      <a:r>
                        <a:rPr lang="en-US" sz="1050" b="1" dirty="0">
                          <a:effectLst/>
                        </a:rPr>
                        <a:t>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 dirty="0" err="1">
                          <a:effectLst/>
                        </a:rPr>
                        <a:t>касательно</a:t>
                      </a:r>
                      <a:r>
                        <a:rPr lang="en-US" sz="1050" b="1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подхода</a:t>
                      </a:r>
                      <a:r>
                        <a:rPr lang="en-US" sz="1050" b="1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Тестируй</a:t>
                      </a:r>
                      <a:r>
                        <a:rPr lang="en-US" sz="1050" b="1" dirty="0">
                          <a:effectLst/>
                        </a:rPr>
                        <a:t> и </a:t>
                      </a:r>
                      <a:r>
                        <a:rPr lang="en-US" sz="1050" b="1" dirty="0" err="1">
                          <a:effectLst/>
                        </a:rPr>
                        <a:t>лечи</a:t>
                      </a:r>
                      <a:r>
                        <a:rPr lang="en-US" sz="1050" b="1" dirty="0">
                          <a:effectLst/>
                        </a:rPr>
                        <a:t> (T&amp;Л)</a:t>
                      </a:r>
                      <a:r>
                        <a:rPr lang="en-US" sz="1050" b="0" dirty="0">
                          <a:effectLst/>
                        </a:rPr>
                        <a:t> </a:t>
                      </a:r>
                      <a:endParaRPr lang="en-US" b="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effectLst/>
                        </a:rPr>
                        <a:t>FY23-24: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обучение</a:t>
                      </a:r>
                      <a:r>
                        <a:rPr lang="en-US" sz="1200" b="0" dirty="0">
                          <a:effectLst/>
                        </a:rPr>
                        <a:t> и м</a:t>
                      </a:r>
                      <a:r>
                        <a:rPr lang="ru-RU" sz="1200" b="0" dirty="0">
                          <a:effectLst/>
                        </a:rPr>
                        <a:t>енторство </a:t>
                      </a:r>
                      <a:r>
                        <a:rPr lang="en-US" sz="1200" b="0" dirty="0" err="1">
                          <a:effectLst/>
                        </a:rPr>
                        <a:t>медицинских</a:t>
                      </a:r>
                      <a:r>
                        <a:rPr lang="en-US" sz="1200" b="0" dirty="0">
                          <a:effectLst/>
                        </a:rPr>
                        <a:t> </a:t>
                      </a:r>
                      <a:r>
                        <a:rPr lang="en-US" sz="1200" b="0" dirty="0" err="1">
                          <a:effectLst/>
                        </a:rPr>
                        <a:t>работников</a:t>
                      </a:r>
                      <a:r>
                        <a:rPr lang="en-US" sz="1200" b="0" dirty="0">
                          <a:effectLst/>
                        </a:rPr>
                        <a:t>/</a:t>
                      </a:r>
                      <a:r>
                        <a:rPr lang="en-US" sz="1200" b="0" dirty="0" err="1">
                          <a:effectLst/>
                        </a:rPr>
                        <a:t>эпидемиологов</a:t>
                      </a:r>
                      <a:r>
                        <a:rPr lang="en-US" sz="1200" b="0" dirty="0">
                          <a:effectLst/>
                        </a:rPr>
                        <a:t> по T&amp;Л.​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234926"/>
                  </a:ext>
                </a:extLst>
              </a:tr>
              <a:tr h="52338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effectLst/>
                          <a:latin typeface="Calibri"/>
                        </a:rPr>
                        <a:t>Обеспокоенность </a:t>
                      </a:r>
                      <a:endParaRPr lang="en-US" sz="1200" b="0" i="0" u="none" strike="noStrike" noProof="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effectLst/>
                          <a:latin typeface="Calibri"/>
                        </a:rPr>
                        <a:t>некоторых пациентов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effectLst/>
                          <a:latin typeface="Calibri"/>
                        </a:rPr>
                        <a:t>касательно подхода T&amp;Л</a:t>
                      </a:r>
                      <a:endParaRPr lang="en-US" sz="1200" b="0" i="0" u="none" strike="noStrike" noProof="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sz="1200" b="1">
                        <a:effectLst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i="0" u="none" strike="noStrike" noProof="0">
                          <a:effectLst/>
                          <a:latin typeface="Calibri"/>
                        </a:rPr>
                        <a:t>FY23-24:</a:t>
                      </a:r>
                      <a:r>
                        <a:rPr lang="en-US" sz="1200" b="1">
                          <a:effectLst/>
                        </a:rPr>
                        <a:t> Продвижение принципа Н=Н, включая разработку новых материалов</a:t>
                      </a:r>
                      <a:r>
                        <a:rPr lang="en-US" sz="1200" b="0">
                          <a:effectLst/>
                        </a:rPr>
                        <a:t> (видео,</a:t>
                      </a:r>
                      <a:r>
                        <a:rPr lang="en-US" sz="1200" b="1">
                          <a:effectLst/>
                        </a:rPr>
                        <a:t> </a:t>
                      </a:r>
                      <a:r>
                        <a:rPr lang="en-US" sz="1200" b="0">
                          <a:effectLst/>
                        </a:rPr>
                        <a:t>постеры, лифлеты)​.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413474"/>
                  </a:ext>
                </a:extLst>
              </a:tr>
              <a:tr h="523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i="0" u="none" strike="noStrike" noProof="0" dirty="0">
                          <a:effectLst/>
                          <a:latin typeface="Calibri"/>
                        </a:rPr>
                        <a:t>FY23-24: </a:t>
                      </a:r>
                      <a:r>
                        <a:rPr lang="en-US" sz="1200" b="0" i="0" u="none" strike="noStrike" noProof="0" dirty="0" err="1">
                          <a:effectLst/>
                        </a:rPr>
                        <a:t>Предоставление</a:t>
                      </a:r>
                      <a:r>
                        <a:rPr lang="en-US" sz="12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200" b="0" i="0" u="none" strike="noStrike" noProof="0" dirty="0" err="1">
                          <a:effectLst/>
                        </a:rPr>
                        <a:t>качественной</a:t>
                      </a:r>
                      <a:r>
                        <a:rPr lang="en-US" sz="1200" b="0" i="0" u="none" strike="noStrike" noProof="0" dirty="0">
                          <a:effectLst/>
                        </a:rPr>
                        <a:t> </a:t>
                      </a:r>
                      <a:r>
                        <a:rPr lang="en-US" sz="1200" b="1" i="0" u="none" strike="noStrike" noProof="0" dirty="0" err="1">
                          <a:effectLst/>
                        </a:rPr>
                        <a:t>мотивационной</a:t>
                      </a:r>
                      <a:r>
                        <a:rPr lang="en-US" sz="1200" b="1" i="0" u="none" strike="noStrike" noProof="0" dirty="0">
                          <a:effectLst/>
                        </a:rPr>
                        <a:t> </a:t>
                      </a:r>
                      <a:r>
                        <a:rPr lang="en-US" sz="1200" b="1" i="0" u="none" strike="noStrike" noProof="0" dirty="0" err="1">
                          <a:effectLst/>
                        </a:rPr>
                        <a:t>консультации</a:t>
                      </a:r>
                      <a:r>
                        <a:rPr lang="en-US" sz="1200" b="1" i="0" u="none" strike="noStrike" noProof="0" dirty="0">
                          <a:effectLst/>
                        </a:rPr>
                        <a:t> </a:t>
                      </a:r>
                      <a:r>
                        <a:rPr lang="en-US" sz="1200" b="1" i="0" u="none" strike="noStrike" noProof="0" dirty="0" err="1">
                          <a:effectLst/>
                        </a:rPr>
                        <a:t>пациентам</a:t>
                      </a:r>
                      <a:r>
                        <a:rPr lang="en-US" sz="1200" b="1" dirty="0">
                          <a:effectLst/>
                        </a:rPr>
                        <a:t>.​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86888"/>
                  </a:ext>
                </a:extLst>
              </a:tr>
              <a:tr h="523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effectLst/>
                        </a:rPr>
                        <a:t>FY23-24: </a:t>
                      </a:r>
                      <a:r>
                        <a:rPr lang="en-US" sz="1200" b="0" i="0" u="none" strike="noStrike" noProof="0" dirty="0" err="1">
                          <a:effectLst/>
                          <a:latin typeface="Calibri"/>
                        </a:rPr>
                        <a:t>Обучение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 и </a:t>
                      </a:r>
                      <a:r>
                        <a:rPr lang="en-US" sz="1200" b="0" i="0" u="none" strike="noStrike" noProof="0" dirty="0" err="1">
                          <a:effectLst/>
                          <a:latin typeface="Calibri"/>
                        </a:rPr>
                        <a:t>менторинг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 по T&amp;Л </a:t>
                      </a:r>
                      <a:r>
                        <a:rPr lang="en-US" sz="1200" b="1" i="0" u="none" strike="noStrike" noProof="0" dirty="0" err="1">
                          <a:effectLst/>
                          <a:latin typeface="Calibri"/>
                        </a:rPr>
                        <a:t>совместно</a:t>
                      </a:r>
                      <a:r>
                        <a:rPr lang="en-US" sz="1200" b="1" i="0" u="none" strike="noStrike" noProof="0" dirty="0">
                          <a:effectLst/>
                          <a:latin typeface="Calibri"/>
                        </a:rPr>
                        <a:t> с НПО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200" b="0" i="0" u="none" strike="noStrike" noProof="0" dirty="0" err="1">
                          <a:effectLst/>
                          <a:latin typeface="Calibri"/>
                        </a:rPr>
                        <a:t>для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noProof="0" dirty="0" err="1">
                          <a:effectLst/>
                          <a:latin typeface="Calibri"/>
                        </a:rPr>
                        <a:t>усиления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 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ведения случая</a:t>
                      </a:r>
                      <a:r>
                        <a:rPr lang="en-US" sz="1200" b="0" i="0" u="none" strike="noStrike" noProof="0" dirty="0">
                          <a:effectLst/>
                          <a:latin typeface="Calibri"/>
                        </a:rPr>
                        <a:t>.</a:t>
                      </a:r>
                      <a:endParaRPr lang="en-US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852752"/>
                  </a:ext>
                </a:extLst>
              </a:tr>
              <a:tr h="909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effectLst/>
                        </a:rPr>
                        <a:t>Пациенты с другими причинами</a:t>
                      </a:r>
                      <a:endParaRPr lang="en-US" sz="1200" b="1" err="1">
                        <a:effectLst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0" dirty="0">
                          <a:effectLst/>
                        </a:rPr>
                        <a:t> </a:t>
                      </a:r>
                      <a:r>
                        <a:rPr lang="kk-KZ" sz="1200" b="0" dirty="0">
                          <a:effectLst/>
                        </a:rPr>
                        <a:t>Работать со </a:t>
                      </a:r>
                      <a:r>
                        <a:rPr lang="ru-RU" sz="1200" b="0" dirty="0">
                          <a:effectLst/>
                        </a:rPr>
                        <a:t>списками пациентов, прервавших лечение, чтобы определить причины перерыва АРТ, и найти способы мотивировать пациентов начать АРТ.</a:t>
                      </a:r>
                      <a:endParaRPr lang="en-US" sz="1200" b="0" dirty="0">
                        <a:effectLst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1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34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085577-AAB3-AF1C-DA48-26DBDF74A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ВИЧ-инфекция имеет большое значение в регионах, поддерживаемых PEPFAR 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C90053-BA31-1434-6351-76DF17ACD0C4}"/>
              </a:ext>
            </a:extLst>
          </p:cNvPr>
          <p:cNvGraphicFramePr>
            <a:graphicFrameLocks/>
          </p:cNvGraphicFramePr>
          <p:nvPr/>
        </p:nvGraphicFramePr>
        <p:xfrm>
          <a:off x="81213" y="1133588"/>
          <a:ext cx="4414221" cy="499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15A766-5BDF-4F7B-9753-16FDC03E3BB3}"/>
              </a:ext>
            </a:extLst>
          </p:cNvPr>
          <p:cNvSpPr txBox="1">
            <a:spLocks/>
          </p:cNvSpPr>
          <p:nvPr/>
        </p:nvSpPr>
        <p:spPr>
          <a:xfrm>
            <a:off x="4557130" y="1133588"/>
            <a:ext cx="4582221" cy="54727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6385">
              <a:lnSpc>
                <a:spcPct val="100000"/>
              </a:lnSpc>
              <a:spcBef>
                <a:spcPts val="240"/>
              </a:spcBef>
              <a:buSzPct val="146666"/>
              <a:buFont typeface="Microsoft Sans Serif"/>
              <a:buChar char="•"/>
              <a:tabLst>
                <a:tab pos="298450" algn="l"/>
                <a:tab pos="299085" algn="l"/>
              </a:tabLst>
            </a:pPr>
            <a:r>
              <a:rPr lang="ru-RU" sz="1400" b="1" spc="50" dirty="0">
                <a:solidFill>
                  <a:srgbClr val="151819"/>
                </a:solidFill>
                <a:cs typeface="Arial"/>
              </a:rPr>
              <a:t>3 124 </a:t>
            </a:r>
            <a:r>
              <a:rPr lang="ru-RU" sz="1400" spc="50" dirty="0">
                <a:solidFill>
                  <a:srgbClr val="151819"/>
                </a:solidFill>
                <a:cs typeface="Microsoft Sans Serif"/>
              </a:rPr>
              <a:t>новых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50" dirty="0">
                <a:solidFill>
                  <a:srgbClr val="151819"/>
                </a:solidFill>
                <a:cs typeface="Microsoft Sans Serif"/>
              </a:rPr>
              <a:t>ВИЧ-положительных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с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CD4:</a:t>
            </a:r>
            <a:endParaRPr lang="ru-RU" sz="1400" dirty="0">
              <a:cs typeface="Microsoft Sans Serif"/>
            </a:endParaRPr>
          </a:p>
          <a:p>
            <a:pPr marL="546100" marR="347345" lvl="1" indent="-286385">
              <a:lnSpc>
                <a:spcPct val="168500"/>
              </a:lnSpc>
              <a:spcBef>
                <a:spcPts val="35"/>
              </a:spcBef>
              <a:buSzPct val="169230"/>
              <a:buFont typeface="Microsoft Sans Serif"/>
              <a:buChar char="•"/>
              <a:tabLst>
                <a:tab pos="546100" algn="l"/>
                <a:tab pos="546735" algn="l"/>
              </a:tabLst>
            </a:pPr>
            <a:r>
              <a:rPr lang="ru-RU" sz="1400" b="1" spc="40" dirty="0">
                <a:solidFill>
                  <a:srgbClr val="151819"/>
                </a:solidFill>
                <a:cs typeface="Arial"/>
              </a:rPr>
              <a:t>10-19%</a:t>
            </a:r>
            <a:r>
              <a:rPr lang="ru-RU" sz="1400" spc="40" dirty="0">
                <a:solidFill>
                  <a:srgbClr val="151819"/>
                </a:solidFill>
                <a:cs typeface="Microsoft Sans Serif"/>
              </a:rPr>
              <a:t>пациенты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55" dirty="0">
                <a:solidFill>
                  <a:srgbClr val="151819"/>
                </a:solidFill>
                <a:cs typeface="Microsoft Sans Serif"/>
              </a:rPr>
              <a:t>имели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CD4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&lt;=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20" dirty="0">
                <a:solidFill>
                  <a:srgbClr val="151819"/>
                </a:solidFill>
                <a:cs typeface="Microsoft Sans Serif"/>
              </a:rPr>
              <a:t>200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30" dirty="0">
                <a:solidFill>
                  <a:srgbClr val="151819"/>
                </a:solidFill>
                <a:cs typeface="Microsoft Sans Serif"/>
              </a:rPr>
              <a:t>клеток </a:t>
            </a:r>
            <a:r>
              <a:rPr lang="ru-RU" sz="1400" spc="-33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55" dirty="0">
                <a:solidFill>
                  <a:srgbClr val="151819"/>
                </a:solidFill>
                <a:cs typeface="Microsoft Sans Serif"/>
              </a:rPr>
              <a:t>на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5" dirty="0">
                <a:solidFill>
                  <a:srgbClr val="151819"/>
                </a:solidFill>
                <a:cs typeface="Microsoft Sans Serif"/>
              </a:rPr>
              <a:t>исходном</a:t>
            </a:r>
            <a:r>
              <a:rPr lang="ru-RU" sz="1400" spc="-1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0" dirty="0">
                <a:solidFill>
                  <a:srgbClr val="151819"/>
                </a:solidFill>
                <a:cs typeface="Microsoft Sans Serif"/>
              </a:rPr>
              <a:t>уровне</a:t>
            </a:r>
            <a:endParaRPr lang="en-US" sz="1400" dirty="0"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1220"/>
              </a:spcBef>
            </a:pPr>
            <a:r>
              <a:rPr lang="ru-RU" sz="1400" b="1" spc="10" dirty="0">
                <a:solidFill>
                  <a:srgbClr val="151819"/>
                </a:solidFill>
                <a:cs typeface="Arial"/>
              </a:rPr>
              <a:t>Высокая</a:t>
            </a:r>
            <a:r>
              <a:rPr lang="ru-RU" sz="1400" b="1" spc="-45" dirty="0">
                <a:solidFill>
                  <a:srgbClr val="151819"/>
                </a:solidFill>
                <a:cs typeface="Arial"/>
              </a:rPr>
              <a:t> </a:t>
            </a:r>
            <a:r>
              <a:rPr lang="ru-RU" sz="1400" b="1" spc="20" dirty="0">
                <a:solidFill>
                  <a:srgbClr val="151819"/>
                </a:solidFill>
                <a:cs typeface="Arial"/>
              </a:rPr>
              <a:t>смертность:</a:t>
            </a:r>
            <a:endParaRPr lang="ru-RU" sz="1400" dirty="0">
              <a:cs typeface="Arial"/>
            </a:endParaRPr>
          </a:p>
          <a:p>
            <a:pPr marL="546100" marR="5080" lvl="1" indent="-286385">
              <a:lnSpc>
                <a:spcPct val="158000"/>
              </a:lnSpc>
              <a:spcBef>
                <a:spcPts val="20"/>
              </a:spcBef>
              <a:buSzPct val="157142"/>
              <a:buChar char="•"/>
              <a:tabLst>
                <a:tab pos="546100" algn="l"/>
                <a:tab pos="546735" algn="l"/>
              </a:tabLst>
            </a:pP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20% </a:t>
            </a:r>
            <a:r>
              <a:rPr lang="ru-RU" sz="1400" spc="60" dirty="0">
                <a:solidFill>
                  <a:srgbClr val="151819"/>
                </a:solidFill>
                <a:cs typeface="Microsoft Sans Serif"/>
              </a:rPr>
              <a:t>пациентов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с </a:t>
            </a:r>
            <a:r>
              <a:rPr lang="ru-RU" sz="1400" spc="70" dirty="0">
                <a:solidFill>
                  <a:srgbClr val="151819"/>
                </a:solidFill>
                <a:cs typeface="Microsoft Sans Serif"/>
              </a:rPr>
              <a:t>низким </a:t>
            </a:r>
            <a:r>
              <a:rPr lang="ru-RU" sz="1400" spc="55" dirty="0">
                <a:solidFill>
                  <a:srgbClr val="151819"/>
                </a:solidFill>
                <a:cs typeface="Microsoft Sans Serif"/>
              </a:rPr>
              <a:t>уровнем </a:t>
            </a:r>
            <a:r>
              <a:rPr lang="ru-RU" sz="1400" spc="-35" dirty="0">
                <a:solidFill>
                  <a:srgbClr val="151819"/>
                </a:solidFill>
                <a:cs typeface="Microsoft Sans Serif"/>
              </a:rPr>
              <a:t>CD4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5" dirty="0">
                <a:solidFill>
                  <a:srgbClr val="151819"/>
                </a:solidFill>
                <a:cs typeface="Microsoft Sans Serif"/>
              </a:rPr>
              <a:t>умерли </a:t>
            </a:r>
            <a:r>
              <a:rPr lang="ru-RU" sz="1400" spc="60" dirty="0">
                <a:solidFill>
                  <a:srgbClr val="151819"/>
                </a:solidFill>
                <a:cs typeface="Microsoft Sans Serif"/>
              </a:rPr>
              <a:t>в </a:t>
            </a:r>
            <a:r>
              <a:rPr lang="ru-RU" sz="1400" spc="55" dirty="0">
                <a:solidFill>
                  <a:srgbClr val="151819"/>
                </a:solidFill>
                <a:cs typeface="Microsoft Sans Serif"/>
              </a:rPr>
              <a:t>течение первых</a:t>
            </a:r>
            <a:r>
              <a:rPr lang="ru-RU" sz="1400" spc="10" dirty="0">
                <a:solidFill>
                  <a:srgbClr val="151819"/>
                </a:solidFill>
                <a:cs typeface="Microsoft Sans Serif"/>
              </a:rPr>
              <a:t> 12 </a:t>
            </a:r>
            <a:r>
              <a:rPr lang="ru-RU" sz="1400" spc="25" dirty="0">
                <a:solidFill>
                  <a:srgbClr val="151819"/>
                </a:solidFill>
                <a:cs typeface="Microsoft Sans Serif"/>
              </a:rPr>
              <a:t>месяцев </a:t>
            </a:r>
            <a:r>
              <a:rPr lang="ru-RU" sz="1400" spc="60" dirty="0">
                <a:solidFill>
                  <a:srgbClr val="151819"/>
                </a:solidFill>
                <a:cs typeface="Microsoft Sans Serif"/>
              </a:rPr>
              <a:t>на </a:t>
            </a:r>
            <a:r>
              <a:rPr lang="ru-RU" sz="1400" spc="-70" dirty="0">
                <a:solidFill>
                  <a:srgbClr val="151819"/>
                </a:solidFill>
                <a:cs typeface="Microsoft Sans Serif"/>
              </a:rPr>
              <a:t>АРТ </a:t>
            </a:r>
            <a:r>
              <a:rPr lang="ru-RU" sz="1400" spc="80" dirty="0">
                <a:solidFill>
                  <a:srgbClr val="151819"/>
                </a:solidFill>
                <a:cs typeface="Microsoft Sans Serif"/>
              </a:rPr>
              <a:t>по </a:t>
            </a:r>
            <a:r>
              <a:rPr lang="ru-RU" sz="1400" spc="-36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65" dirty="0">
                <a:solidFill>
                  <a:srgbClr val="151819"/>
                </a:solidFill>
                <a:cs typeface="Microsoft Sans Serif"/>
              </a:rPr>
              <a:t>сравнению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с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0" dirty="0">
                <a:solidFill>
                  <a:srgbClr val="151819"/>
                </a:solidFill>
                <a:cs typeface="Microsoft Sans Serif"/>
              </a:rPr>
              <a:t>5%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35" dirty="0">
                <a:solidFill>
                  <a:srgbClr val="151819"/>
                </a:solidFill>
                <a:cs typeface="Microsoft Sans Serif"/>
              </a:rPr>
              <a:t>среди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15" dirty="0">
                <a:solidFill>
                  <a:srgbClr val="151819"/>
                </a:solidFill>
                <a:cs typeface="Microsoft Sans Serif"/>
              </a:rPr>
              <a:t>тех,</a:t>
            </a:r>
            <a:r>
              <a:rPr lang="ru-RU" sz="1400" spc="-1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10" dirty="0">
                <a:solidFill>
                  <a:srgbClr val="151819"/>
                </a:solidFill>
                <a:cs typeface="Microsoft Sans Serif"/>
              </a:rPr>
              <a:t>у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60" dirty="0">
                <a:solidFill>
                  <a:srgbClr val="151819"/>
                </a:solidFill>
                <a:cs typeface="Microsoft Sans Serif"/>
              </a:rPr>
              <a:t>кого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35" dirty="0">
                <a:solidFill>
                  <a:srgbClr val="151819"/>
                </a:solidFill>
                <a:cs typeface="Microsoft Sans Serif"/>
              </a:rPr>
              <a:t>CD4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5" dirty="0">
                <a:solidFill>
                  <a:srgbClr val="151819"/>
                </a:solidFill>
                <a:cs typeface="Microsoft Sans Serif"/>
              </a:rPr>
              <a:t>&gt;200.</a:t>
            </a:r>
            <a:endParaRPr lang="ru-RU" sz="1400" dirty="0">
              <a:cs typeface="Microsoft Sans Serif"/>
            </a:endParaRPr>
          </a:p>
          <a:p>
            <a:pPr marL="260350">
              <a:lnSpc>
                <a:spcPct val="100000"/>
              </a:lnSpc>
              <a:spcBef>
                <a:spcPts val="975"/>
              </a:spcBef>
            </a:pPr>
            <a:r>
              <a:rPr lang="ru-RU" sz="1400" b="1" spc="40" dirty="0">
                <a:solidFill>
                  <a:srgbClr val="151819"/>
                </a:solidFill>
                <a:cs typeface="Arial"/>
              </a:rPr>
              <a:t>Ответные меры</a:t>
            </a:r>
            <a:endParaRPr lang="ru-RU" sz="1400" dirty="0">
              <a:cs typeface="Microsoft Sans Serif"/>
            </a:endParaRPr>
          </a:p>
          <a:p>
            <a:pPr marL="546100" marR="1062355" lvl="1" indent="-286385">
              <a:lnSpc>
                <a:spcPts val="2630"/>
              </a:lnSpc>
              <a:spcBef>
                <a:spcPts val="245"/>
              </a:spcBef>
              <a:buSzPct val="191304"/>
              <a:buChar char="•"/>
              <a:tabLst>
                <a:tab pos="546100" algn="l"/>
                <a:tab pos="546735" algn="l"/>
              </a:tabLst>
            </a:pPr>
            <a:r>
              <a:rPr lang="ru-RU" sz="1400" spc="25" dirty="0">
                <a:solidFill>
                  <a:srgbClr val="151819"/>
                </a:solidFill>
                <a:cs typeface="Microsoft Sans Serif"/>
              </a:rPr>
              <a:t>Поддержка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80" dirty="0">
                <a:solidFill>
                  <a:srgbClr val="151819"/>
                </a:solidFill>
                <a:cs typeface="Microsoft Sans Serif"/>
              </a:rPr>
              <a:t>при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5" dirty="0">
                <a:solidFill>
                  <a:srgbClr val="151819"/>
                </a:solidFill>
                <a:cs typeface="Microsoft Sans Serif"/>
              </a:rPr>
              <a:t>поздних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20" dirty="0">
                <a:solidFill>
                  <a:srgbClr val="151819"/>
                </a:solidFill>
                <a:cs typeface="Microsoft Sans Serif"/>
              </a:rPr>
              <a:t>стадиях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5" dirty="0">
                <a:solidFill>
                  <a:srgbClr val="151819"/>
                </a:solidFill>
                <a:cs typeface="Microsoft Sans Serif"/>
              </a:rPr>
              <a:t>ВИЧ- </a:t>
            </a:r>
            <a:r>
              <a:rPr lang="ru-RU" sz="1400" spc="-29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5" dirty="0">
                <a:solidFill>
                  <a:srgbClr val="151819"/>
                </a:solidFill>
                <a:cs typeface="Microsoft Sans Serif"/>
              </a:rPr>
              <a:t>инфекции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(AHD):</a:t>
            </a:r>
            <a:endParaRPr lang="ru-RU" sz="1400" dirty="0">
              <a:cs typeface="Microsoft Sans Serif"/>
            </a:endParaRPr>
          </a:p>
          <a:p>
            <a:pPr marL="727710" lvl="2" indent="-286385">
              <a:lnSpc>
                <a:spcPct val="100000"/>
              </a:lnSpc>
              <a:spcBef>
                <a:spcPts val="900"/>
              </a:spcBef>
              <a:buSzPct val="183333"/>
              <a:buChar char="•"/>
              <a:tabLst>
                <a:tab pos="727075" algn="l"/>
                <a:tab pos="727710" algn="l"/>
              </a:tabLst>
            </a:pPr>
            <a:r>
              <a:rPr lang="ru-RU" sz="1400" spc="40" dirty="0">
                <a:solidFill>
                  <a:srgbClr val="151819"/>
                </a:solidFill>
                <a:cs typeface="Microsoft Sans Serif"/>
              </a:rPr>
              <a:t>Активное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45" dirty="0">
                <a:solidFill>
                  <a:srgbClr val="151819"/>
                </a:solidFill>
                <a:cs typeface="Microsoft Sans Serif"/>
              </a:rPr>
              <a:t>сопровождение</a:t>
            </a:r>
          </a:p>
          <a:p>
            <a:pPr marL="727710" lvl="2" indent="-286385">
              <a:lnSpc>
                <a:spcPct val="100000"/>
              </a:lnSpc>
              <a:spcBef>
                <a:spcPts val="900"/>
              </a:spcBef>
              <a:buSzPct val="183333"/>
              <a:buChar char="•"/>
              <a:tabLst>
                <a:tab pos="727075" algn="l"/>
                <a:tab pos="727710" algn="l"/>
              </a:tabLst>
            </a:pPr>
            <a:r>
              <a:rPr lang="ru-RU" sz="1400" spc="75" dirty="0">
                <a:solidFill>
                  <a:srgbClr val="151819"/>
                </a:solidFill>
                <a:cs typeface="Microsoft Sans Serif"/>
              </a:rPr>
              <a:t>Мониторинг и поддержка 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приверженности лечению</a:t>
            </a:r>
            <a:r>
              <a:rPr lang="ru-RU" sz="1400" spc="35" dirty="0">
                <a:solidFill>
                  <a:srgbClr val="151819"/>
                </a:solidFill>
                <a:cs typeface="Microsoft Sans Serif"/>
              </a:rPr>
              <a:t>.</a:t>
            </a:r>
          </a:p>
          <a:p>
            <a:pPr marL="727710" lvl="2" indent="-286385">
              <a:lnSpc>
                <a:spcPct val="100000"/>
              </a:lnSpc>
              <a:spcBef>
                <a:spcPts val="900"/>
              </a:spcBef>
              <a:buSzPct val="183333"/>
              <a:buChar char="•"/>
              <a:tabLst>
                <a:tab pos="727075" algn="l"/>
                <a:tab pos="727710" algn="l"/>
              </a:tabLst>
            </a:pPr>
            <a:r>
              <a:rPr lang="ru-RU" sz="1400" spc="40" dirty="0">
                <a:solidFill>
                  <a:srgbClr val="151819"/>
                </a:solidFill>
                <a:cs typeface="Microsoft Sans Serif"/>
              </a:rPr>
              <a:t>Фокусный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65" dirty="0">
                <a:solidFill>
                  <a:srgbClr val="151819"/>
                </a:solidFill>
                <a:cs typeface="Microsoft Sans Serif"/>
              </a:rPr>
              <a:t>клинический</a:t>
            </a:r>
            <a:r>
              <a:rPr lang="ru-RU" sz="1400" spc="-1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75" dirty="0">
                <a:solidFill>
                  <a:srgbClr val="151819"/>
                </a:solidFill>
                <a:cs typeface="Microsoft Sans Serif"/>
              </a:rPr>
              <a:t>мониторинг</a:t>
            </a:r>
            <a:r>
              <a:rPr lang="ru-RU" sz="1400" spc="-1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50" dirty="0">
                <a:solidFill>
                  <a:srgbClr val="151819"/>
                </a:solidFill>
                <a:cs typeface="Microsoft Sans Serif"/>
              </a:rPr>
              <a:t>(ТБ, </a:t>
            </a:r>
            <a:r>
              <a:rPr lang="ru-RU" sz="1400" spc="-34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-25" dirty="0">
                <a:solidFill>
                  <a:srgbClr val="151819"/>
                </a:solidFill>
                <a:cs typeface="Microsoft Sans Serif"/>
              </a:rPr>
              <a:t>ВСВИ,</a:t>
            </a:r>
            <a:r>
              <a:rPr lang="ru-RU" sz="14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65" dirty="0">
                <a:solidFill>
                  <a:srgbClr val="151819"/>
                </a:solidFill>
                <a:cs typeface="Microsoft Sans Serif"/>
              </a:rPr>
              <a:t>криптококковый</a:t>
            </a:r>
            <a:r>
              <a:rPr lang="ru-RU" sz="14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400" spc="60" dirty="0">
                <a:solidFill>
                  <a:srgbClr val="151819"/>
                </a:solidFill>
                <a:cs typeface="Microsoft Sans Serif"/>
              </a:rPr>
              <a:t>менингит)</a:t>
            </a:r>
            <a:endParaRPr lang="ru-RU" sz="1400" dirty="0">
              <a:cs typeface="Microsoft Sans Serif"/>
            </a:endParaRPr>
          </a:p>
          <a:p>
            <a:pPr marL="718820" lvl="2" indent="-285750">
              <a:lnSpc>
                <a:spcPct val="100000"/>
              </a:lnSpc>
              <a:spcBef>
                <a:spcPts val="0"/>
              </a:spcBef>
              <a:defRPr/>
            </a:pPr>
            <a:endParaRPr lang="en-US" sz="2200" dirty="0"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81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5007C0-0D1E-6482-2EB1-3D203020EB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err="1">
                <a:solidFill>
                  <a:srgbClr val="FFFFFF"/>
                </a:solidFill>
                <a:latin typeface="Arial"/>
                <a:cs typeface="Arial"/>
              </a:rPr>
              <a:t>Обновленная</a:t>
            </a:r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2400" err="1">
                <a:solidFill>
                  <a:srgbClr val="FFFFFF"/>
                </a:solidFill>
                <a:latin typeface="Arial"/>
                <a:cs typeface="Arial"/>
              </a:rPr>
              <a:t>Стратегия</a:t>
            </a:r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 ПЕПФАР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FDB43-0B2C-B489-1753-CDF7807911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F0592-73A9-1EB9-AE35-5AEFC6FB78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838" y="1262182"/>
            <a:ext cx="3847064" cy="4736003"/>
          </a:xfrm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n" sz="2100" dirty="0">
                <a:highlight>
                  <a:schemeClr val="lt1"/>
                </a:highlight>
                <a:uFill>
                  <a:noFill/>
                </a:uFill>
              </a:rPr>
              <a:t>Что изменилось?</a:t>
            </a:r>
            <a:endParaRPr lang="en-US" sz="2100" dirty="0">
              <a:solidFill>
                <a:srgbClr val="030C13"/>
              </a:solidFill>
            </a:endParaRPr>
          </a:p>
          <a:p>
            <a:pPr marL="0" indent="0">
              <a:buNone/>
            </a:pPr>
            <a:r>
              <a:rPr lang="en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1.Выпуск обновленной пятилетней стратегии PEPFAR</a:t>
            </a:r>
            <a:r>
              <a:rPr lang="en" sz="1800" b="1" dirty="0">
                <a:solidFill>
                  <a:schemeClr val="accent2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Выполн</a:t>
            </a:r>
            <a:r>
              <a:rPr lang="ru-RU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ить</a:t>
            </a:r>
            <a:r>
              <a:rPr lang="en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обещание положить </a:t>
            </a:r>
            <a:r>
              <a:rPr lang="ru-RU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конец </a:t>
            </a:r>
            <a:r>
              <a:rPr lang="en" sz="1800" b="1" u="sng" dirty="0">
                <a:solidFill>
                  <a:schemeClr val="accent2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эпидемии ВИЧ до 2030 </a:t>
            </a:r>
            <a:endParaRPr lang="en-US" sz="1800" b="1" u="sng" dirty="0">
              <a:solidFill>
                <a:schemeClr val="accent2"/>
              </a:solidFill>
              <a:highlight>
                <a:schemeClr val="lt1"/>
              </a:highlight>
              <a:uFill>
                <a:noFill/>
              </a:uFill>
            </a:endParaRPr>
          </a:p>
          <a:p>
            <a:pPr marL="0" indent="0">
              <a:buNone/>
            </a:pPr>
            <a:r>
              <a:rPr lang="en" sz="1800" dirty="0"/>
              <a:t>2. Подходы ПЕПФАР 5x3</a:t>
            </a:r>
            <a:endParaRPr lang="en" sz="1800" dirty="0">
              <a:cs typeface="Arial"/>
            </a:endParaRPr>
          </a:p>
          <a:p>
            <a:pPr marL="0" indent="0">
              <a:buNone/>
            </a:pPr>
            <a:r>
              <a:rPr lang="en" sz="1800" dirty="0">
                <a:cs typeface="Arial"/>
              </a:rPr>
              <a:t>3. Руководство по РОП и техническим направлениям (выпущено 13 февраля)</a:t>
            </a:r>
          </a:p>
          <a:p>
            <a:pPr marL="0" indent="0">
              <a:buNone/>
            </a:pPr>
            <a:r>
              <a:rPr lang="en" sz="1800" dirty="0"/>
              <a:t>4. </a:t>
            </a:r>
            <a:r>
              <a:rPr lang="en" sz="1800" err="1"/>
              <a:t>Запуск</a:t>
            </a:r>
            <a:r>
              <a:rPr lang="en" sz="1800" dirty="0"/>
              <a:t> </a:t>
            </a:r>
            <a:r>
              <a:rPr lang="en" sz="1800" err="1"/>
              <a:t>двухлетних</a:t>
            </a:r>
            <a:r>
              <a:rPr lang="en" sz="1800" dirty="0"/>
              <a:t> </a:t>
            </a:r>
            <a:r>
              <a:rPr lang="en" sz="1800" err="1"/>
              <a:t>страновых</a:t>
            </a:r>
            <a:r>
              <a:rPr lang="en" sz="1800" dirty="0"/>
              <a:t> </a:t>
            </a:r>
            <a:r>
              <a:rPr lang="en" sz="1800" err="1"/>
              <a:t>планов,и</a:t>
            </a:r>
            <a:r>
              <a:rPr lang="en" sz="1800"/>
              <a:t> </a:t>
            </a:r>
            <a:r>
              <a:rPr lang="en" sz="1800" err="1"/>
              <a:t>такая</a:t>
            </a:r>
            <a:r>
              <a:rPr lang="en" sz="1800"/>
              <a:t> </a:t>
            </a:r>
            <a:r>
              <a:rPr lang="en" sz="1800" err="1"/>
              <a:t>же</a:t>
            </a:r>
            <a:r>
              <a:rPr lang="en" sz="1800" dirty="0"/>
              <a:t> </a:t>
            </a:r>
            <a:r>
              <a:rPr lang="en" sz="1800" err="1"/>
              <a:t>возможность</a:t>
            </a:r>
            <a:r>
              <a:rPr lang="en" sz="1800"/>
              <a:t> </a:t>
            </a:r>
            <a:r>
              <a:rPr lang="en" sz="1800" dirty="0"/>
              <a:t>для регио</a:t>
            </a:r>
            <a:r>
              <a:rPr lang="ru-RU" sz="1800" dirty="0"/>
              <a:t>на</a:t>
            </a:r>
            <a:r>
              <a:rPr lang="en" sz="1800" dirty="0"/>
              <a:t>льных</a:t>
            </a:r>
            <a:r>
              <a:rPr lang="en" sz="1800"/>
              <a:t> </a:t>
            </a:r>
            <a:r>
              <a:rPr lang="ru-RU" sz="1800" dirty="0"/>
              <a:t> программ</a:t>
            </a:r>
            <a:r>
              <a:rPr lang="en" sz="1800" dirty="0"/>
              <a:t> </a:t>
            </a:r>
            <a:r>
              <a:rPr lang="en" sz="1800" err="1"/>
              <a:t>со</a:t>
            </a:r>
            <a:r>
              <a:rPr lang="en" sz="1800" dirty="0"/>
              <a:t> </a:t>
            </a:r>
            <a:r>
              <a:rPr lang="en" sz="1800" err="1"/>
              <a:t>следующего</a:t>
            </a:r>
            <a:r>
              <a:rPr lang="en" sz="1800" dirty="0"/>
              <a:t> </a:t>
            </a:r>
            <a:r>
              <a:rPr lang="en" sz="1800" err="1"/>
              <a:t>года</a:t>
            </a:r>
            <a:r>
              <a:rPr lang="en" sz="1800" dirty="0"/>
              <a:t>.</a:t>
            </a:r>
            <a:endParaRPr lang="en-US" sz="1800" dirty="0">
              <a:cs typeface="Arial"/>
            </a:endParaRPr>
          </a:p>
        </p:txBody>
      </p:sp>
      <p:pic>
        <p:nvPicPr>
          <p:cNvPr id="7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9ACF7C-940F-FB4F-9E5E-1B0031D43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287" y="2430016"/>
            <a:ext cx="5158654" cy="4576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9A994-6A6F-71A7-ECCD-388D75FC6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215" y="279904"/>
            <a:ext cx="1740053" cy="2202865"/>
          </a:xfrm>
          <a:prstGeom prst="rect">
            <a:avLst/>
          </a:prstGeom>
          <a:ln w="38100">
            <a:solidFill>
              <a:srgbClr val="9A0405"/>
            </a:solidFill>
          </a:ln>
        </p:spPr>
      </p:pic>
    </p:spTree>
    <p:extLst>
      <p:ext uri="{BB962C8B-B14F-4D97-AF65-F5344CB8AC3E}">
        <p14:creationId xmlns:p14="http://schemas.microsoft.com/office/powerpoint/2010/main" val="335648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sz="4000" b="1" spc="120" dirty="0">
                <a:latin typeface="Arial"/>
                <a:cs typeface="Arial"/>
              </a:rPr>
              <a:t>Стратегические</a:t>
            </a:r>
            <a:r>
              <a:rPr lang="ru-RU" sz="4000" b="1" spc="-50" dirty="0">
                <a:latin typeface="Arial"/>
                <a:cs typeface="Arial"/>
              </a:rPr>
              <a:t> </a:t>
            </a:r>
            <a:r>
              <a:rPr lang="kk-KZ" sz="4000" b="1" spc="-50" dirty="0">
                <a:latin typeface="Arial"/>
                <a:cs typeface="Arial"/>
              </a:rPr>
              <a:t>направления </a:t>
            </a:r>
            <a:r>
              <a:rPr lang="ru-RU" sz="4000" b="1" spc="40" dirty="0">
                <a:latin typeface="Arial"/>
                <a:cs typeface="Arial"/>
              </a:rPr>
              <a:t>1</a:t>
            </a:r>
            <a:r>
              <a:rPr lang="ru-RU" sz="4000" b="1" spc="-50" dirty="0">
                <a:latin typeface="Arial"/>
                <a:cs typeface="Arial"/>
              </a:rPr>
              <a:t> </a:t>
            </a:r>
            <a:r>
              <a:rPr lang="ru-RU" sz="4000" b="1" spc="280" dirty="0">
                <a:latin typeface="Arial"/>
                <a:cs typeface="Arial"/>
              </a:rPr>
              <a:t>и</a:t>
            </a:r>
            <a:r>
              <a:rPr lang="ru-RU" sz="4000" b="1" spc="-50" dirty="0">
                <a:latin typeface="Arial"/>
                <a:cs typeface="Arial"/>
              </a:rPr>
              <a:t> </a:t>
            </a:r>
            <a:r>
              <a:rPr lang="ru-RU" sz="4000" b="1" spc="40" dirty="0">
                <a:latin typeface="Arial"/>
                <a:cs typeface="Arial"/>
              </a:rPr>
              <a:t>5</a:t>
            </a:r>
            <a:r>
              <a:rPr lang="ru-RU" sz="4000" b="1" spc="-50" dirty="0">
                <a:latin typeface="Arial"/>
                <a:cs typeface="Arial"/>
              </a:rPr>
              <a:t> </a:t>
            </a:r>
            <a:r>
              <a:rPr lang="ru-RU" sz="4000" b="1" dirty="0">
                <a:latin typeface="Arial"/>
                <a:cs typeface="Arial"/>
              </a:rPr>
              <a:t>—</a:t>
            </a:r>
            <a:r>
              <a:rPr lang="ru-RU" sz="4000" b="1" spc="-50" dirty="0">
                <a:latin typeface="Arial"/>
                <a:cs typeface="Arial"/>
              </a:rPr>
              <a:t> </a:t>
            </a:r>
            <a:r>
              <a:rPr lang="ru-RU" sz="4000" b="1" spc="145" dirty="0">
                <a:latin typeface="Arial"/>
                <a:cs typeface="Arial"/>
              </a:rPr>
              <a:t>Лечение</a:t>
            </a:r>
            <a:endParaRPr lang="en-US" sz="4000" dirty="0"/>
          </a:p>
        </p:txBody>
      </p:sp>
      <p:sp>
        <p:nvSpPr>
          <p:cNvPr id="5" name="Forma libre 118">
            <a:extLst>
              <a:ext uri="{FF2B5EF4-FFF2-40B4-BE49-F238E27FC236}">
                <a16:creationId xmlns:a16="http://schemas.microsoft.com/office/drawing/2014/main" id="{5F2056DE-65DB-D1AE-F9DF-5C2223552AF2}"/>
              </a:ext>
            </a:extLst>
          </p:cNvPr>
          <p:cNvSpPr/>
          <p:nvPr/>
        </p:nvSpPr>
        <p:spPr>
          <a:xfrm>
            <a:off x="596753" y="2263355"/>
            <a:ext cx="2212548" cy="2031710"/>
          </a:xfrm>
          <a:custGeom>
            <a:avLst/>
            <a:gdLst>
              <a:gd name="connsiteX0" fmla="*/ 187635 w 374689"/>
              <a:gd name="connsiteY0" fmla="*/ 531 h 374703"/>
              <a:gd name="connsiteX1" fmla="*/ 374746 w 374689"/>
              <a:gd name="connsiteY1" fmla="*/ 187649 h 374703"/>
              <a:gd name="connsiteX2" fmla="*/ 187635 w 374689"/>
              <a:gd name="connsiteY2" fmla="*/ 374789 h 374703"/>
              <a:gd name="connsiteX3" fmla="*/ 531 w 374689"/>
              <a:gd name="connsiteY3" fmla="*/ 187678 h 374703"/>
              <a:gd name="connsiteX4" fmla="*/ 187635 w 374689"/>
              <a:gd name="connsiteY4" fmla="*/ 531 h 374703"/>
              <a:gd name="connsiteX5" fmla="*/ 187635 w 374689"/>
              <a:gd name="connsiteY5" fmla="*/ 34956 h 374703"/>
              <a:gd name="connsiteX6" fmla="*/ 34954 w 374689"/>
              <a:gd name="connsiteY6" fmla="*/ 187649 h 374703"/>
              <a:gd name="connsiteX7" fmla="*/ 187635 w 374689"/>
              <a:gd name="connsiteY7" fmla="*/ 340336 h 374703"/>
              <a:gd name="connsiteX8" fmla="*/ 340322 w 374689"/>
              <a:gd name="connsiteY8" fmla="*/ 187649 h 374703"/>
              <a:gd name="connsiteX9" fmla="*/ 187635 w 374689"/>
              <a:gd name="connsiteY9" fmla="*/ 34956 h 37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689" h="374703">
                <a:moveTo>
                  <a:pt x="187635" y="531"/>
                </a:moveTo>
                <a:cubicBezTo>
                  <a:pt x="290968" y="531"/>
                  <a:pt x="374746" y="84312"/>
                  <a:pt x="374746" y="187649"/>
                </a:cubicBezTo>
                <a:cubicBezTo>
                  <a:pt x="374746" y="290987"/>
                  <a:pt x="290975" y="374789"/>
                  <a:pt x="187635" y="374789"/>
                </a:cubicBezTo>
                <a:cubicBezTo>
                  <a:pt x="84294" y="374789"/>
                  <a:pt x="531" y="291015"/>
                  <a:pt x="531" y="187678"/>
                </a:cubicBezTo>
                <a:cubicBezTo>
                  <a:pt x="531" y="84340"/>
                  <a:pt x="84309" y="531"/>
                  <a:pt x="187635" y="531"/>
                </a:cubicBezTo>
                <a:close/>
                <a:moveTo>
                  <a:pt x="187635" y="34956"/>
                </a:moveTo>
                <a:cubicBezTo>
                  <a:pt x="103348" y="34956"/>
                  <a:pt x="34954" y="103316"/>
                  <a:pt x="34954" y="187649"/>
                </a:cubicBezTo>
                <a:cubicBezTo>
                  <a:pt x="34954" y="271983"/>
                  <a:pt x="103312" y="340336"/>
                  <a:pt x="187635" y="340336"/>
                </a:cubicBezTo>
                <a:cubicBezTo>
                  <a:pt x="271958" y="340336"/>
                  <a:pt x="340322" y="271976"/>
                  <a:pt x="340322" y="187649"/>
                </a:cubicBezTo>
                <a:cubicBezTo>
                  <a:pt x="340322" y="103323"/>
                  <a:pt x="271965" y="34956"/>
                  <a:pt x="187635" y="3495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E25D145-85FF-E863-537F-9985CB4077A3}"/>
              </a:ext>
            </a:extLst>
          </p:cNvPr>
          <p:cNvSpPr/>
          <p:nvPr/>
        </p:nvSpPr>
        <p:spPr>
          <a:xfrm rot="20580315">
            <a:off x="1696597" y="1965109"/>
            <a:ext cx="1808158" cy="310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3BEBF4B-2053-4C44-39EC-80C0A83EA564}"/>
              </a:ext>
            </a:extLst>
          </p:cNvPr>
          <p:cNvSpPr/>
          <p:nvPr/>
        </p:nvSpPr>
        <p:spPr>
          <a:xfrm>
            <a:off x="2589659" y="3015291"/>
            <a:ext cx="886852" cy="310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40E2DC-5FAB-5570-3AE2-A6212D3AC380}"/>
              </a:ext>
            </a:extLst>
          </p:cNvPr>
          <p:cNvSpPr/>
          <p:nvPr/>
        </p:nvSpPr>
        <p:spPr>
          <a:xfrm rot="1212324">
            <a:off x="1690488" y="4377404"/>
            <a:ext cx="1820376" cy="288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CFC26-2CA5-C763-B9F4-132BE5B05DD7}"/>
              </a:ext>
            </a:extLst>
          </p:cNvPr>
          <p:cNvSpPr txBox="1"/>
          <p:nvPr/>
        </p:nvSpPr>
        <p:spPr>
          <a:xfrm>
            <a:off x="3505876" y="1508698"/>
            <a:ext cx="520547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k-KZ" sz="2400" b="1" dirty="0"/>
              <a:t>Переход на</a:t>
            </a:r>
            <a:r>
              <a:rPr lang="en-US" sz="2400" b="1" dirty="0"/>
              <a:t> TLD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FF65A-AB4E-A124-D687-F32E49A2FB7D}"/>
              </a:ext>
            </a:extLst>
          </p:cNvPr>
          <p:cNvSpPr txBox="1"/>
          <p:nvPr/>
        </p:nvSpPr>
        <p:spPr>
          <a:xfrm>
            <a:off x="3504755" y="2725902"/>
            <a:ext cx="5205471" cy="923330"/>
          </a:xfrm>
          <a:prstGeom prst="rect">
            <a:avLst/>
          </a:prstGeom>
          <a:solidFill>
            <a:srgbClr val="BEFC6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spc="60" dirty="0">
                <a:solidFill>
                  <a:srgbClr val="151819"/>
                </a:solidFill>
                <a:latin typeface="Arial"/>
                <a:cs typeface="Arial"/>
              </a:rPr>
              <a:t>Детальное</a:t>
            </a:r>
            <a:r>
              <a:rPr lang="ru-RU" b="1" spc="-40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65" dirty="0">
                <a:solidFill>
                  <a:srgbClr val="151819"/>
                </a:solidFill>
                <a:latin typeface="Arial"/>
                <a:cs typeface="Arial"/>
              </a:rPr>
              <a:t>управление</a:t>
            </a:r>
            <a:r>
              <a:rPr lang="ru-RU" b="1" spc="-40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85" dirty="0">
                <a:solidFill>
                  <a:srgbClr val="151819"/>
                </a:solidFill>
                <a:latin typeface="Arial"/>
                <a:cs typeface="Arial"/>
              </a:rPr>
              <a:t>сайтами</a:t>
            </a:r>
            <a:r>
              <a:rPr lang="ru-RU" b="1" spc="-40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-20" dirty="0">
                <a:solidFill>
                  <a:srgbClr val="151819"/>
                </a:solidFill>
                <a:latin typeface="Arial"/>
                <a:cs typeface="Arial"/>
              </a:rPr>
              <a:t>(GSM)</a:t>
            </a:r>
            <a:r>
              <a:rPr lang="ru-RU" b="1" spc="-35" dirty="0">
                <a:solidFill>
                  <a:srgbClr val="151819"/>
                </a:solidFill>
                <a:latin typeface="Arial"/>
                <a:cs typeface="Arial"/>
              </a:rPr>
              <a:t> с патронажными мед сестрами (</a:t>
            </a:r>
            <a:r>
              <a:rPr lang="en-US" b="1" spc="-35" dirty="0">
                <a:solidFill>
                  <a:srgbClr val="151819"/>
                </a:solidFill>
                <a:latin typeface="Arial"/>
                <a:cs typeface="Arial"/>
              </a:rPr>
              <a:t>S4H) </a:t>
            </a:r>
            <a:r>
              <a:rPr lang="kk-KZ" b="1" spc="-35" dirty="0">
                <a:solidFill>
                  <a:srgbClr val="151819"/>
                </a:solidFill>
                <a:latin typeface="Arial"/>
                <a:cs typeface="Arial"/>
              </a:rPr>
              <a:t>и равными</a:t>
            </a:r>
            <a:r>
              <a:rPr lang="en-US" b="1" spc="-35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50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55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65" dirty="0">
                <a:solidFill>
                  <a:srgbClr val="151819"/>
                </a:solidFill>
                <a:latin typeface="Arial"/>
                <a:cs typeface="Arial"/>
              </a:rPr>
              <a:t>навигаторами.</a:t>
            </a:r>
            <a:r>
              <a:rPr lang="ru-RU" b="1" spc="-40" dirty="0">
                <a:solidFill>
                  <a:srgbClr val="151819"/>
                </a:solidFill>
                <a:latin typeface="Arial"/>
                <a:cs typeface="Arial"/>
              </a:rPr>
              <a:t> </a:t>
            </a:r>
            <a:r>
              <a:rPr lang="ru-RU" b="1" spc="-20" dirty="0">
                <a:solidFill>
                  <a:srgbClr val="151819"/>
                </a:solidFill>
                <a:latin typeface="Arial"/>
                <a:cs typeface="Arial"/>
              </a:rPr>
              <a:t>СОП для </a:t>
            </a:r>
            <a:r>
              <a:rPr lang="en-US" b="1" spc="-20" dirty="0">
                <a:solidFill>
                  <a:srgbClr val="151819"/>
                </a:solidFill>
                <a:latin typeface="Arial"/>
                <a:cs typeface="Arial"/>
              </a:rPr>
              <a:t>GSM</a:t>
            </a:r>
            <a:r>
              <a:rPr lang="ru-RU" b="1" spc="-20" dirty="0">
                <a:solidFill>
                  <a:srgbClr val="151819"/>
                </a:solidFill>
                <a:latin typeface="Arial"/>
                <a:cs typeface="Arial"/>
              </a:rPr>
              <a:t>.</a:t>
            </a:r>
            <a:endParaRPr lang="en-US" b="1" dirty="0"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E9F06-6E79-6310-8ACC-63CAA97F3BC8}"/>
              </a:ext>
            </a:extLst>
          </p:cNvPr>
          <p:cNvSpPr txBox="1"/>
          <p:nvPr/>
        </p:nvSpPr>
        <p:spPr>
          <a:xfrm>
            <a:off x="908213" y="3002760"/>
            <a:ext cx="180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/>
              <a:t>Лечение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51D40-D01B-0A1D-88BB-18660BC432FF}"/>
              </a:ext>
            </a:extLst>
          </p:cNvPr>
          <p:cNvSpPr txBox="1"/>
          <p:nvPr/>
        </p:nvSpPr>
        <p:spPr>
          <a:xfrm>
            <a:off x="3504755" y="4563688"/>
            <a:ext cx="5205470" cy="64633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Эпиднадзор за лекарственной устойчивостью ВИЧ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62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b="1" dirty="0">
                <a:latin typeface="Arial"/>
                <a:cs typeface="Arial"/>
              </a:rPr>
              <a:t> </a:t>
            </a:r>
            <a:r>
              <a:rPr lang="ru-RU" sz="3000" b="1" spc="30" dirty="0">
                <a:latin typeface="Arial"/>
                <a:cs typeface="Arial"/>
              </a:rPr>
              <a:t>Больше</a:t>
            </a:r>
            <a:r>
              <a:rPr lang="ru-RU" sz="3000" b="1" spc="-35" dirty="0">
                <a:latin typeface="Arial"/>
                <a:cs typeface="Arial"/>
              </a:rPr>
              <a:t> </a:t>
            </a:r>
            <a:r>
              <a:rPr lang="ru-RU" sz="3000" b="1" spc="20" dirty="0">
                <a:latin typeface="Arial"/>
                <a:cs typeface="Arial"/>
              </a:rPr>
              <a:t>ЛЖВ</a:t>
            </a:r>
            <a:r>
              <a:rPr lang="ru-RU" sz="3000" b="1" spc="-30" dirty="0">
                <a:latin typeface="Arial"/>
                <a:cs typeface="Arial"/>
              </a:rPr>
              <a:t> </a:t>
            </a:r>
            <a:r>
              <a:rPr lang="kk-KZ" sz="3000" b="1" spc="-30" dirty="0">
                <a:latin typeface="Arial"/>
                <a:cs typeface="Arial"/>
              </a:rPr>
              <a:t>на</a:t>
            </a:r>
            <a:r>
              <a:rPr lang="ru-RU" sz="3000" b="1" spc="-30" dirty="0">
                <a:latin typeface="Arial"/>
                <a:cs typeface="Arial"/>
              </a:rPr>
              <a:t> </a:t>
            </a:r>
            <a:r>
              <a:rPr lang="ru-RU" sz="3000" b="1" spc="-70" dirty="0">
                <a:latin typeface="Arial"/>
                <a:cs typeface="Arial"/>
              </a:rPr>
              <a:t>АРТ,</a:t>
            </a:r>
            <a:r>
              <a:rPr lang="ru-RU" sz="3000" b="1" spc="-30" dirty="0">
                <a:latin typeface="Arial"/>
                <a:cs typeface="Arial"/>
              </a:rPr>
              <a:t> переход на </a:t>
            </a:r>
            <a:r>
              <a:rPr lang="en-US" sz="3000" b="1" spc="-30" dirty="0">
                <a:latin typeface="Arial"/>
                <a:cs typeface="Arial"/>
              </a:rPr>
              <a:t>TLD</a:t>
            </a:r>
            <a:r>
              <a:rPr lang="ru-RU" sz="3000" b="1" spc="-30" dirty="0">
                <a:latin typeface="Arial"/>
                <a:cs typeface="Arial"/>
              </a:rPr>
              <a:t> </a:t>
            </a:r>
            <a:r>
              <a:rPr lang="ru-RU" sz="3000" b="1" spc="25" dirty="0">
                <a:latin typeface="Arial"/>
                <a:cs typeface="Arial"/>
              </a:rPr>
              <a:t>в</a:t>
            </a:r>
            <a:r>
              <a:rPr lang="en-US" sz="3000" b="1" spc="25" dirty="0">
                <a:latin typeface="Arial"/>
                <a:cs typeface="Arial"/>
              </a:rPr>
              <a:t> 20</a:t>
            </a:r>
            <a:r>
              <a:rPr lang="ru-RU" sz="3000" b="1" spc="55" dirty="0">
                <a:latin typeface="Arial"/>
                <a:cs typeface="Arial"/>
              </a:rPr>
              <a:t>24</a:t>
            </a:r>
            <a:r>
              <a:rPr lang="ru-RU" sz="3000" b="1" spc="-30" dirty="0">
                <a:latin typeface="Arial"/>
                <a:cs typeface="Arial"/>
              </a:rPr>
              <a:t> </a:t>
            </a:r>
            <a:r>
              <a:rPr lang="ru-RU" sz="3000" b="1" spc="50" dirty="0">
                <a:latin typeface="Arial"/>
                <a:cs typeface="Arial"/>
              </a:rPr>
              <a:t>г</a:t>
            </a: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B69B3-8432-053C-42D1-2867A080B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626" y="1402156"/>
            <a:ext cx="4224054" cy="2488767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A18A9-398D-7BC7-3E84-D5B84315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21" y="1402155"/>
            <a:ext cx="4419680" cy="2488767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3C2706-8D5D-9FB7-D0B0-682118478FB4}"/>
              </a:ext>
            </a:extLst>
          </p:cNvPr>
          <p:cNvSpPr txBox="1"/>
          <p:nvPr/>
        </p:nvSpPr>
        <p:spPr>
          <a:xfrm>
            <a:off x="4703327" y="1070844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TX_CURR in East Kazakhstan Oblast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DB245-AB44-7A2E-E9DA-E04608942302}"/>
              </a:ext>
            </a:extLst>
          </p:cNvPr>
          <p:cNvSpPr txBox="1"/>
          <p:nvPr/>
        </p:nvSpPr>
        <p:spPr>
          <a:xfrm>
            <a:off x="917189" y="1070844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2157"/>
                </a:solidFill>
              </a:rPr>
              <a:t>TX_CURR in Pavlodar Oblast 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620995A-B9B8-B167-1FEA-54D13E549BAC}"/>
              </a:ext>
            </a:extLst>
          </p:cNvPr>
          <p:cNvSpPr txBox="1">
            <a:spLocks/>
          </p:cNvSpPr>
          <p:nvPr/>
        </p:nvSpPr>
        <p:spPr>
          <a:xfrm>
            <a:off x="4608680" y="3890922"/>
            <a:ext cx="4632361" cy="3058530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6385">
              <a:lnSpc>
                <a:spcPct val="100000"/>
              </a:lnSpc>
              <a:spcBef>
                <a:spcPts val="100"/>
              </a:spcBef>
              <a:buSzPct val="106666"/>
              <a:buFont typeface="Microsoft Sans Serif"/>
              <a:buChar char="•"/>
              <a:tabLst>
                <a:tab pos="298450" algn="l"/>
                <a:tab pos="299085" algn="l"/>
              </a:tabLst>
            </a:pPr>
            <a:r>
              <a:rPr lang="ru-RU" sz="1200" b="1" spc="-60" dirty="0">
                <a:solidFill>
                  <a:srgbClr val="151819"/>
                </a:solidFill>
                <a:cs typeface="Arial"/>
              </a:rPr>
              <a:t>TX_NET_NEW:</a:t>
            </a:r>
            <a:r>
              <a:rPr lang="ru-RU" sz="1200" b="1" spc="-25" dirty="0">
                <a:solidFill>
                  <a:srgbClr val="151819"/>
                </a:solidFill>
                <a:cs typeface="Arial"/>
              </a:rPr>
              <a:t> </a:t>
            </a:r>
            <a:r>
              <a:rPr lang="ru-RU" sz="1200" b="1" spc="10" dirty="0">
                <a:solidFill>
                  <a:srgbClr val="151819"/>
                </a:solidFill>
                <a:cs typeface="Arial"/>
              </a:rPr>
              <a:t>+132</a:t>
            </a:r>
            <a:r>
              <a:rPr lang="ru-RU" sz="1200" b="1" spc="-25" dirty="0">
                <a:solidFill>
                  <a:srgbClr val="151819"/>
                </a:solidFill>
                <a:cs typeface="Arial"/>
              </a:rPr>
              <a:t> </a:t>
            </a:r>
            <a:r>
              <a:rPr lang="ru-RU" sz="1200" b="1" spc="-15" dirty="0">
                <a:solidFill>
                  <a:srgbClr val="151819"/>
                </a:solidFill>
                <a:cs typeface="Arial"/>
              </a:rPr>
              <a:t>(FY22Q4–FY23Q1).</a:t>
            </a:r>
            <a:endParaRPr lang="ru-RU" sz="1200" dirty="0">
              <a:cs typeface="Arial"/>
            </a:endParaRPr>
          </a:p>
          <a:p>
            <a:pPr marL="326390" lvl="1" indent="-57150">
              <a:lnSpc>
                <a:spcPct val="100000"/>
              </a:lnSpc>
              <a:spcBef>
                <a:spcPts val="1255"/>
              </a:spcBef>
              <a:buChar char="•"/>
              <a:tabLst>
                <a:tab pos="327025" algn="l"/>
              </a:tabLst>
            </a:pPr>
            <a:r>
              <a:rPr lang="ru-RU" sz="1200" spc="30" dirty="0">
                <a:solidFill>
                  <a:srgbClr val="151819"/>
                </a:solidFill>
                <a:cs typeface="Microsoft Sans Serif"/>
              </a:rPr>
              <a:t>Низкий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15" dirty="0">
                <a:solidFill>
                  <a:srgbClr val="151819"/>
                </a:solidFill>
                <a:cs typeface="Microsoft Sans Serif"/>
              </a:rPr>
              <a:t>IIT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30" dirty="0">
                <a:solidFill>
                  <a:srgbClr val="151819"/>
                </a:solidFill>
                <a:cs typeface="Microsoft Sans Serif"/>
              </a:rPr>
              <a:t>в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10" dirty="0">
                <a:solidFill>
                  <a:srgbClr val="151819"/>
                </a:solidFill>
                <a:cs typeface="Microsoft Sans Serif"/>
              </a:rPr>
              <a:t>1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15" dirty="0">
                <a:solidFill>
                  <a:srgbClr val="151819"/>
                </a:solidFill>
                <a:cs typeface="Microsoft Sans Serif"/>
              </a:rPr>
              <a:t>квартале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 ФГ</a:t>
            </a:r>
            <a:r>
              <a:rPr lang="ru-RU" sz="1200" spc="10" dirty="0">
                <a:solidFill>
                  <a:srgbClr val="151819"/>
                </a:solidFill>
                <a:cs typeface="Microsoft Sans Serif"/>
              </a:rPr>
              <a:t>2023: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10" dirty="0">
                <a:solidFill>
                  <a:srgbClr val="151819"/>
                </a:solidFill>
                <a:cs typeface="Microsoft Sans Serif"/>
              </a:rPr>
              <a:t>0,4%</a:t>
            </a:r>
            <a:endParaRPr lang="ru-RU" sz="1200" dirty="0">
              <a:cs typeface="Microsoft Sans Serif"/>
            </a:endParaRPr>
          </a:p>
          <a:p>
            <a:pPr marL="390525" lvl="1" indent="-121285">
              <a:lnSpc>
                <a:spcPct val="100000"/>
              </a:lnSpc>
              <a:spcBef>
                <a:spcPts val="610"/>
              </a:spcBef>
              <a:buChar char="•"/>
              <a:tabLst>
                <a:tab pos="391160" algn="l"/>
              </a:tabLst>
            </a:pPr>
            <a:r>
              <a:rPr lang="ru-RU" sz="1200" spc="30" dirty="0">
                <a:solidFill>
                  <a:srgbClr val="151819"/>
                </a:solidFill>
                <a:cs typeface="Microsoft Sans Serif"/>
              </a:rPr>
              <a:t>Возврат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на лечение  &gt;</a:t>
            </a:r>
            <a:r>
              <a:rPr lang="ru-RU" sz="1200" spc="30" dirty="0">
                <a:solidFill>
                  <a:srgbClr val="151819"/>
                </a:solidFill>
                <a:cs typeface="Microsoft Sans Serif"/>
              </a:rPr>
              <a:t> прервавших лечение</a:t>
            </a:r>
            <a:endParaRPr lang="ru-RU" sz="1200" dirty="0">
              <a:cs typeface="Microsoft Sans Serif"/>
            </a:endParaRPr>
          </a:p>
          <a:p>
            <a:pPr marL="390525" lvl="1" indent="-121285">
              <a:lnSpc>
                <a:spcPct val="100000"/>
              </a:lnSpc>
              <a:spcBef>
                <a:spcPts val="380"/>
              </a:spcBef>
              <a:buChar char="•"/>
              <a:tabLst>
                <a:tab pos="391160" algn="l"/>
              </a:tabLst>
            </a:pPr>
            <a:r>
              <a:rPr lang="ru-RU" sz="1200" spc="10" dirty="0">
                <a:solidFill>
                  <a:srgbClr val="151819"/>
                </a:solidFill>
                <a:cs typeface="Microsoft Sans Serif"/>
              </a:rPr>
              <a:t>3-5</a:t>
            </a:r>
            <a:r>
              <a:rPr lang="ru-RU" sz="12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20" dirty="0">
                <a:solidFill>
                  <a:srgbClr val="151819"/>
                </a:solidFill>
                <a:cs typeface="Microsoft Sans Serif"/>
              </a:rPr>
              <a:t>ММД: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59%;</a:t>
            </a:r>
            <a:r>
              <a:rPr lang="ru-RU" sz="1200" spc="-2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10" dirty="0">
                <a:solidFill>
                  <a:srgbClr val="151819"/>
                </a:solidFill>
                <a:cs typeface="Microsoft Sans Serif"/>
              </a:rPr>
              <a:t>1-3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15" dirty="0">
                <a:solidFill>
                  <a:srgbClr val="151819"/>
                </a:solidFill>
                <a:cs typeface="Microsoft Sans Serif"/>
              </a:rPr>
              <a:t>ММД: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41%</a:t>
            </a:r>
            <a:endParaRPr lang="ru-RU" sz="1200" dirty="0">
              <a:cs typeface="Microsoft Sans Serif"/>
            </a:endParaRPr>
          </a:p>
          <a:p>
            <a:pPr marL="555625" marR="5080" lvl="1" indent="-286385">
              <a:lnSpc>
                <a:spcPct val="106600"/>
              </a:lnSpc>
              <a:spcBef>
                <a:spcPts val="495"/>
              </a:spcBef>
              <a:buChar char="•"/>
              <a:tabLst>
                <a:tab pos="379095" algn="l"/>
              </a:tabLst>
            </a:pPr>
            <a:r>
              <a:rPr lang="ru-RU" sz="1200" spc="25" dirty="0">
                <a:solidFill>
                  <a:srgbClr val="151819"/>
                </a:solidFill>
                <a:cs typeface="Microsoft Sans Serif"/>
              </a:rPr>
              <a:t>46%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5" dirty="0">
                <a:solidFill>
                  <a:srgbClr val="151819"/>
                </a:solidFill>
                <a:cs typeface="Microsoft Sans Serif"/>
              </a:rPr>
              <a:t>(11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20" dirty="0">
                <a:solidFill>
                  <a:srgbClr val="151819"/>
                </a:solidFill>
                <a:cs typeface="Microsoft Sans Serif"/>
              </a:rPr>
              <a:t>789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45" dirty="0">
                <a:solidFill>
                  <a:srgbClr val="151819"/>
                </a:solidFill>
                <a:cs typeface="Microsoft Sans Serif"/>
              </a:rPr>
              <a:t>из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20" dirty="0">
                <a:solidFill>
                  <a:srgbClr val="151819"/>
                </a:solidFill>
                <a:cs typeface="Microsoft Sans Serif"/>
              </a:rPr>
              <a:t>25</a:t>
            </a:r>
            <a:r>
              <a:rPr lang="ru-RU" sz="1200" spc="-2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20" dirty="0">
                <a:solidFill>
                  <a:srgbClr val="151819"/>
                </a:solidFill>
                <a:cs typeface="Microsoft Sans Serif"/>
              </a:rPr>
              <a:t>898 </a:t>
            </a:r>
            <a:r>
              <a:rPr lang="ru-RU" sz="1200" spc="-34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15+ЛЖВ) </a:t>
            </a:r>
            <a:r>
              <a:rPr lang="ru-RU" sz="1200" spc="55" dirty="0">
                <a:solidFill>
                  <a:srgbClr val="151819"/>
                </a:solidFill>
                <a:cs typeface="Microsoft Sans Serif"/>
              </a:rPr>
              <a:t>получают </a:t>
            </a:r>
            <a:r>
              <a:rPr lang="ru-RU" sz="1200" spc="25" dirty="0">
                <a:solidFill>
                  <a:srgbClr val="151819"/>
                </a:solidFill>
                <a:cs typeface="Microsoft Sans Serif"/>
              </a:rPr>
              <a:t>схемы </a:t>
            </a:r>
            <a:r>
              <a:rPr lang="ru-RU" sz="1200" spc="45" dirty="0">
                <a:solidFill>
                  <a:srgbClr val="151819"/>
                </a:solidFill>
                <a:cs typeface="Microsoft Sans Serif"/>
              </a:rPr>
              <a:t>лечения, </a:t>
            </a:r>
            <a:r>
              <a:rPr lang="ru-RU" sz="1200" spc="50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40" dirty="0">
                <a:solidFill>
                  <a:srgbClr val="151819"/>
                </a:solidFill>
                <a:cs typeface="Microsoft Sans Serif"/>
              </a:rPr>
              <a:t>содержащие</a:t>
            </a:r>
            <a:r>
              <a:rPr lang="ru-RU" sz="1200" spc="-15" dirty="0">
                <a:solidFill>
                  <a:srgbClr val="151819"/>
                </a:solidFill>
                <a:cs typeface="Microsoft Sans Serif"/>
              </a:rPr>
              <a:t> </a:t>
            </a:r>
            <a:r>
              <a:rPr lang="ru-RU" sz="1200" spc="-40" dirty="0">
                <a:solidFill>
                  <a:srgbClr val="151819"/>
                </a:solidFill>
                <a:cs typeface="Microsoft Sans Serif"/>
              </a:rPr>
              <a:t>DTG.</a:t>
            </a:r>
            <a:endParaRPr lang="ru-RU" sz="1200" dirty="0">
              <a:cs typeface="Microsoft Sans Serif"/>
            </a:endParaRPr>
          </a:p>
          <a:p>
            <a:pPr marL="285750" indent="-285750"/>
            <a:r>
              <a:rPr lang="ru-RU" sz="1200" b="1" dirty="0">
                <a:ea typeface="Calibri"/>
                <a:cs typeface="Times New Roman"/>
              </a:rPr>
              <a:t>Планы по утверждению TLD находятся на окончательном рассмотрении. </a:t>
            </a:r>
          </a:p>
          <a:p>
            <a:pPr marL="285750" indent="-285750"/>
            <a:r>
              <a:rPr lang="ru-RU" sz="1200" b="1" dirty="0">
                <a:solidFill>
                  <a:srgbClr val="C00000"/>
                </a:solidFill>
                <a:ea typeface="Calibri"/>
                <a:cs typeface="Times New Roman"/>
              </a:rPr>
              <a:t>Целевые показатели TLD: </a:t>
            </a:r>
            <a:r>
              <a:rPr lang="ru-RU" sz="1200" b="1" dirty="0">
                <a:ea typeface="Calibri"/>
                <a:cs typeface="Times New Roman"/>
              </a:rPr>
              <a:t>2024: 5 000 -&gt;2025: 7 000-&gt;2026: все клиенты</a:t>
            </a:r>
          </a:p>
          <a:p>
            <a:pPr marL="285750" indent="-285750"/>
            <a:r>
              <a:rPr lang="ru-RU" sz="1200" b="1" dirty="0">
                <a:ea typeface="Calibri"/>
                <a:cs typeface="Times New Roman"/>
              </a:rPr>
              <a:t>~Стоимость лечения - $384/в год/пациент </a:t>
            </a:r>
          </a:p>
          <a:p>
            <a:pPr marL="285750" indent="-285750"/>
            <a:endParaRPr lang="en-US" sz="1600" b="1" dirty="0">
              <a:ea typeface="Calibri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F24692-CFC9-CEAA-2380-6145AE483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1" y="4126506"/>
            <a:ext cx="4419679" cy="2667228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8CF82B-513F-E818-02D5-2F4A4D37EFD1}"/>
              </a:ext>
            </a:extLst>
          </p:cNvPr>
          <p:cNvSpPr txBox="1"/>
          <p:nvPr/>
        </p:nvSpPr>
        <p:spPr>
          <a:xfrm>
            <a:off x="152320" y="3815772"/>
            <a:ext cx="420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157"/>
                </a:solidFill>
              </a:rPr>
              <a:t>Multi-Months Dispensation in PSNUs</a:t>
            </a:r>
          </a:p>
        </p:txBody>
      </p:sp>
    </p:spTree>
    <p:extLst>
      <p:ext uri="{BB962C8B-B14F-4D97-AF65-F5344CB8AC3E}">
        <p14:creationId xmlns:p14="http://schemas.microsoft.com/office/powerpoint/2010/main" val="388427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1853" y="160020"/>
            <a:ext cx="9299057" cy="777200"/>
          </a:xfrm>
        </p:spPr>
        <p:txBody>
          <a:bodyPr>
            <a:normAutofit/>
          </a:bodyPr>
          <a:lstStyle/>
          <a:p>
            <a:pPr algn="ctr"/>
            <a:r>
              <a:rPr lang="en-US" sz="2000" err="1"/>
              <a:t>Стратегическое</a:t>
            </a:r>
            <a:r>
              <a:rPr lang="en-US" sz="2000"/>
              <a:t> </a:t>
            </a:r>
            <a:r>
              <a:rPr lang="en-US" sz="2000" err="1"/>
              <a:t>направление</a:t>
            </a:r>
            <a:r>
              <a:rPr lang="en-US" sz="2000"/>
              <a:t> 5 – </a:t>
            </a:r>
            <a:r>
              <a:rPr lang="en-US" sz="2000" err="1"/>
              <a:t>Детальный</a:t>
            </a:r>
            <a:r>
              <a:rPr lang="en-US" sz="2000"/>
              <a:t> </a:t>
            </a:r>
            <a:r>
              <a:rPr lang="en-US" sz="2000" err="1"/>
              <a:t>менеджмент</a:t>
            </a:r>
            <a:r>
              <a:rPr lang="en-US" sz="2000"/>
              <a:t> </a:t>
            </a:r>
            <a:r>
              <a:rPr lang="en-US" sz="2000" err="1"/>
              <a:t>сайтов</a:t>
            </a:r>
            <a:r>
              <a:rPr lang="en-US" sz="2000"/>
              <a:t> (1)</a:t>
            </a:r>
          </a:p>
        </p:txBody>
      </p:sp>
      <p:graphicFrame>
        <p:nvGraphicFramePr>
          <p:cNvPr id="4" name="Diagram 116">
            <a:extLst>
              <a:ext uri="{FF2B5EF4-FFF2-40B4-BE49-F238E27FC236}">
                <a16:creationId xmlns:a16="http://schemas.microsoft.com/office/drawing/2014/main" id="{A6250A25-A0F5-568D-CF2A-FF6F7ADAF4C9}"/>
              </a:ext>
            </a:extLst>
          </p:cNvPr>
          <p:cNvGraphicFramePr/>
          <p:nvPr/>
        </p:nvGraphicFramePr>
        <p:xfrm>
          <a:off x="258729" y="1301739"/>
          <a:ext cx="8576797" cy="307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E27563-185F-7083-4DA7-F6BCBAA68B5D}"/>
              </a:ext>
            </a:extLst>
          </p:cNvPr>
          <p:cNvSpPr txBox="1"/>
          <p:nvPr/>
        </p:nvSpPr>
        <p:spPr>
          <a:xfrm>
            <a:off x="64655" y="4672786"/>
            <a:ext cx="8795743" cy="287771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KНЦДИЗ продолжает ежемесячные встречи по детальному менеджменту сайта (GSM) в сочетании с совместными посещениями , а также последующими работами с проблемными сайтами.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6181A"/>
                </a:solidFill>
                <a:ea typeface="+mn-lt"/>
                <a:cs typeface="+mn-lt"/>
              </a:rPr>
              <a:t>Все 5 сайтов PEPFAR участвуют вместе с сообществами CBO и партнерами для решения проблем. КНЦДИЗ проводит детальный менеджмент сайтов на регулярной основе онлайн, а также посредством совместных визитов на сайты ПЕПФАР.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b="1" dirty="0">
              <a:solidFill>
                <a:srgbClr val="16181A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6181A"/>
                </a:solidFill>
                <a:ea typeface="+mn-lt"/>
                <a:cs typeface="+mn-lt"/>
              </a:rPr>
              <a:t>В РОП 23 планируется начать постепенное расширение GSM по всей стране в сотрудничестве с Глобальным фондом. </a:t>
            </a:r>
            <a:r>
              <a:rPr lang="en-US" sz="1500" dirty="0">
                <a:solidFill>
                  <a:srgbClr val="16181A"/>
                </a:solidFill>
                <a:ea typeface="+mn-lt"/>
                <a:cs typeface="+mn-lt"/>
              </a:rPr>
              <a:t>       </a:t>
            </a:r>
            <a:endParaRPr lang="ru-RU" sz="1500" dirty="0">
              <a:solidFill>
                <a:srgbClr val="16181A"/>
              </a:solidFill>
              <a:ea typeface="+mn-lt"/>
              <a:cs typeface="+mn-lt"/>
            </a:endParaRPr>
          </a:p>
          <a:p>
            <a:pPr marL="309245" lvl="1" indent="-285750"/>
            <a:endParaRPr lang="en-US" sz="1500" dirty="0">
              <a:cs typeface="Arial"/>
            </a:endParaRPr>
          </a:p>
          <a:p>
            <a:pPr marL="309245" lvl="1" indent="-285750"/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12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77" y="419154"/>
            <a:ext cx="8981273" cy="777200"/>
          </a:xfrm>
        </p:spPr>
        <p:txBody>
          <a:bodyPr>
            <a:normAutofit/>
          </a:bodyPr>
          <a:lstStyle/>
          <a:p>
            <a:pPr algn="ctr"/>
            <a:r>
              <a:rPr lang="en-US" sz="2000" err="1"/>
              <a:t>Стратегическое</a:t>
            </a:r>
            <a:r>
              <a:rPr lang="en-US" sz="2000"/>
              <a:t> </a:t>
            </a:r>
            <a:r>
              <a:rPr lang="en-US" sz="2000" err="1"/>
              <a:t>направление</a:t>
            </a:r>
            <a:r>
              <a:rPr lang="en-US" sz="2000"/>
              <a:t> 5 – </a:t>
            </a:r>
            <a:r>
              <a:rPr lang="en-US" sz="2000" err="1"/>
              <a:t>Детальный</a:t>
            </a:r>
            <a:r>
              <a:rPr lang="en-US" sz="2000"/>
              <a:t> </a:t>
            </a:r>
            <a:r>
              <a:rPr lang="en-US" sz="2000" err="1"/>
              <a:t>менеджмент</a:t>
            </a:r>
            <a:r>
              <a:rPr lang="en-US" sz="2000"/>
              <a:t> </a:t>
            </a:r>
            <a:r>
              <a:rPr lang="en-US" sz="2000" err="1"/>
              <a:t>сайтов</a:t>
            </a:r>
            <a:r>
              <a:rPr lang="en-US" sz="2000"/>
              <a:t> (2)</a:t>
            </a:r>
          </a:p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CB609A8-57B0-02C2-E47A-99965A26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0" y="1270245"/>
            <a:ext cx="8766000" cy="3117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7CE08-DD0D-A583-B034-D5E513D98897}"/>
              </a:ext>
            </a:extLst>
          </p:cNvPr>
          <p:cNvSpPr txBox="1"/>
          <p:nvPr/>
        </p:nvSpPr>
        <p:spPr>
          <a:xfrm>
            <a:off x="76545" y="4423342"/>
            <a:ext cx="9064507" cy="23083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/>
              <a:t>Экибастузский</a:t>
            </a:r>
            <a:r>
              <a:rPr lang="en-US" b="1"/>
              <a:t> </a:t>
            </a:r>
            <a:r>
              <a:rPr lang="en-US" b="1" err="1"/>
              <a:t>центр</a:t>
            </a:r>
            <a:r>
              <a:rPr lang="en-US" b="1"/>
              <a:t> СПИД </a:t>
            </a:r>
            <a:r>
              <a:rPr lang="en-US" b="1" err="1"/>
              <a:t>продемонстрировал</a:t>
            </a:r>
            <a:r>
              <a:rPr lang="en-US" b="1"/>
              <a:t> </a:t>
            </a:r>
            <a:r>
              <a:rPr lang="en-US" b="1" err="1"/>
              <a:t>стойкое</a:t>
            </a:r>
            <a:r>
              <a:rPr lang="en-US" b="1"/>
              <a:t> </a:t>
            </a:r>
            <a:r>
              <a:rPr lang="en-US" b="1" err="1"/>
              <a:t>улучшение</a:t>
            </a:r>
            <a:r>
              <a:rPr lang="en-US" b="1"/>
              <a:t> </a:t>
            </a:r>
            <a:r>
              <a:rPr lang="en-US" b="1" err="1"/>
              <a:t>показателей</a:t>
            </a:r>
            <a:r>
              <a:rPr lang="en-US" b="1"/>
              <a:t> </a:t>
            </a:r>
            <a:r>
              <a:rPr lang="en-US" b="1" err="1"/>
              <a:t>вирусной</a:t>
            </a:r>
            <a:r>
              <a:rPr lang="en-US" b="1"/>
              <a:t> </a:t>
            </a:r>
            <a:r>
              <a:rPr lang="en-US" b="1" err="1"/>
              <a:t>супрессии</a:t>
            </a:r>
            <a:r>
              <a:rPr lang="en-US" b="1"/>
              <a:t> (Q1FY23=95%); и </a:t>
            </a:r>
            <a:r>
              <a:rPr lang="en-US" b="1" err="1"/>
              <a:t>Аксу</a:t>
            </a:r>
            <a:r>
              <a:rPr lang="en-US" b="1"/>
              <a:t> (98%).  </a:t>
            </a:r>
            <a:endParaRPr lang="en-US" b="1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cs typeface="Calibri"/>
              </a:rPr>
              <a:t>На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заседании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b="1">
                <a:solidFill>
                  <a:srgbClr val="000000"/>
                </a:solidFill>
                <a:cs typeface="Calibri"/>
              </a:rPr>
              <a:t>GSM</a:t>
            </a:r>
            <a:r>
              <a:rPr lang="en-US">
                <a:solidFill>
                  <a:srgbClr val="000000"/>
                </a:solidFill>
                <a:cs typeface="Calibri"/>
              </a:rPr>
              <a:t> в </a:t>
            </a:r>
            <a:r>
              <a:rPr lang="en-US" err="1">
                <a:solidFill>
                  <a:srgbClr val="000000"/>
                </a:solidFill>
                <a:cs typeface="Calibri"/>
              </a:rPr>
              <a:t>октябре</a:t>
            </a:r>
            <a:r>
              <a:rPr lang="en-US">
                <a:solidFill>
                  <a:srgbClr val="000000"/>
                </a:solidFill>
                <a:cs typeface="Calibri"/>
              </a:rPr>
              <a:t> 2022 </a:t>
            </a:r>
            <a:r>
              <a:rPr lang="en-US" err="1">
                <a:solidFill>
                  <a:srgbClr val="000000"/>
                </a:solidFill>
                <a:cs typeface="Calibri"/>
              </a:rPr>
              <a:t>года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был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поднят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вопрос</a:t>
            </a:r>
            <a:r>
              <a:rPr lang="en-US">
                <a:solidFill>
                  <a:srgbClr val="000000"/>
                </a:solidFill>
                <a:cs typeface="Calibri"/>
              </a:rPr>
              <a:t> о </a:t>
            </a:r>
            <a:r>
              <a:rPr lang="en-US" err="1">
                <a:solidFill>
                  <a:srgbClr val="000000"/>
                </a:solidFill>
                <a:cs typeface="Calibri"/>
              </a:rPr>
              <a:t>том</a:t>
            </a:r>
            <a:r>
              <a:rPr lang="en-US">
                <a:solidFill>
                  <a:srgbClr val="000000"/>
                </a:solidFill>
                <a:cs typeface="Calibri"/>
              </a:rPr>
              <a:t>, </a:t>
            </a:r>
            <a:r>
              <a:rPr lang="en-US" err="1">
                <a:solidFill>
                  <a:srgbClr val="000000"/>
                </a:solidFill>
                <a:cs typeface="Calibri"/>
              </a:rPr>
              <a:t>что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b="1" err="1">
                <a:solidFill>
                  <a:srgbClr val="000000"/>
                </a:solidFill>
                <a:cs typeface="Calibri"/>
              </a:rPr>
              <a:t>Восточный</a:t>
            </a:r>
            <a:r>
              <a:rPr lang="en-US" b="1">
                <a:solidFill>
                  <a:srgbClr val="000000"/>
                </a:solidFill>
                <a:cs typeface="Calibri"/>
              </a:rPr>
              <a:t> </a:t>
            </a:r>
            <a:r>
              <a:rPr lang="en-US" b="1" err="1">
                <a:solidFill>
                  <a:srgbClr val="000000"/>
                </a:solidFill>
                <a:cs typeface="Calibri"/>
              </a:rPr>
              <a:t>Казахстан</a:t>
            </a:r>
            <a:r>
              <a:rPr lang="en-US" b="1">
                <a:solidFill>
                  <a:srgbClr val="000000"/>
                </a:solidFill>
                <a:cs typeface="Calibri"/>
              </a:rPr>
              <a:t> и </a:t>
            </a:r>
            <a:r>
              <a:rPr lang="en-US" b="1" err="1">
                <a:solidFill>
                  <a:srgbClr val="000000"/>
                </a:solidFill>
                <a:cs typeface="Calibri"/>
              </a:rPr>
              <a:t>Семей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не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достигают</a:t>
            </a:r>
            <a:r>
              <a:rPr lang="en-US">
                <a:solidFill>
                  <a:srgbClr val="000000"/>
                </a:solidFill>
                <a:cs typeface="Calibri"/>
              </a:rPr>
              <a:t> 90% в </a:t>
            </a:r>
            <a:r>
              <a:rPr lang="en-US" err="1">
                <a:solidFill>
                  <a:srgbClr val="000000"/>
                </a:solidFill>
                <a:cs typeface="Calibri"/>
              </a:rPr>
              <a:t>вирусной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супрессии</a:t>
            </a:r>
            <a:r>
              <a:rPr lang="en-US">
                <a:solidFill>
                  <a:srgbClr val="000000"/>
                </a:solidFill>
                <a:cs typeface="Calibri"/>
              </a:rPr>
              <a:t>.​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cs typeface="Calibri"/>
              </a:rPr>
              <a:t>Клинический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специалист</a:t>
            </a:r>
            <a:r>
              <a:rPr lang="en-US">
                <a:solidFill>
                  <a:srgbClr val="000000"/>
                </a:solidFill>
                <a:cs typeface="Calibri"/>
              </a:rPr>
              <a:t> ICAP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провел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физический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просмотр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карт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всех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пациентов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без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вирусной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супрессии</a:t>
            </a:r>
            <a:r>
              <a:rPr lang="en-US">
                <a:solidFill>
                  <a:srgbClr val="000000"/>
                </a:solidFill>
                <a:cs typeface="Calibri"/>
              </a:rPr>
              <a:t> и </a:t>
            </a:r>
            <a:r>
              <a:rPr lang="en-US" err="1">
                <a:solidFill>
                  <a:srgbClr val="000000"/>
                </a:solidFill>
                <a:cs typeface="Calibri"/>
              </a:rPr>
              <a:t>выявил</a:t>
            </a:r>
            <a:r>
              <a:rPr lang="en-US">
                <a:solidFill>
                  <a:srgbClr val="000000"/>
                </a:solidFill>
                <a:cs typeface="Calibri"/>
              </a:rPr>
              <a:t>, </a:t>
            </a:r>
            <a:r>
              <a:rPr lang="en-US" err="1">
                <a:solidFill>
                  <a:srgbClr val="000000"/>
                </a:solidFill>
                <a:cs typeface="Calibri"/>
              </a:rPr>
              <a:t>что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около</a:t>
            </a:r>
            <a:r>
              <a:rPr lang="en-US">
                <a:solidFill>
                  <a:srgbClr val="000000"/>
                </a:solidFill>
                <a:cs typeface="Calibri"/>
              </a:rPr>
              <a:t> 30%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пациентов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имели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хорошую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приверженность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лечению</a:t>
            </a:r>
            <a:r>
              <a:rPr lang="en-US">
                <a:solidFill>
                  <a:srgbClr val="000000"/>
                </a:solidFill>
                <a:cs typeface="Calibri"/>
              </a:rPr>
              <a:t>.</a:t>
            </a:r>
            <a:endParaRPr lang="en-US">
              <a:solidFill>
                <a:srgbClr val="16181A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cs typeface="Calibri"/>
              </a:rPr>
              <a:t>Нужен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надзор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за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лекарственной</a:t>
            </a:r>
            <a:r>
              <a:rPr lang="en-US">
                <a:solidFill>
                  <a:srgbClr val="000000"/>
                </a:solidFill>
                <a:cs typeface="Calibri"/>
              </a:rPr>
              <a:t> </a:t>
            </a:r>
            <a:r>
              <a:rPr lang="en-US" err="1">
                <a:solidFill>
                  <a:srgbClr val="000000"/>
                </a:solidFill>
                <a:cs typeface="Calibri"/>
              </a:rPr>
              <a:t>устойчивостью</a:t>
            </a:r>
            <a:r>
              <a:rPr lang="en-US">
                <a:solidFill>
                  <a:srgbClr val="000000"/>
                </a:solidFill>
                <a:cs typeface="Calibri"/>
              </a:rPr>
              <a:t>. </a:t>
            </a:r>
            <a:r>
              <a:rPr lang="en-US" err="1">
                <a:solidFill>
                  <a:srgbClr val="000000"/>
                </a:solidFill>
                <a:cs typeface="Calibri"/>
              </a:rPr>
              <a:t>Проведено</a:t>
            </a:r>
            <a:r>
              <a:rPr lang="en-US">
                <a:solidFill>
                  <a:srgbClr val="000000"/>
                </a:solidFill>
                <a:cs typeface="Calibri"/>
              </a:rPr>
              <a:t> </a:t>
            </a:r>
            <a:r>
              <a:rPr lang="en-US" err="1">
                <a:solidFill>
                  <a:srgbClr val="000000"/>
                </a:solidFill>
                <a:cs typeface="Calibri"/>
              </a:rPr>
              <a:t>обучение</a:t>
            </a:r>
            <a:r>
              <a:rPr lang="en-US">
                <a:solidFill>
                  <a:srgbClr val="000000"/>
                </a:solidFill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672" y="160020"/>
            <a:ext cx="8848008" cy="777200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endParaRPr lang="en-US"/>
          </a:p>
          <a:p>
            <a:pPr algn="ctr"/>
            <a:r>
              <a:rPr lang="en-US" sz="2000" err="1"/>
              <a:t>Стратегическое</a:t>
            </a:r>
            <a:r>
              <a:rPr lang="en-US" sz="2000"/>
              <a:t> </a:t>
            </a:r>
            <a:r>
              <a:rPr lang="en-US" sz="2000" err="1"/>
              <a:t>направление</a:t>
            </a:r>
            <a:r>
              <a:rPr lang="en-US" sz="2000"/>
              <a:t> 5 – </a:t>
            </a:r>
            <a:r>
              <a:rPr lang="en-US" sz="2000" err="1"/>
              <a:t>Детальный</a:t>
            </a:r>
            <a:r>
              <a:rPr lang="en-US" sz="2000"/>
              <a:t> </a:t>
            </a:r>
            <a:r>
              <a:rPr lang="en-US" sz="2000" err="1"/>
              <a:t>менеджмент</a:t>
            </a:r>
            <a:r>
              <a:rPr lang="en-US" sz="2000"/>
              <a:t> </a:t>
            </a:r>
            <a:r>
              <a:rPr lang="en-US" sz="2000" err="1"/>
              <a:t>сайтов</a:t>
            </a:r>
            <a:r>
              <a:rPr lang="en-US" sz="2000"/>
              <a:t> (3)</a:t>
            </a:r>
          </a:p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277137A-0151-899B-8299-4429A5095379}"/>
              </a:ext>
            </a:extLst>
          </p:cNvPr>
          <p:cNvSpPr txBox="1">
            <a:spLocks/>
          </p:cNvSpPr>
          <p:nvPr/>
        </p:nvSpPr>
        <p:spPr>
          <a:xfrm>
            <a:off x="0" y="1119684"/>
            <a:ext cx="5876298" cy="537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kern="1200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kern="1200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kern="1200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kern="1200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Восточно-Казахстанский</a:t>
            </a:r>
            <a:r>
              <a:rPr lang="en-US"/>
              <a:t> </a:t>
            </a:r>
            <a:r>
              <a:rPr lang="en-US" err="1"/>
              <a:t>центр</a:t>
            </a:r>
            <a:r>
              <a:rPr lang="en-US"/>
              <a:t> СПИД </a:t>
            </a:r>
            <a:r>
              <a:rPr lang="en-US" err="1"/>
              <a:t>работал</a:t>
            </a:r>
            <a:r>
              <a:rPr lang="en-US"/>
              <a:t> </a:t>
            </a:r>
            <a:r>
              <a:rPr lang="en-US" err="1"/>
              <a:t>над</a:t>
            </a:r>
            <a:r>
              <a:rPr lang="en-US"/>
              <a:t> "</a:t>
            </a:r>
            <a:r>
              <a:rPr lang="en-US" err="1"/>
              <a:t>связкой</a:t>
            </a:r>
            <a:r>
              <a:rPr lang="en-US"/>
              <a:t>", </a:t>
            </a:r>
            <a:r>
              <a:rPr lang="en-US" err="1"/>
              <a:t>используя</a:t>
            </a:r>
            <a:r>
              <a:rPr lang="en-US"/>
              <a:t> </a:t>
            </a:r>
            <a:r>
              <a:rPr lang="en-US" err="1"/>
              <a:t>инструменты</a:t>
            </a:r>
            <a:r>
              <a:rPr lang="en-US"/>
              <a:t> </a:t>
            </a:r>
            <a:r>
              <a:rPr lang="en-US" err="1"/>
              <a:t>обучения</a:t>
            </a:r>
            <a:r>
              <a:rPr lang="en-US"/>
              <a:t>:​</a:t>
            </a:r>
          </a:p>
          <a:p>
            <a:pPr marL="622300" lvl="1" indent="-285750"/>
            <a:r>
              <a:rPr lang="en-US" b="1" err="1"/>
              <a:t>Тема</a:t>
            </a:r>
            <a:r>
              <a:rPr lang="en-US" b="1"/>
              <a:t>: </a:t>
            </a:r>
            <a:r>
              <a:rPr lang="en-US" err="1"/>
              <a:t>задержка</a:t>
            </a:r>
            <a:r>
              <a:rPr lang="en-US"/>
              <a:t> в </a:t>
            </a:r>
            <a:r>
              <a:rPr lang="en-US" err="1"/>
              <a:t>получении</a:t>
            </a:r>
            <a:r>
              <a:rPr lang="en-US"/>
              <a:t> </a:t>
            </a:r>
            <a:r>
              <a:rPr lang="en-US" err="1"/>
              <a:t>теста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ВИЧ.</a:t>
            </a:r>
          </a:p>
          <a:p>
            <a:pPr marL="622300" lvl="1" indent="-285750"/>
            <a:r>
              <a:rPr lang="en-US" b="1" err="1"/>
              <a:t>Проблема</a:t>
            </a:r>
            <a:r>
              <a:rPr lang="en-US" b="1"/>
              <a:t>: </a:t>
            </a:r>
            <a:r>
              <a:rPr lang="en-US" err="1"/>
              <a:t>местные</a:t>
            </a:r>
            <a:r>
              <a:rPr lang="en-US"/>
              <a:t> </a:t>
            </a:r>
            <a:r>
              <a:rPr lang="en-US" err="1"/>
              <a:t>учреждения</a:t>
            </a:r>
            <a:r>
              <a:rPr lang="en-US"/>
              <a:t> </a:t>
            </a:r>
            <a:r>
              <a:rPr lang="en-US" b="1" err="1"/>
              <a:t>ожидают</a:t>
            </a:r>
            <a:r>
              <a:rPr lang="en-US" b="1"/>
              <a:t> </a:t>
            </a:r>
            <a:r>
              <a:rPr lang="en-US" b="1" err="1"/>
              <a:t>результаты</a:t>
            </a:r>
            <a:r>
              <a:rPr lang="en-US" b="1"/>
              <a:t> </a:t>
            </a:r>
            <a:r>
              <a:rPr lang="en-US" err="1"/>
              <a:t>от</a:t>
            </a:r>
            <a:r>
              <a:rPr lang="en-US"/>
              <a:t> КНЦДИЗ. </a:t>
            </a:r>
            <a:r>
              <a:rPr lang="en-US" err="1"/>
              <a:t>Увеличение</a:t>
            </a:r>
            <a:r>
              <a:rPr lang="en-US"/>
              <a:t> </a:t>
            </a:r>
            <a:r>
              <a:rPr lang="en-US" err="1"/>
              <a:t>возврата</a:t>
            </a:r>
            <a:r>
              <a:rPr lang="en-US"/>
              <a:t> </a:t>
            </a:r>
            <a:r>
              <a:rPr lang="en-US" err="1"/>
              <a:t>результатов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 2-4 </a:t>
            </a:r>
            <a:r>
              <a:rPr lang="en-US" err="1"/>
              <a:t>дня</a:t>
            </a:r>
            <a:r>
              <a:rPr lang="en-US"/>
              <a:t>.</a:t>
            </a:r>
          </a:p>
          <a:p>
            <a:pPr marL="622300" lvl="1" indent="-285750"/>
            <a:r>
              <a:rPr lang="en-US" b="1" err="1"/>
              <a:t>Решение</a:t>
            </a:r>
            <a:r>
              <a:rPr lang="en-US"/>
              <a:t>: </a:t>
            </a:r>
            <a:r>
              <a:rPr lang="en-US" err="1"/>
              <a:t>Начали</a:t>
            </a:r>
            <a:r>
              <a:rPr lang="en-US"/>
              <a:t> </a:t>
            </a:r>
            <a:r>
              <a:rPr lang="en-US" err="1"/>
              <a:t>загружать</a:t>
            </a:r>
            <a:r>
              <a:rPr lang="en-US"/>
              <a:t> </a:t>
            </a:r>
            <a:r>
              <a:rPr lang="en-US" err="1"/>
              <a:t>результаты</a:t>
            </a:r>
            <a:r>
              <a:rPr lang="en-US"/>
              <a:t> </a:t>
            </a:r>
            <a:r>
              <a:rPr lang="en-US" err="1"/>
              <a:t>из</a:t>
            </a:r>
            <a:r>
              <a:rPr lang="en-US"/>
              <a:t> </a:t>
            </a:r>
            <a:r>
              <a:rPr lang="en-US" b="1"/>
              <a:t>ЭС</a:t>
            </a:r>
            <a:r>
              <a:rPr lang="en-US"/>
              <a:t>. </a:t>
            </a:r>
          </a:p>
          <a:p>
            <a:pPr marL="863600" lvl="2" indent="-285750"/>
            <a:r>
              <a:rPr lang="en-US" b="1" err="1"/>
              <a:t>Экономия</a:t>
            </a:r>
            <a:r>
              <a:rPr lang="en-US" b="1"/>
              <a:t> </a:t>
            </a:r>
            <a:r>
              <a:rPr lang="en-US" b="1" err="1"/>
              <a:t>времени</a:t>
            </a:r>
            <a:r>
              <a:rPr lang="en-US" b="1"/>
              <a:t> – 2-3 </a:t>
            </a:r>
            <a:r>
              <a:rPr lang="en-US" b="1" err="1"/>
              <a:t>дня</a:t>
            </a:r>
            <a:r>
              <a:rPr lang="en-US" b="1"/>
              <a:t>.</a:t>
            </a:r>
            <a:endParaRPr lang="en-US"/>
          </a:p>
          <a:p>
            <a:pPr marL="622300" lvl="1" indent="-285750"/>
            <a:endParaRPr lang="en-US"/>
          </a:p>
          <a:p>
            <a:pPr marL="622300" lvl="1" indent="-285750"/>
            <a:r>
              <a:rPr lang="en-US" b="1" err="1"/>
              <a:t>Тема</a:t>
            </a:r>
            <a:r>
              <a:rPr lang="en-US" b="1"/>
              <a:t>: </a:t>
            </a:r>
            <a:r>
              <a:rPr lang="en-US" err="1"/>
              <a:t>Задержка</a:t>
            </a:r>
            <a:r>
              <a:rPr lang="en-US"/>
              <a:t> в </a:t>
            </a:r>
            <a:r>
              <a:rPr lang="en-US" err="1"/>
              <a:t>начале</a:t>
            </a:r>
            <a:r>
              <a:rPr lang="en-US"/>
              <a:t> АРТ. </a:t>
            </a:r>
          </a:p>
          <a:p>
            <a:pPr marL="622300" lvl="1" indent="-285750"/>
            <a:r>
              <a:rPr lang="en-US" b="1" err="1"/>
              <a:t>Проблема</a:t>
            </a:r>
            <a:r>
              <a:rPr lang="en-US" b="1"/>
              <a:t>: </a:t>
            </a:r>
            <a:r>
              <a:rPr lang="en-US" err="1"/>
              <a:t>Барьером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b="1" err="1"/>
              <a:t>раннего</a:t>
            </a:r>
            <a:r>
              <a:rPr lang="en-US" b="1"/>
              <a:t> </a:t>
            </a:r>
            <a:r>
              <a:rPr lang="en-US" b="1" err="1"/>
              <a:t>начала</a:t>
            </a:r>
            <a:r>
              <a:rPr lang="en-US" b="1"/>
              <a:t> АРТ</a:t>
            </a:r>
            <a:r>
              <a:rPr lang="en-US"/>
              <a:t> </a:t>
            </a:r>
            <a:r>
              <a:rPr lang="en-US" err="1"/>
              <a:t>является</a:t>
            </a:r>
            <a:r>
              <a:rPr lang="en-US"/>
              <a:t> </a:t>
            </a:r>
            <a:r>
              <a:rPr lang="en-US" err="1"/>
              <a:t>то</a:t>
            </a:r>
            <a:r>
              <a:rPr lang="en-US"/>
              <a:t>, </a:t>
            </a:r>
            <a:r>
              <a:rPr lang="en-US" err="1"/>
              <a:t>что</a:t>
            </a:r>
            <a:r>
              <a:rPr lang="en-US"/>
              <a:t> АРВ-</a:t>
            </a:r>
            <a:r>
              <a:rPr lang="en-US" err="1"/>
              <a:t>препараты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назначать</a:t>
            </a:r>
            <a:r>
              <a:rPr lang="en-US"/>
              <a:t> </a:t>
            </a:r>
            <a:r>
              <a:rPr lang="en-US" err="1"/>
              <a:t>только</a:t>
            </a:r>
            <a:r>
              <a:rPr lang="en-US"/>
              <a:t> </a:t>
            </a:r>
            <a:r>
              <a:rPr lang="en-US" err="1"/>
              <a:t>врач</a:t>
            </a:r>
            <a:r>
              <a:rPr lang="en-US"/>
              <a:t>; ЛЖВ </a:t>
            </a:r>
            <a:r>
              <a:rPr lang="en-US" err="1"/>
              <a:t>трудно</a:t>
            </a:r>
            <a:r>
              <a:rPr lang="en-US"/>
              <a:t> </a:t>
            </a:r>
            <a:r>
              <a:rPr lang="en-US" err="1"/>
              <a:t>добираться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отдаленных</a:t>
            </a:r>
            <a:r>
              <a:rPr lang="en-US"/>
              <a:t> </a:t>
            </a:r>
            <a:r>
              <a:rPr lang="en-US" err="1"/>
              <a:t>районов</a:t>
            </a:r>
            <a:r>
              <a:rPr lang="en-US"/>
              <a:t> в </a:t>
            </a:r>
            <a:r>
              <a:rPr lang="en-US" err="1"/>
              <a:t>областной</a:t>
            </a:r>
            <a:r>
              <a:rPr lang="en-US"/>
              <a:t> </a:t>
            </a:r>
            <a:r>
              <a:rPr lang="en-US" err="1"/>
              <a:t>центр</a:t>
            </a:r>
            <a:r>
              <a:rPr lang="en-US"/>
              <a:t> СПИД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прием</a:t>
            </a:r>
            <a:r>
              <a:rPr lang="en-US"/>
              <a:t> к </a:t>
            </a:r>
            <a:r>
              <a:rPr lang="en-US" err="1"/>
              <a:t>врачу</a:t>
            </a:r>
            <a:r>
              <a:rPr lang="en-US"/>
              <a:t>. </a:t>
            </a:r>
          </a:p>
          <a:p>
            <a:pPr marL="622300" lvl="1" indent="-285750"/>
            <a:r>
              <a:rPr lang="en-US" b="1" err="1"/>
              <a:t>Решение</a:t>
            </a:r>
            <a:r>
              <a:rPr lang="en-US" b="1"/>
              <a:t>: </a:t>
            </a:r>
            <a:r>
              <a:rPr lang="en-US"/>
              <a:t>ПЕПФАР </a:t>
            </a:r>
            <a:r>
              <a:rPr lang="en-US" err="1"/>
              <a:t>начал</a:t>
            </a:r>
            <a:r>
              <a:rPr lang="en-US"/>
              <a:t> </a:t>
            </a:r>
            <a:r>
              <a:rPr lang="en-US" err="1"/>
              <a:t>поддерживать</a:t>
            </a:r>
            <a:r>
              <a:rPr lang="en-US"/>
              <a:t> </a:t>
            </a:r>
            <a:r>
              <a:rPr lang="en-US" err="1"/>
              <a:t>программу</a:t>
            </a:r>
            <a:r>
              <a:rPr lang="en-US"/>
              <a:t> </a:t>
            </a:r>
            <a:r>
              <a:rPr lang="en-US" b="1" err="1"/>
              <a:t>телемедицины</a:t>
            </a:r>
            <a:r>
              <a:rPr lang="en-US"/>
              <a:t>, </a:t>
            </a:r>
            <a:r>
              <a:rPr lang="en-US" err="1"/>
              <a:t>чтобы</a:t>
            </a:r>
            <a:r>
              <a:rPr lang="en-US"/>
              <a:t> </a:t>
            </a:r>
            <a:r>
              <a:rPr lang="en-US" err="1"/>
              <a:t>врачи</a:t>
            </a:r>
            <a:r>
              <a:rPr lang="en-US"/>
              <a:t> </a:t>
            </a:r>
            <a:r>
              <a:rPr lang="en-US" err="1"/>
              <a:t>могли</a:t>
            </a:r>
            <a:r>
              <a:rPr lang="en-US"/>
              <a:t> </a:t>
            </a:r>
            <a:r>
              <a:rPr lang="en-US" err="1"/>
              <a:t>раньше</a:t>
            </a:r>
            <a:r>
              <a:rPr lang="en-US"/>
              <a:t> </a:t>
            </a:r>
            <a:r>
              <a:rPr lang="en-US" b="1" err="1"/>
              <a:t>назначать</a:t>
            </a:r>
            <a:r>
              <a:rPr lang="en-US" b="1"/>
              <a:t> АРВ-</a:t>
            </a:r>
            <a:r>
              <a:rPr lang="en-US" b="1" err="1"/>
              <a:t>препараты</a:t>
            </a:r>
            <a:r>
              <a:rPr lang="en-US"/>
              <a:t>.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E67B2-4E3B-87B5-500E-BB51D02F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79" y="1189547"/>
            <a:ext cx="2971800" cy="2403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77BF7-CCE9-4C3C-C88B-93D898F8008E}"/>
              </a:ext>
            </a:extLst>
          </p:cNvPr>
          <p:cNvSpPr txBox="1"/>
          <p:nvPr/>
        </p:nvSpPr>
        <p:spPr>
          <a:xfrm>
            <a:off x="6071134" y="3620840"/>
            <a:ext cx="297180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11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Обсуждение</a:t>
            </a:r>
            <a:r>
              <a: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1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IITв</a:t>
            </a:r>
            <a:r>
              <a: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1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Восточном</a:t>
            </a:r>
            <a:r>
              <a: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1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Казахстане,Июнь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2022</a:t>
            </a:r>
            <a:r>
              <a:rPr lang="en-US" sz="11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  </a:t>
            </a:r>
            <a:endParaRPr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369F4-73B5-1DB4-02B5-70D08C938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78" y="4082609"/>
            <a:ext cx="2971801" cy="1935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158A2-6CC2-83EC-1BC8-FEB5FBE25240}"/>
              </a:ext>
            </a:extLst>
          </p:cNvPr>
          <p:cNvSpPr txBox="1"/>
          <p:nvPr/>
        </p:nvSpPr>
        <p:spPr>
          <a:xfrm>
            <a:off x="6019878" y="6037953"/>
            <a:ext cx="305752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Просмотр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карт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пациентов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в </a:t>
            </a: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Восточном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Казахстане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lang="en-US" sz="12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июнь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2022</a:t>
            </a:r>
            <a:r>
              <a:rPr lang="en-US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г.​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spcFirstLastPara="1" wrap="square" lIns="0" tIns="0" rIns="0" bIns="0" anchor="ctr" anchorCtr="0">
            <a:noAutofit/>
          </a:bodyPr>
          <a:lstStyle/>
          <a:p>
            <a:endParaRPr lang="en-US" sz="3000"/>
          </a:p>
          <a:p>
            <a:pPr algn="ctr"/>
            <a:r>
              <a:rPr lang="en-US" sz="2000" err="1"/>
              <a:t>Стратегическое</a:t>
            </a:r>
            <a:r>
              <a:rPr lang="en-US" sz="2000"/>
              <a:t> </a:t>
            </a:r>
            <a:r>
              <a:rPr lang="en-US" sz="2000" err="1"/>
              <a:t>направление</a:t>
            </a:r>
            <a:r>
              <a:rPr lang="en-US" sz="2000"/>
              <a:t> 4 - Преобразующее </a:t>
            </a:r>
            <a:r>
              <a:rPr lang="en-US" sz="2000" err="1"/>
              <a:t>партнерство</a:t>
            </a:r>
            <a:endParaRPr lang="en-US" sz="2000"/>
          </a:p>
          <a:p>
            <a:pPr algn="ctr"/>
            <a:endParaRPr lang="en-US" sz="280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DCB0D3F-89D0-6D94-C730-CD3DD76D9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108414"/>
              </p:ext>
            </p:extLst>
          </p:nvPr>
        </p:nvGraphicFramePr>
        <p:xfrm>
          <a:off x="0" y="1107121"/>
          <a:ext cx="9057401" cy="5710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2188">
                  <a:extLst>
                    <a:ext uri="{9D8B030D-6E8A-4147-A177-3AD203B41FA5}">
                      <a16:colId xmlns:a16="http://schemas.microsoft.com/office/drawing/2014/main" val="4051278497"/>
                    </a:ext>
                  </a:extLst>
                </a:gridCol>
                <a:gridCol w="4722807">
                  <a:extLst>
                    <a:ext uri="{9D8B030D-6E8A-4147-A177-3AD203B41FA5}">
                      <a16:colId xmlns:a16="http://schemas.microsoft.com/office/drawing/2014/main" val="4229201654"/>
                    </a:ext>
                  </a:extLst>
                </a:gridCol>
                <a:gridCol w="2612406">
                  <a:extLst>
                    <a:ext uri="{9D8B030D-6E8A-4147-A177-3AD203B41FA5}">
                      <a16:colId xmlns:a16="http://schemas.microsoft.com/office/drawing/2014/main" val="3703579865"/>
                    </a:ext>
                  </a:extLst>
                </a:gridCol>
              </a:tblGrid>
              <a:tr h="373557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Партнер</a:t>
                      </a:r>
                      <a:endParaRPr lang="en-US" sz="1600" b="1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Область деятельности/Мероприятия</a:t>
                      </a:r>
                      <a:endParaRPr lang="en-US" sz="1600" b="1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Связь</a:t>
                      </a:r>
                      <a:endParaRPr lang="en-US" sz="1600" b="1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124490"/>
                  </a:ext>
                </a:extLst>
              </a:tr>
              <a:tr h="1376817">
                <a:tc>
                  <a:txBody>
                    <a:bodyPr/>
                    <a:lstStyle/>
                    <a:p>
                      <a:r>
                        <a:rPr lang="en-US" sz="1600" i="1"/>
                        <a:t>ЮНЭЙДС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Стратегическая информация/моделирование/использование данных</a:t>
                      </a:r>
                      <a:endParaRPr lang="en-US" sz="1600"/>
                    </a:p>
                    <a:p>
                      <a:pPr lvl="0">
                        <a:buNone/>
                      </a:pPr>
                      <a:endParaRPr lang="en-US" sz="1600" b="0" i="0" u="none" strike="noStrike" baseline="0" noProof="0">
                        <a:solidFill>
                          <a:srgbClr val="16181A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Давность заражения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Кооперативное</a:t>
                      </a:r>
                    </a:p>
                    <a:p>
                      <a:pPr lvl="0">
                        <a:buNone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соглашение</a:t>
                      </a:r>
                    </a:p>
                    <a:p>
                      <a:pPr lvl="0">
                        <a:buNone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Техническое сотрудничество (CDC)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61250"/>
                  </a:ext>
                </a:extLst>
              </a:tr>
              <a:tr h="864517">
                <a:tc>
                  <a:txBody>
                    <a:bodyPr/>
                    <a:lstStyle/>
                    <a:p>
                      <a:r>
                        <a:rPr lang="en-US" sz="1600" i="1"/>
                        <a:t>ВОЗ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Стратегическая информация, Ликвидация вирусного гепатита </a:t>
                      </a:r>
                    </a:p>
                    <a:p>
                      <a:pPr lvl="0">
                        <a:buNone/>
                      </a:pPr>
                      <a:endParaRPr lang="en-US" sz="1600" b="0" i="0" u="none" strike="noStrike" baseline="0" noProof="0">
                        <a:solidFill>
                          <a:srgbClr val="16181A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Техническое </a:t>
                      </a:r>
                      <a:endParaRPr lang="en-US" sz="1600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Сотрудничество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(CDC)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85391"/>
                  </a:ext>
                </a:extLst>
              </a:tr>
              <a:tr h="18891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CDC региона Восточной Европы и Центральной Азии (EECAR)​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Глобальная безопасность здравоохранения, Лаборатория, Общение с наукой, Развитие кадров, Национальные институты общественного здравоохранения, Модернизация данных, Эпиднадзор за респираторными заболеваниями, Ликвидация вирусного гепатита​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Техническое сотрудничество, совместное финансирование (CDC)​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48940"/>
                  </a:ext>
                </a:extLst>
              </a:tr>
              <a:tr h="1206054">
                <a:tc>
                  <a:txBody>
                    <a:bodyPr/>
                    <a:lstStyle/>
                    <a:p>
                      <a:r>
                        <a:rPr lang="en-US" sz="1600" i="1"/>
                        <a:t>Фонд CDA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Моделирование "бремени" вирусного гепатита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Техническое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Сотрудничество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16181A"/>
                          </a:solidFill>
                          <a:latin typeface="Arial"/>
                        </a:rPr>
                        <a:t>(CDC)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2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89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14A52-B847-B8E2-F7A3-6601F551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404" y="-104768"/>
            <a:ext cx="9094035" cy="777200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lang="en-US" sz="3000"/>
          </a:p>
          <a:p>
            <a:pPr algn="ctr"/>
            <a:r>
              <a:rPr lang="en-US" sz="2000" err="1"/>
              <a:t>Стратегическое</a:t>
            </a:r>
            <a:r>
              <a:rPr lang="en-US" sz="2000"/>
              <a:t>/</a:t>
            </a:r>
            <a:r>
              <a:rPr lang="en-US" sz="2000" err="1"/>
              <a:t>направление</a:t>
            </a:r>
            <a:r>
              <a:rPr lang="en-US" sz="2000"/>
              <a:t>  2 - </a:t>
            </a:r>
            <a:r>
              <a:rPr lang="en-US" sz="2000" err="1"/>
              <a:t>Локализация</a:t>
            </a:r>
            <a:r>
              <a:rPr lang="en-US" sz="2000"/>
              <a:t> и </a:t>
            </a:r>
            <a:r>
              <a:rPr lang="en-US" sz="2000" err="1"/>
              <a:t>устойчивое</a:t>
            </a:r>
            <a:r>
              <a:rPr lang="en-US" sz="2000"/>
              <a:t> </a:t>
            </a:r>
            <a:r>
              <a:rPr lang="en-US" sz="2000" err="1"/>
              <a:t>развитие</a:t>
            </a:r>
            <a:r>
              <a:rPr lang="en-US" sz="2000"/>
              <a:t> </a:t>
            </a:r>
            <a:r>
              <a:rPr lang="en-US" sz="2000" err="1"/>
              <a:t>сообществ</a:t>
            </a: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C0156-703C-381B-6D97-419291945D2A}"/>
              </a:ext>
            </a:extLst>
          </p:cNvPr>
          <p:cNvSpPr txBox="1"/>
          <p:nvPr/>
        </p:nvSpPr>
        <p:spPr>
          <a:xfrm>
            <a:off x="90054" y="1201485"/>
            <a:ext cx="8965707" cy="563231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ea typeface="+mn-lt"/>
                <a:cs typeface="+mn-lt"/>
              </a:rPr>
              <a:t>Status Quo: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Для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удержания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результатов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реализованных</a:t>
            </a:r>
            <a:r>
              <a:rPr lang="en-US">
                <a:ea typeface="+mn-lt"/>
                <a:cs typeface="+mn-lt"/>
              </a:rPr>
              <a:t> HIV </a:t>
            </a:r>
            <a:r>
              <a:rPr lang="en-US" err="1">
                <a:ea typeface="+mn-lt"/>
                <a:cs typeface="+mn-lt"/>
              </a:rPr>
              <a:t>программ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нужны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динамичные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организации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управляемые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сообществами</a:t>
            </a:r>
            <a:r>
              <a:rPr lang="en-US">
                <a:ea typeface="+mn-lt"/>
                <a:cs typeface="+mn-lt"/>
              </a:rPr>
              <a:t> КГ, </a:t>
            </a:r>
            <a:r>
              <a:rPr lang="en-US" err="1">
                <a:ea typeface="+mn-lt"/>
                <a:cs typeface="+mn-lt"/>
              </a:rPr>
              <a:t>именно</a:t>
            </a:r>
            <a:r>
              <a:rPr lang="en-US">
                <a:ea typeface="+mn-lt"/>
                <a:cs typeface="+mn-lt"/>
              </a:rPr>
              <a:t> в </a:t>
            </a:r>
            <a:r>
              <a:rPr lang="en-US" err="1">
                <a:ea typeface="+mn-lt"/>
                <a:cs typeface="+mn-lt"/>
              </a:rPr>
              <a:t>этом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случае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приоритезируются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интересы</a:t>
            </a:r>
            <a:r>
              <a:rPr lang="en-US">
                <a:ea typeface="+mn-lt"/>
                <a:cs typeface="+mn-lt"/>
              </a:rPr>
              <a:t> и </a:t>
            </a:r>
            <a:r>
              <a:rPr lang="en-US" err="1">
                <a:ea typeface="+mn-lt"/>
                <a:cs typeface="+mn-lt"/>
              </a:rPr>
              <a:t>права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Клиентов</a:t>
            </a:r>
            <a:r>
              <a:rPr lang="en-US">
                <a:ea typeface="+mn-lt"/>
                <a:cs typeface="+mn-lt"/>
              </a:rPr>
              <a:t>. А </a:t>
            </a:r>
            <a:r>
              <a:rPr lang="en-US" err="1">
                <a:ea typeface="+mn-lt"/>
                <a:cs typeface="+mn-lt"/>
              </a:rPr>
              <a:t>для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этого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необходимо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лидерство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от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органов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гос.управления</a:t>
            </a:r>
            <a:r>
              <a:rPr lang="en-US">
                <a:ea typeface="+mn-lt"/>
                <a:cs typeface="+mn-lt"/>
              </a:rPr>
              <a:t> в </a:t>
            </a:r>
            <a:r>
              <a:rPr lang="en-US" err="1">
                <a:ea typeface="+mn-lt"/>
                <a:cs typeface="+mn-lt"/>
              </a:rPr>
              <a:t>вопросах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распределения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финансирования</a:t>
            </a:r>
            <a:r>
              <a:rPr lang="en-US">
                <a:ea typeface="+mn-lt"/>
                <a:cs typeface="+mn-lt"/>
              </a:rPr>
              <a:t>. </a:t>
            </a:r>
            <a:endParaRPr lang="en-US">
              <a:cs typeface="Arial"/>
            </a:endParaRPr>
          </a:p>
          <a:p>
            <a:pPr algn="ctr"/>
            <a:r>
              <a:rPr lang="en-US" b="1" err="1">
                <a:ea typeface="+mn-lt"/>
                <a:cs typeface="+mn-lt"/>
              </a:rPr>
              <a:t>Решение</a:t>
            </a:r>
            <a:r>
              <a:rPr lang="en-US" b="1">
                <a:ea typeface="+mn-lt"/>
                <a:cs typeface="+mn-lt"/>
              </a:rPr>
              <a:t>: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marL="285750" indent="-285750" algn="just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выделение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финансирования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из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госбюджета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на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проекты</a:t>
            </a:r>
            <a:r>
              <a:rPr lang="en-US">
                <a:ea typeface="+mn-lt"/>
                <a:cs typeface="+mn-lt"/>
              </a:rPr>
              <a:t> в </a:t>
            </a:r>
            <a:r>
              <a:rPr lang="en-US" err="1">
                <a:ea typeface="+mn-lt"/>
                <a:cs typeface="+mn-lt"/>
              </a:rPr>
              <a:t>рамках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b="1" err="1">
                <a:ea typeface="+mn-lt"/>
                <a:cs typeface="+mn-lt"/>
              </a:rPr>
              <a:t>госсоцзаказа</a:t>
            </a:r>
            <a:r>
              <a:rPr lang="en-US">
                <a:ea typeface="+mn-lt"/>
                <a:cs typeface="+mn-lt"/>
              </a:rPr>
              <a:t>:   </a:t>
            </a:r>
            <a:r>
              <a:rPr lang="en-US" err="1">
                <a:ea typeface="+mn-lt"/>
                <a:cs typeface="+mn-lt"/>
              </a:rPr>
              <a:t>оказание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услуг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профилактике</a:t>
            </a:r>
            <a:r>
              <a:rPr lang="en-US">
                <a:ea typeface="+mn-lt"/>
                <a:cs typeface="+mn-lt"/>
              </a:rPr>
              <a:t> ВИЧ и </a:t>
            </a:r>
            <a:r>
              <a:rPr lang="en-US" err="1">
                <a:ea typeface="+mn-lt"/>
                <a:cs typeface="+mn-lt"/>
              </a:rPr>
              <a:t>др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 err="1">
                <a:ea typeface="+mn-lt"/>
                <a:cs typeface="+mn-lt"/>
              </a:rPr>
              <a:t>поддерживающих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услуг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сообществами</a:t>
            </a:r>
            <a:r>
              <a:rPr lang="en-US">
                <a:ea typeface="+mn-lt"/>
                <a:cs typeface="+mn-lt"/>
              </a:rPr>
              <a:t> ЛЖВ </a:t>
            </a:r>
            <a:r>
              <a:rPr lang="en-US" err="1">
                <a:ea typeface="+mn-lt"/>
                <a:cs typeface="+mn-lt"/>
              </a:rPr>
              <a:t>для</a:t>
            </a:r>
            <a:r>
              <a:rPr lang="en-US">
                <a:ea typeface="+mn-lt"/>
                <a:cs typeface="+mn-lt"/>
              </a:rPr>
              <a:t> ЛЖВ и КГН- </a:t>
            </a:r>
            <a:r>
              <a:rPr lang="en-US" err="1">
                <a:ea typeface="+mn-lt"/>
                <a:cs typeface="+mn-lt"/>
              </a:rPr>
              <a:t>оказание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тех.поддержки</a:t>
            </a:r>
            <a:r>
              <a:rPr lang="en-US">
                <a:ea typeface="+mn-lt"/>
                <a:cs typeface="+mn-lt"/>
              </a:rPr>
              <a:t> и </a:t>
            </a:r>
            <a:r>
              <a:rPr lang="en-US" err="1">
                <a:ea typeface="+mn-lt"/>
                <a:cs typeface="+mn-lt"/>
              </a:rPr>
              <a:t>адвокационных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услуг</a:t>
            </a:r>
            <a:r>
              <a:rPr lang="en-US">
                <a:ea typeface="+mn-lt"/>
                <a:cs typeface="+mn-lt"/>
              </a:rPr>
              <a:t>  </a:t>
            </a:r>
            <a:endParaRPr lang="en-US">
              <a:cs typeface="Arial"/>
            </a:endParaRPr>
          </a:p>
          <a:p>
            <a:pPr marL="285750" indent="-285750" algn="just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усиление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управлеческого</a:t>
            </a:r>
            <a:r>
              <a:rPr lang="en-US">
                <a:ea typeface="+mn-lt"/>
                <a:cs typeface="+mn-lt"/>
              </a:rPr>
              <a:t> и </a:t>
            </a:r>
            <a:r>
              <a:rPr lang="en-US" err="1">
                <a:ea typeface="+mn-lt"/>
                <a:cs typeface="+mn-lt"/>
              </a:rPr>
              <a:t>технического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потенциала</a:t>
            </a:r>
            <a:r>
              <a:rPr lang="en-US">
                <a:ea typeface="+mn-lt"/>
                <a:cs typeface="+mn-lt"/>
              </a:rPr>
              <a:t> НПО </a:t>
            </a:r>
          </a:p>
          <a:p>
            <a:pPr marL="285750" indent="-285750" algn="just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создание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партнёрской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среды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для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коллаборации</a:t>
            </a:r>
            <a:r>
              <a:rPr lang="en-US">
                <a:ea typeface="+mn-lt"/>
                <a:cs typeface="+mn-lt"/>
              </a:rPr>
              <a:t> НПО с </a:t>
            </a:r>
            <a:r>
              <a:rPr lang="en-US" err="1">
                <a:ea typeface="+mn-lt"/>
                <a:cs typeface="+mn-lt"/>
              </a:rPr>
              <a:t>корпоративным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сектором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для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продвижения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обозначенной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повестки</a:t>
            </a:r>
            <a:r>
              <a:rPr lang="en-US">
                <a:ea typeface="+mn-lt"/>
                <a:cs typeface="+mn-lt"/>
              </a:rPr>
              <a:t>  </a:t>
            </a:r>
            <a:endParaRPr lang="en-US">
              <a:cs typeface="Arial"/>
            </a:endParaRPr>
          </a:p>
          <a:p>
            <a:pPr algn="ctr"/>
            <a:r>
              <a:rPr lang="en-US" b="1" err="1">
                <a:ea typeface="+mn-lt"/>
                <a:cs typeface="+mn-lt"/>
              </a:rPr>
              <a:t>Что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уже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было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сделано</a:t>
            </a:r>
            <a:r>
              <a:rPr lang="en-US" b="1">
                <a:ea typeface="+mn-lt"/>
                <a:cs typeface="+mn-lt"/>
              </a:rPr>
              <a:t>: </a:t>
            </a:r>
          </a:p>
          <a:p>
            <a:pPr marL="285750" indent="-285750" algn="just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Информационная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работа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b="1" err="1">
                <a:ea typeface="+mn-lt"/>
                <a:cs typeface="+mn-lt"/>
              </a:rPr>
              <a:t>важность</a:t>
            </a:r>
            <a:r>
              <a:rPr lang="en-US" b="1">
                <a:ea typeface="+mn-lt"/>
                <a:cs typeface="+mn-lt"/>
              </a:rPr>
              <a:t>  </a:t>
            </a:r>
            <a:r>
              <a:rPr lang="en-US" b="1" err="1">
                <a:ea typeface="+mn-lt"/>
                <a:cs typeface="+mn-lt"/>
              </a:rPr>
              <a:t>госсоцзаказа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для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профилактики</a:t>
            </a:r>
            <a:r>
              <a:rPr lang="en-US" b="1">
                <a:ea typeface="+mn-lt"/>
                <a:cs typeface="+mn-lt"/>
              </a:rPr>
              <a:t> ВИЧ</a:t>
            </a:r>
            <a:r>
              <a:rPr lang="en-US">
                <a:ea typeface="+mn-lt"/>
                <a:cs typeface="+mn-lt"/>
              </a:rPr>
              <a:t> в </a:t>
            </a:r>
            <a:r>
              <a:rPr lang="en-US" err="1">
                <a:ea typeface="+mn-lt"/>
                <a:cs typeface="+mn-lt"/>
              </a:rPr>
              <a:t>обозначенных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районах</a:t>
            </a:r>
            <a:r>
              <a:rPr lang="en-US">
                <a:ea typeface="+mn-lt"/>
                <a:cs typeface="+mn-lt"/>
              </a:rPr>
              <a:t>; </a:t>
            </a:r>
            <a:r>
              <a:rPr lang="en-US" err="1">
                <a:ea typeface="+mn-lt"/>
                <a:cs typeface="+mn-lt"/>
              </a:rPr>
              <a:t>разработана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бюджетная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заявка</a:t>
            </a:r>
            <a:r>
              <a:rPr lang="en-US">
                <a:ea typeface="+mn-lt"/>
                <a:cs typeface="+mn-lt"/>
              </a:rPr>
              <a:t> ОЦСПИД (ВКО), </a:t>
            </a:r>
            <a:r>
              <a:rPr lang="en-US" err="1">
                <a:ea typeface="+mn-lt"/>
                <a:cs typeface="+mn-lt"/>
              </a:rPr>
              <a:t>заявка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сдана</a:t>
            </a:r>
            <a:r>
              <a:rPr lang="en-US">
                <a:ea typeface="+mn-lt"/>
                <a:cs typeface="+mn-lt"/>
              </a:rPr>
              <a:t> в </a:t>
            </a:r>
            <a:r>
              <a:rPr lang="en-US" err="1">
                <a:ea typeface="+mn-lt"/>
                <a:cs typeface="+mn-lt"/>
              </a:rPr>
              <a:t>облгорздрав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передана</a:t>
            </a:r>
            <a:r>
              <a:rPr lang="en-US">
                <a:ea typeface="+mn-lt"/>
                <a:cs typeface="+mn-lt"/>
              </a:rPr>
              <a:t> в </a:t>
            </a:r>
            <a:r>
              <a:rPr lang="en-US" err="1">
                <a:ea typeface="+mn-lt"/>
                <a:cs typeface="+mn-lt"/>
              </a:rPr>
              <a:t>Маслихат</a:t>
            </a:r>
            <a:r>
              <a:rPr lang="en-US">
                <a:ea typeface="+mn-lt"/>
                <a:cs typeface="+mn-lt"/>
              </a:rPr>
              <a:t>)   </a:t>
            </a:r>
            <a:endParaRPr lang="en-US">
              <a:cs typeface="Arial"/>
            </a:endParaRPr>
          </a:p>
          <a:p>
            <a:pPr algn="ctr"/>
            <a:r>
              <a:rPr lang="en-US" b="1" err="1">
                <a:ea typeface="+mn-lt"/>
                <a:cs typeface="+mn-lt"/>
              </a:rPr>
              <a:t>Что</a:t>
            </a:r>
            <a:r>
              <a:rPr lang="en-US" b="1">
                <a:ea typeface="+mn-lt"/>
                <a:cs typeface="+mn-lt"/>
              </a:rPr>
              <a:t> </a:t>
            </a:r>
            <a:r>
              <a:rPr lang="en-US" b="1" err="1">
                <a:ea typeface="+mn-lt"/>
                <a:cs typeface="+mn-lt"/>
              </a:rPr>
              <a:t>необходимо</a:t>
            </a:r>
            <a:r>
              <a:rPr lang="en-US" b="1">
                <a:ea typeface="+mn-lt"/>
                <a:cs typeface="+mn-lt"/>
              </a:rPr>
              <a:t> </a:t>
            </a:r>
            <a:r>
              <a:rPr lang="en-US" b="1" err="1">
                <a:ea typeface="+mn-lt"/>
                <a:cs typeface="+mn-lt"/>
              </a:rPr>
              <a:t>сделать</a:t>
            </a:r>
            <a:r>
              <a:rPr lang="en-US" b="1">
                <a:ea typeface="+mn-lt"/>
                <a:cs typeface="+mn-lt"/>
              </a:rPr>
              <a:t>: </a:t>
            </a:r>
          </a:p>
          <a:p>
            <a:pPr marL="285750" indent="-285750" algn="ctr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Дальнейшая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адвокационная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работа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поддержка</a:t>
            </a:r>
            <a:r>
              <a:rPr lang="en-US">
                <a:ea typeface="+mn-lt"/>
                <a:cs typeface="+mn-lt"/>
              </a:rPr>
              <a:t> НПО: </a:t>
            </a:r>
            <a:r>
              <a:rPr lang="en-US" err="1">
                <a:ea typeface="+mn-lt"/>
                <a:cs typeface="+mn-lt"/>
              </a:rPr>
              <a:t>управленческий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потенциал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финграмотность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соц.предпринимательсво</a:t>
            </a:r>
            <a:r>
              <a:rPr lang="en-US">
                <a:ea typeface="+mn-lt"/>
                <a:cs typeface="+mn-lt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52214-9BD6-2B41-4C3C-74FBEF992C15}"/>
              </a:ext>
            </a:extLst>
          </p:cNvPr>
          <p:cNvSpPr/>
          <p:nvPr/>
        </p:nvSpPr>
        <p:spPr>
          <a:xfrm>
            <a:off x="169353" y="1502118"/>
            <a:ext cx="1765250" cy="529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2BEE09-A22E-5A3A-4B89-0F026CEE6088}"/>
              </a:ext>
            </a:extLst>
          </p:cNvPr>
          <p:cNvSpPr/>
          <p:nvPr/>
        </p:nvSpPr>
        <p:spPr>
          <a:xfrm>
            <a:off x="3920511" y="2887840"/>
            <a:ext cx="1226850" cy="529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9FCA4-8DEC-C1A4-CFB3-13EEC35593C3}"/>
              </a:ext>
            </a:extLst>
          </p:cNvPr>
          <p:cNvSpPr/>
          <p:nvPr/>
        </p:nvSpPr>
        <p:spPr>
          <a:xfrm>
            <a:off x="3196759" y="5050273"/>
            <a:ext cx="2692006" cy="529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20B6F8-C526-CF19-BDB4-1D63F0FF6CD3}"/>
              </a:ext>
            </a:extLst>
          </p:cNvPr>
          <p:cNvSpPr/>
          <p:nvPr/>
        </p:nvSpPr>
        <p:spPr>
          <a:xfrm>
            <a:off x="3073191" y="6153554"/>
            <a:ext cx="2956794" cy="529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2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87F0E-6440-2ADA-E875-A3EA15CF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35" y="-117315"/>
            <a:ext cx="8766000" cy="777200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latin typeface="Calibri"/>
                <a:cs typeface="Calibri"/>
              </a:rPr>
              <a:t>Предлагаемые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мероприятия</a:t>
            </a:r>
            <a:r>
              <a:rPr lang="en-US">
                <a:latin typeface="Calibri"/>
                <a:cs typeface="Calibri"/>
              </a:rPr>
              <a:t> РОП23</a:t>
            </a:r>
            <a:r>
              <a:rPr lang="en-US">
                <a:latin typeface="Calibri"/>
              </a:rPr>
              <a:t> 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CE1771-01A9-EAC8-FA31-14EC9139E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23553"/>
              </p:ext>
            </p:extLst>
          </p:nvPr>
        </p:nvGraphicFramePr>
        <p:xfrm>
          <a:off x="0" y="707327"/>
          <a:ext cx="9139028" cy="627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941">
                  <a:extLst>
                    <a:ext uri="{9D8B030D-6E8A-4147-A177-3AD203B41FA5}">
                      <a16:colId xmlns:a16="http://schemas.microsoft.com/office/drawing/2014/main" val="2977112560"/>
                    </a:ext>
                  </a:extLst>
                </a:gridCol>
                <a:gridCol w="7386087">
                  <a:extLst>
                    <a:ext uri="{9D8B030D-6E8A-4147-A177-3AD203B41FA5}">
                      <a16:colId xmlns:a16="http://schemas.microsoft.com/office/drawing/2014/main" val="3848792252"/>
                    </a:ext>
                  </a:extLst>
                </a:gridCol>
              </a:tblGrid>
              <a:tr h="861094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Профилактика</a:t>
                      </a:r>
                      <a:endParaRPr lang="en-US" sz="1000" b="1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Создать и внедрить информационную систему по ДКП.</a:t>
                      </a:r>
                      <a:endParaRPr lang="en-US" sz="1000"/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Разработаны и утверждены рекомендации по ДКП.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Консультации на базе сообществ, перенаправление клиентов. Пилотный проект ДКП на базе сообществ. 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Сотрудничество врачей медицинских учреждений с общественными организациями для распространения ДКП.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Запуск информационной кампания для повышения осведомленности и создания спроса на ДКП</a:t>
                      </a:r>
                      <a:endParaRPr lang="en-US" sz="100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5274"/>
                  </a:ext>
                </a:extLst>
              </a:tr>
              <a:tr h="11686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1">
                          <a:effectLst/>
                          <a:latin typeface="Calibri"/>
                        </a:rPr>
                        <a:t>Выявление новых случаев​</a:t>
                      </a:r>
                      <a:br>
                        <a:rPr lang="en-US" sz="1000" b="1">
                          <a:effectLst/>
                          <a:latin typeface="Calibri"/>
                        </a:rPr>
                      </a:br>
                      <a:r>
                        <a:rPr lang="en-US" sz="1000" b="1">
                          <a:effectLst/>
                          <a:latin typeface="Calibri"/>
                        </a:rPr>
                        <a:t>(1-ое 95):​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Алгоритм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тестрования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соответсвует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рекомендациям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ВОЗ. (</a:t>
                      </a:r>
                      <a:r>
                        <a:rPr lang="ru-RU" sz="1000" dirty="0">
                          <a:effectLst/>
                          <a:latin typeface="Calibri"/>
                        </a:rPr>
                        <a:t>отказ от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/>
                        </a:rPr>
                        <a:t>иммуноблота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).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Расширение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самотестирования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на ВИЧ (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онлайн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и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распространение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в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медицинских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учреждениях</a:t>
                      </a:r>
                      <a:r>
                        <a:rPr lang="ru-RU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 и НПО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).</a:t>
                      </a:r>
                      <a:endParaRPr lang="en-US" sz="1000" dirty="0">
                        <a:effectLst/>
                        <a:latin typeface="Calibri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Расширение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существующих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и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инновационных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методв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тестирования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 на ВИЧ: 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индексное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тестирование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,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самотестирование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,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социальные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сети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,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усиленный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аутрич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среди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МСМ. 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Поддерживать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и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расширять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масштабы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непрерывного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повышения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качества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индексного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тестирования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и 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самотестирования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по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всей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стране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1000" dirty="0"/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Разработано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и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утверждено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руководство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 по </a:t>
                      </a:r>
                      <a:r>
                        <a:rPr lang="en-US" sz="1000" b="0" i="0" u="none" strike="noStrike" baseline="0" noProof="0" dirty="0" err="1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самотестированию</a:t>
                      </a:r>
                      <a:r>
                        <a:rPr lang="en-US" sz="1000" b="0" i="0" u="none" strike="noStrike" baseline="0" noProof="0" dirty="0">
                          <a:solidFill>
                            <a:srgbClr val="16181A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727831"/>
                  </a:ext>
                </a:extLst>
              </a:tr>
              <a:tr h="178369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1">
                          <a:effectLst/>
                          <a:latin typeface="Calibri"/>
                        </a:rPr>
                        <a:t>Лечение ​</a:t>
                      </a:r>
                      <a:br>
                        <a:rPr lang="en-US" sz="1000" b="1">
                          <a:effectLst/>
                          <a:latin typeface="Calibri"/>
                        </a:rPr>
                      </a:br>
                      <a:r>
                        <a:rPr lang="en-US" sz="1000" b="1">
                          <a:effectLst/>
                          <a:latin typeface="Calibri"/>
                        </a:rPr>
                        <a:t>(2-ое 95):​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Утвреждение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пересмотренного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клинического </a:t>
                      </a:r>
                      <a:r>
                        <a:rPr lang="en-US" sz="1000" kern="120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протокола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МЗ РК.</a:t>
                      </a:r>
                    </a:p>
                    <a:p>
                      <a:pPr marL="342900" lvl="0" indent="-342900" algn="l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ЛЖВ на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схемах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лечения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на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основе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TLD и DTG. </a:t>
                      </a:r>
                    </a:p>
                    <a:p>
                      <a:pPr marL="342900" lvl="0" indent="-342900" algn="l" defTabSz="9144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состоянию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на</a:t>
                      </a:r>
                      <a:r>
                        <a:rPr lang="ru-RU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февраль 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202</a:t>
                      </a:r>
                      <a:r>
                        <a:rPr lang="ru-RU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года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4</a:t>
                      </a:r>
                      <a:r>
                        <a:rPr lang="ru-RU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% ЛЖВ в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возрасте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15+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получали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схемы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на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основе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DTG. </a:t>
                      </a:r>
                      <a:endParaRPr lang="en-US" sz="10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Раннее начало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АРТ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течение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7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дней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после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постановки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диагноза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ВИЧ (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быстрая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АРТ/SDART),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чтобы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уменьшить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ITT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посредством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посещений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медсестер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и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равных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навигаторов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lvl="0" indent="-342900" algn="l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Обязательное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качественное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и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клиентоориентированное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консультирование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по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услугам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на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базе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сообществ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Дружественное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эпидемиологическое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расследование</a:t>
                      </a:r>
                      <a:endParaRPr lang="en-US" sz="1000" kern="1200" noProof="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342900" lvl="0" indent="-342900" algn="l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Одобрение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доставки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АРТ на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дом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медсестрами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S4H и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социальными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работниками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равными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навигаторами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ЛЖВ.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Расширьте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регулярные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мероприятия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по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детализированному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управлению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(GSM)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счет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поддержки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медицинских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сестер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и 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равноправных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навигаторов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по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всей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стране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  <a:endParaRPr lang="en-US" sz="1000" dirty="0"/>
                    </a:p>
                    <a:p>
                      <a: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Продвижение</a:t>
                      </a: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Н=Н.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95101"/>
                  </a:ext>
                </a:extLst>
              </a:tr>
              <a:tr h="79436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1" dirty="0" err="1">
                          <a:effectLst/>
                          <a:latin typeface="Calibri"/>
                        </a:rPr>
                        <a:t>Вирусная</a:t>
                      </a:r>
                      <a:r>
                        <a:rPr lang="en-US" sz="1000" b="1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Calibri"/>
                        </a:rPr>
                        <a:t>супрессия</a:t>
                      </a:r>
                      <a:r>
                        <a:rPr lang="en-US" sz="1000" b="1" dirty="0">
                          <a:effectLst/>
                          <a:latin typeface="Calibri"/>
                        </a:rPr>
                        <a:t> </a:t>
                      </a:r>
                      <a:endParaRPr lang="en-US" sz="1000" dirty="0"/>
                    </a:p>
                    <a:p>
                      <a:pPr lvl="0" algn="ctr">
                        <a:buNone/>
                      </a:pPr>
                      <a:r>
                        <a:rPr lang="en-US" sz="1000" b="1" dirty="0">
                          <a:effectLst/>
                          <a:latin typeface="Calibri"/>
                        </a:rPr>
                        <a:t>(3-е 95):​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>
                          <a:effectLst/>
                          <a:latin typeface="Calibri"/>
                        </a:rPr>
                        <a:t>Продолжение активного ведение пациентов (S4H под руководством медсестры и равных навигаторов) для пациентов без вирусной супрессии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.​</a:t>
                      </a:r>
                      <a:endParaRPr lang="en-US" sz="1000"/>
                    </a:p>
                    <a:p>
                      <a:pPr marL="342900" lvl="0" indent="-342900" rtl="0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Проведение регулярных мероприятий по детализированному управлению (GSM) и клинического наставничества на местах (медработники и равные навигаторы)  ​</a:t>
                      </a:r>
                      <a:endParaRPr lang="en-US" sz="1000"/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>
                          <a:effectLst/>
                          <a:latin typeface="Calibri"/>
                        </a:rPr>
                        <a:t>Усиление консульирования по приверженности (включая услуги на базе сообществ), лечению и тестированию на вирусную нагрузку для достижения вирусной супрессии среди пациентов.​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>
                          <a:effectLst/>
                          <a:latin typeface="Calibri"/>
                        </a:rPr>
                        <a:t>Поддрежка по обеспечению качества тестирования на вирусную нагрузку через штаб-квартиру CDC.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900030"/>
                  </a:ext>
                </a:extLst>
              </a:tr>
              <a:tr h="11686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1">
                          <a:effectLst/>
                          <a:latin typeface="Calibri"/>
                        </a:rPr>
                        <a:t>Укрепление системы </a:t>
                      </a:r>
                      <a:endParaRPr lang="en-US" sz="1000"/>
                    </a:p>
                    <a:p>
                      <a:pPr lvl="0" algn="ctr">
                        <a:buNone/>
                      </a:pPr>
                      <a:r>
                        <a:rPr lang="en-US" sz="1000" b="1">
                          <a:effectLst/>
                          <a:latin typeface="Calibri"/>
                        </a:rPr>
                        <a:t>(Лаборатории, стратегическая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00" b="1">
                          <a:effectLst/>
                          <a:latin typeface="Calibri"/>
                        </a:rPr>
                        <a:t>информация)​</a:t>
                      </a:r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Разработана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и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внедрена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онлайн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система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ЭС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за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случаями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ВИЧ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инфекции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и DHIS2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система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услуг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на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базе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сообществ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Повысить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качество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и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полезность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онлайн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системы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ЭС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за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случаями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ВИЧ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инфекции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.​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Пересмотреть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национальный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протокол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БПИ в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соответствии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с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глобальными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стандартами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Пилотирование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нового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протокола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в 23-24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финансовом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году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 ​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Техническая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поддержка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в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моделировании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(Spectrum),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включая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разработку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модели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и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распространение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результатов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 ​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Проведение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анализа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стимгы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и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дискриминации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среди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медицинских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работников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информационно-разьяснительной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встречи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.​</a:t>
                      </a:r>
                    </a:p>
                    <a:p>
                      <a:pPr marL="342900" lvl="0" indent="-34290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effectLst/>
                          <a:latin typeface="Calibri"/>
                        </a:rPr>
                        <a:t>Мониторинг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силами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/>
                        </a:rPr>
                        <a:t>сообществ</a:t>
                      </a:r>
                      <a:r>
                        <a:rPr lang="en-US" sz="1000" dirty="0">
                          <a:effectLst/>
                          <a:latin typeface="Calibri"/>
                        </a:rPr>
                        <a:t>.​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973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36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66A7-5DFE-01B8-8828-F1996E6E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 anchor="ctr" anchorCtr="0">
            <a:normAutofit/>
          </a:bodyPr>
          <a:lstStyle/>
          <a:p>
            <a:r>
              <a:rPr lang="en-US">
                <a:cs typeface="Arial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65789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body" idx="3"/>
          </p:nvPr>
        </p:nvSpPr>
        <p:spPr>
          <a:xfrm>
            <a:off x="129821" y="1247619"/>
            <a:ext cx="8768218" cy="468463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15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февраля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выпуск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письма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с 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уровнем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финансирования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на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РОП23</a:t>
            </a:r>
            <a:endParaRPr lang="en-US" sz="1800">
              <a:solidFill>
                <a:srgbClr val="00000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2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марта</a:t>
            </a: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: 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обсуждение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 с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председателями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регионального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/>
                <a:cs typeface="Calibri"/>
              </a:rPr>
              <a:t>офиса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 SGAC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>
              <a:solidFill>
                <a:srgbClr val="00B05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 27 – 29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марта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: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Региональная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встреча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по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совместному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планированию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(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Бангкок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, Тайланд) </a:t>
            </a:r>
            <a:endParaRPr lang="en-US" sz="1800">
              <a:solidFill>
                <a:srgbClr val="00B05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 31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марта</a:t>
            </a: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 – 14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апреля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страновое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планирование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и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работа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над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инструментами</a:t>
            </a:r>
            <a:endParaRPr lang="en-US" sz="1800" err="1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>
              <a:solidFill>
                <a:srgbClr val="00000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~14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апреля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предварительная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подача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инструментов</a:t>
            </a:r>
            <a:endParaRPr lang="en-US" sz="1800" err="1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 17-21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апреля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страновые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команды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подают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презентацию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по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стратегии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sz="1800">
              <a:solidFill>
                <a:srgbClr val="00000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 24-28 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апреля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: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Встреча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 с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заинтересованными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сторонами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 (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виртуальный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формат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) и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финализация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B050"/>
                </a:solidFill>
                <a:latin typeface="Calibri"/>
                <a:cs typeface="Calibri"/>
              </a:rPr>
              <a:t>стратегии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  </a:t>
            </a:r>
            <a:endParaRPr lang="en-US" sz="1800">
              <a:solidFill>
                <a:srgbClr val="00B050"/>
              </a:solidFill>
              <a:latin typeface="Calibri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>
              <a:solidFill>
                <a:srgbClr val="000000"/>
              </a:solidFill>
              <a:latin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000000"/>
                </a:solidFill>
                <a:latin typeface="Calibri"/>
                <a:cs typeface="Calibri"/>
              </a:rPr>
              <a:t>~ 5 </a:t>
            </a:r>
            <a:r>
              <a:rPr lang="en-US" sz="1800" b="1" u="sng" err="1">
                <a:solidFill>
                  <a:srgbClr val="000000"/>
                </a:solidFill>
                <a:latin typeface="Calibri"/>
                <a:cs typeface="Calibri"/>
              </a:rPr>
              <a:t>мая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подача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финальной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версии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u="sng" err="1">
                <a:solidFill>
                  <a:srgbClr val="000000"/>
                </a:solidFill>
                <a:latin typeface="Calibri"/>
                <a:cs typeface="Calibri"/>
              </a:rPr>
              <a:t>инструментов</a:t>
            </a:r>
            <a:r>
              <a:rPr lang="en-US" sz="1800" u="sng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sz="18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endParaRPr lang="en-US" sz="18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-213995">
              <a:lnSpc>
                <a:spcPct val="107000"/>
              </a:lnSpc>
              <a:spcBef>
                <a:spcPts val="0"/>
              </a:spcBef>
            </a:pP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Неделя</a:t>
            </a:r>
            <a:r>
              <a:rPr lang="en-US" sz="1800" b="1" u="sng">
                <a:solidFill>
                  <a:srgbClr val="00B050"/>
                </a:solidFill>
                <a:latin typeface="Calibri"/>
                <a:cs typeface="Calibri"/>
              </a:rPr>
              <a:t> с 22 </a:t>
            </a:r>
            <a:r>
              <a:rPr lang="en-US" sz="1800" b="1" u="sng" err="1">
                <a:solidFill>
                  <a:srgbClr val="00B050"/>
                </a:solidFill>
                <a:latin typeface="Calibri"/>
                <a:cs typeface="Calibri"/>
              </a:rPr>
              <a:t>мая</a:t>
            </a:r>
            <a:r>
              <a:rPr lang="en-US" sz="1800" u="sng">
                <a:solidFill>
                  <a:srgbClr val="00B050"/>
                </a:solidFill>
                <a:latin typeface="Calibri"/>
                <a:cs typeface="Calibri"/>
              </a:rPr>
              <a:t>: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  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Завершающая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встреча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по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одобрению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плана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 РОП23 (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виртуальный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sz="1800" err="1">
                <a:solidFill>
                  <a:srgbClr val="00B050"/>
                </a:solidFill>
                <a:latin typeface="Calibri"/>
                <a:cs typeface="Calibri"/>
              </a:rPr>
              <a:t>формат</a:t>
            </a:r>
            <a:r>
              <a:rPr lang="en-US" sz="1800">
                <a:solidFill>
                  <a:srgbClr val="00B050"/>
                </a:solidFill>
                <a:latin typeface="Calibri"/>
                <a:cs typeface="Calibri"/>
              </a:rPr>
              <a:t>)</a:t>
            </a:r>
            <a:endParaRPr lang="en-US" sz="180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" name="Google Shape;299;p53">
            <a:extLst>
              <a:ext uri="{FF2B5EF4-FFF2-40B4-BE49-F238E27FC236}">
                <a16:creationId xmlns:a16="http://schemas.microsoft.com/office/drawing/2014/main" id="{9E4E4FCB-32CF-2A92-4BE5-BFF0E04E78C6}"/>
              </a:ext>
            </a:extLst>
          </p:cNvPr>
          <p:cNvSpPr txBox="1">
            <a:spLocks noGrp="1"/>
          </p:cNvSpPr>
          <p:nvPr/>
        </p:nvSpPr>
        <p:spPr>
          <a:xfrm>
            <a:off x="300907" y="160020"/>
            <a:ext cx="116880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4000" err="1"/>
              <a:t>График</a:t>
            </a:r>
            <a:r>
              <a:rPr lang="en" sz="4000"/>
              <a:t> РОП23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9703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9909C4-49D7-29E0-CF0E-372BF83F9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err="1">
                <a:latin typeface="Arial"/>
                <a:cs typeface="Arial"/>
              </a:rPr>
              <a:t>Что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ожидается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от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встречи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по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совместному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планированию</a:t>
            </a:r>
            <a:r>
              <a:rPr lang="en-US" sz="2400">
                <a:latin typeface="Arial"/>
                <a:cs typeface="Arial"/>
              </a:rPr>
              <a:t> в </a:t>
            </a:r>
            <a:r>
              <a:rPr lang="en-US" sz="2400" err="1">
                <a:latin typeface="Arial"/>
                <a:cs typeface="Arial"/>
              </a:rPr>
              <a:t>Бангкоке</a:t>
            </a:r>
            <a:r>
              <a:rPr lang="en-US" sz="2400">
                <a:latin typeface="Arial"/>
                <a:cs typeface="Arial"/>
              </a:rPr>
              <a:t> </a:t>
            </a:r>
            <a:endParaRPr lang="en-US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4735A-EFCD-0F6E-2ED1-26C475ADD2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306E1-AA33-C53F-EF2B-03D3C35FD8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6469" y="1932223"/>
            <a:ext cx="6956092" cy="582930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US" sz="1800" dirty="0" err="1"/>
              <a:t>Национальные</a:t>
            </a:r>
            <a:r>
              <a:rPr lang="en-US" sz="1800" dirty="0"/>
              <a:t> </a:t>
            </a:r>
            <a:r>
              <a:rPr lang="en-US" sz="1800" dirty="0" err="1"/>
              <a:t>планы</a:t>
            </a:r>
            <a:r>
              <a:rPr lang="en-US" sz="1800" dirty="0"/>
              <a:t> </a:t>
            </a:r>
            <a:r>
              <a:rPr lang="en-US" sz="1800" dirty="0" err="1"/>
              <a:t>правительства</a:t>
            </a:r>
            <a:r>
              <a:rPr lang="en-US" sz="1800" dirty="0"/>
              <a:t> и </a:t>
            </a:r>
            <a:r>
              <a:rPr lang="en-US" sz="1800" dirty="0" err="1"/>
              <a:t>стратегия</a:t>
            </a:r>
            <a:r>
              <a:rPr lang="en-US" sz="1800" dirty="0"/>
              <a:t> ПЕ</a:t>
            </a:r>
            <a:r>
              <a:rPr lang="kk-KZ" sz="1800" dirty="0"/>
              <a:t>П</a:t>
            </a:r>
            <a:r>
              <a:rPr lang="en-US" sz="1800" dirty="0"/>
              <a:t>ФАР в </a:t>
            </a:r>
            <a:r>
              <a:rPr lang="en-US" sz="1800" b="1" dirty="0" err="1">
                <a:solidFill>
                  <a:schemeClr val="accent2"/>
                </a:solidFill>
              </a:rPr>
              <a:t>процессе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согласования</a:t>
            </a:r>
            <a:r>
              <a:rPr lang="en-US" sz="1800" b="1" dirty="0">
                <a:solidFill>
                  <a:schemeClr val="accent2"/>
                </a:solidFill>
              </a:rPr>
              <a:t> </a:t>
            </a:r>
            <a:endParaRPr lang="en-US" sz="1800" b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76B4AD-2055-512B-3234-9D1ACB1BC6C5}"/>
              </a:ext>
            </a:extLst>
          </p:cNvPr>
          <p:cNvSpPr txBox="1">
            <a:spLocks/>
          </p:cNvSpPr>
          <p:nvPr/>
        </p:nvSpPr>
        <p:spPr>
          <a:xfrm>
            <a:off x="1826469" y="2777185"/>
            <a:ext cx="6956092" cy="8504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50"/>
              </a:spcBef>
              <a:buNone/>
            </a:pPr>
            <a:r>
              <a:rPr lang="en-US" sz="1800" dirty="0" err="1"/>
              <a:t>Предоставлена</a:t>
            </a:r>
            <a:r>
              <a:rPr lang="en-US" sz="1800" dirty="0"/>
              <a:t> </a:t>
            </a:r>
            <a:r>
              <a:rPr lang="en-US" sz="1800" b="1" dirty="0" err="1">
                <a:solidFill>
                  <a:schemeClr val="accent2"/>
                </a:solidFill>
              </a:rPr>
              <a:t>полная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возможность</a:t>
            </a:r>
            <a:r>
              <a:rPr lang="en-US" sz="1800" dirty="0"/>
              <a:t> </a:t>
            </a:r>
            <a:r>
              <a:rPr lang="en-US" sz="1800" dirty="0" err="1"/>
              <a:t>внести</a:t>
            </a:r>
            <a:r>
              <a:rPr lang="en-US" sz="1800" dirty="0"/>
              <a:t> </a:t>
            </a:r>
            <a:r>
              <a:rPr lang="en-US" sz="1800" dirty="0" err="1"/>
              <a:t>вклад</a:t>
            </a:r>
            <a:r>
              <a:rPr lang="en-US" sz="1800" dirty="0"/>
              <a:t> в </a:t>
            </a:r>
            <a:r>
              <a:rPr lang="en-US" sz="1800" dirty="0" err="1"/>
              <a:t>планирование</a:t>
            </a:r>
            <a:r>
              <a:rPr lang="en-US" sz="1800" dirty="0"/>
              <a:t> </a:t>
            </a:r>
            <a:r>
              <a:rPr lang="en-US" sz="1800" dirty="0" err="1"/>
              <a:t>лидерам</a:t>
            </a:r>
            <a:r>
              <a:rPr lang="en-US" sz="1800" dirty="0"/>
              <a:t> </a:t>
            </a:r>
            <a:r>
              <a:rPr lang="en-US" sz="1800" dirty="0" err="1"/>
              <a:t>гражданского</a:t>
            </a:r>
            <a:r>
              <a:rPr lang="en-US" sz="1800" dirty="0"/>
              <a:t> </a:t>
            </a:r>
            <a:r>
              <a:rPr lang="en-US" sz="1800" dirty="0" err="1"/>
              <a:t>общества</a:t>
            </a:r>
            <a:r>
              <a:rPr lang="en-US" sz="1800" dirty="0"/>
              <a:t> и </a:t>
            </a:r>
            <a:r>
              <a:rPr lang="en-US" sz="1800" dirty="0" err="1"/>
              <a:t>заинтересованным</a:t>
            </a:r>
            <a:r>
              <a:rPr lang="en-US" sz="1800" dirty="0"/>
              <a:t> </a:t>
            </a:r>
            <a:r>
              <a:rPr lang="en-US" sz="1800" dirty="0" err="1"/>
              <a:t>сторон</a:t>
            </a:r>
            <a:r>
              <a:rPr lang="kk-KZ" sz="1800" dirty="0"/>
              <a:t>а</a:t>
            </a:r>
            <a:r>
              <a:rPr lang="en-US" sz="1800" dirty="0"/>
              <a:t>м </a:t>
            </a:r>
          </a:p>
          <a:p>
            <a:pPr marL="0" indent="0">
              <a:spcBef>
                <a:spcPts val="1350"/>
              </a:spcBef>
              <a:buNone/>
            </a:pPr>
            <a:endParaRPr lang="en-US" sz="1800" dirty="0"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C10A64-BFB9-B6D0-B8C5-FAAD958F2538}"/>
              </a:ext>
            </a:extLst>
          </p:cNvPr>
          <p:cNvSpPr txBox="1">
            <a:spLocks/>
          </p:cNvSpPr>
          <p:nvPr/>
        </p:nvSpPr>
        <p:spPr>
          <a:xfrm>
            <a:off x="1826469" y="3691715"/>
            <a:ext cx="6956092" cy="7127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50"/>
              </a:spcBef>
              <a:buNone/>
            </a:pPr>
            <a:r>
              <a:rPr lang="en" sz="1800" err="1">
                <a:solidFill>
                  <a:srgbClr val="000000"/>
                </a:solidFill>
              </a:rPr>
              <a:t>Обсуждения</a:t>
            </a:r>
            <a:r>
              <a:rPr lang="en" sz="1800">
                <a:solidFill>
                  <a:srgbClr val="000000"/>
                </a:solidFill>
              </a:rPr>
              <a:t> и </a:t>
            </a:r>
            <a:r>
              <a:rPr lang="en" sz="1800" err="1">
                <a:solidFill>
                  <a:srgbClr val="000000"/>
                </a:solidFill>
              </a:rPr>
              <a:t>результаты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err="1">
                <a:solidFill>
                  <a:srgbClr val="000000"/>
                </a:solidFill>
              </a:rPr>
              <a:t>будут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err="1">
                <a:solidFill>
                  <a:srgbClr val="000000"/>
                </a:solidFill>
              </a:rPr>
              <a:t>задокументированы</a:t>
            </a:r>
            <a:r>
              <a:rPr lang="en" sz="1800">
                <a:solidFill>
                  <a:srgbClr val="000000"/>
                </a:solidFill>
              </a:rPr>
              <a:t>, и </a:t>
            </a:r>
            <a:r>
              <a:rPr lang="en" sz="1800" b="1" err="1">
                <a:solidFill>
                  <a:schemeClr val="accent2"/>
                </a:solidFill>
              </a:rPr>
              <a:t>полностью</a:t>
            </a:r>
            <a:r>
              <a:rPr lang="en" sz="1800" b="1">
                <a:solidFill>
                  <a:schemeClr val="accent2"/>
                </a:solidFill>
              </a:rPr>
              <a:t> </a:t>
            </a:r>
            <a:r>
              <a:rPr lang="en" sz="1800" b="1" err="1">
                <a:solidFill>
                  <a:schemeClr val="accent2"/>
                </a:solidFill>
              </a:rPr>
              <a:t>отражены</a:t>
            </a:r>
            <a:r>
              <a:rPr lang="en" sz="1800">
                <a:solidFill>
                  <a:srgbClr val="000000"/>
                </a:solidFill>
              </a:rPr>
              <a:t> в </a:t>
            </a:r>
            <a:r>
              <a:rPr lang="en" sz="1800" err="1">
                <a:solidFill>
                  <a:srgbClr val="000000"/>
                </a:solidFill>
              </a:rPr>
              <a:t>финальной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 err="1">
                <a:solidFill>
                  <a:srgbClr val="000000"/>
                </a:solidFill>
              </a:rPr>
              <a:t>версии</a:t>
            </a:r>
            <a:r>
              <a:rPr lang="en" sz="1800">
                <a:solidFill>
                  <a:srgbClr val="000000"/>
                </a:solidFill>
              </a:rPr>
              <a:t> РОП23</a:t>
            </a:r>
            <a:endParaRPr lang="en-US"/>
          </a:p>
          <a:p>
            <a:pPr marL="0" indent="0">
              <a:spcBef>
                <a:spcPts val="1350"/>
              </a:spcBef>
              <a:buNone/>
            </a:pPr>
            <a:endParaRPr lang="en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7D1C97-C354-44CF-4C2D-6F9790CE3DD1}"/>
              </a:ext>
            </a:extLst>
          </p:cNvPr>
          <p:cNvSpPr txBox="1">
            <a:spLocks/>
          </p:cNvSpPr>
          <p:nvPr/>
        </p:nvSpPr>
        <p:spPr>
          <a:xfrm>
            <a:off x="1826468" y="4646675"/>
            <a:ext cx="6956092" cy="62450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50"/>
              </a:spcBef>
              <a:buNone/>
            </a:pPr>
            <a:r>
              <a:rPr lang="en" sz="1800" dirty="0">
                <a:solidFill>
                  <a:srgbClr val="000000"/>
                </a:solidFill>
              </a:rPr>
              <a:t>По окончании встречи участники  будут иметь на руках </a:t>
            </a:r>
            <a:r>
              <a:rPr lang="en" sz="1800" b="1" dirty="0">
                <a:solidFill>
                  <a:schemeClr val="accent2"/>
                </a:solidFill>
              </a:rPr>
              <a:t>план по разработке РОП </a:t>
            </a:r>
            <a:r>
              <a:rPr lang="en" sz="1800" dirty="0">
                <a:solidFill>
                  <a:srgbClr val="000000"/>
                </a:solidFill>
              </a:rPr>
              <a:t>до конца периода планирования </a:t>
            </a:r>
            <a:endParaRPr lang="en" sz="1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6" name="Graphic 15" descr="Cause And Effect with solid fill">
            <a:extLst>
              <a:ext uri="{FF2B5EF4-FFF2-40B4-BE49-F238E27FC236}">
                <a16:creationId xmlns:a16="http://schemas.microsoft.com/office/drawing/2014/main" id="{E8A14D4F-D9FE-FE84-11BF-7DA4E5975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140" y="1863713"/>
            <a:ext cx="829818" cy="829818"/>
          </a:xfrm>
          <a:prstGeom prst="rect">
            <a:avLst/>
          </a:prstGeom>
        </p:spPr>
      </p:pic>
      <p:pic>
        <p:nvPicPr>
          <p:cNvPr id="18" name="Graphic 17" descr="Podcast with solid fill">
            <a:extLst>
              <a:ext uri="{FF2B5EF4-FFF2-40B4-BE49-F238E27FC236}">
                <a16:creationId xmlns:a16="http://schemas.microsoft.com/office/drawing/2014/main" id="{1C50F5D4-A3A9-8D23-528D-2C579901B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149" y="2827574"/>
            <a:ext cx="685800" cy="685800"/>
          </a:xfrm>
          <a:prstGeom prst="rect">
            <a:avLst/>
          </a:prstGeom>
        </p:spPr>
      </p:pic>
      <p:pic>
        <p:nvPicPr>
          <p:cNvPr id="20" name="Graphic 19" descr="Document with solid fill">
            <a:extLst>
              <a:ext uri="{FF2B5EF4-FFF2-40B4-BE49-F238E27FC236}">
                <a16:creationId xmlns:a16="http://schemas.microsoft.com/office/drawing/2014/main" id="{AB34FBD2-0ADA-8322-4D34-2E0F1B505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644" y="3781037"/>
            <a:ext cx="623455" cy="623455"/>
          </a:xfrm>
          <a:prstGeom prst="rect">
            <a:avLst/>
          </a:prstGeom>
        </p:spPr>
      </p:pic>
      <p:pic>
        <p:nvPicPr>
          <p:cNvPr id="22" name="Graphic 21" descr="Checklist with solid fill">
            <a:extLst>
              <a:ext uri="{FF2B5EF4-FFF2-40B4-BE49-F238E27FC236}">
                <a16:creationId xmlns:a16="http://schemas.microsoft.com/office/drawing/2014/main" id="{05EC1300-2A90-F65A-2431-81738B0D1C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495" y="4646675"/>
            <a:ext cx="623455" cy="6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6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CC157-2D93-9195-B6BF-34A52040E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Как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подготовиться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ко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встрече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по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endParaRPr lang="en-US" err="1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совместному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планированию</a:t>
            </a:r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 в </a:t>
            </a:r>
            <a:r>
              <a:rPr lang="en-US" err="1">
                <a:solidFill>
                  <a:srgbClr val="FFC000"/>
                </a:solidFill>
                <a:latin typeface="Arial"/>
                <a:cs typeface="Arial"/>
              </a:rPr>
              <a:t>Бангкоке</a:t>
            </a:r>
            <a:endParaRPr lang="en-US" err="1"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9699EB-793B-DD24-06FF-3B779AD5D2A7}"/>
              </a:ext>
            </a:extLst>
          </p:cNvPr>
          <p:cNvSpPr/>
          <p:nvPr/>
        </p:nvSpPr>
        <p:spPr>
          <a:xfrm>
            <a:off x="309423" y="1849775"/>
            <a:ext cx="3637151" cy="521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50" b="1" err="1">
                <a:ea typeface="+mn-lt"/>
                <a:cs typeface="+mn-lt"/>
              </a:rPr>
              <a:t>Предварительно</a:t>
            </a:r>
            <a:r>
              <a:rPr lang="en-US" sz="1650" b="1">
                <a:ea typeface="+mn-lt"/>
                <a:cs typeface="+mn-lt"/>
              </a:rPr>
              <a:t> </a:t>
            </a:r>
            <a:r>
              <a:rPr lang="en-US" sz="1650" b="1" err="1">
                <a:ea typeface="+mn-lt"/>
                <a:cs typeface="+mn-lt"/>
              </a:rPr>
              <a:t>просмотрите</a:t>
            </a:r>
            <a:r>
              <a:rPr lang="en-US" sz="1650" b="1">
                <a:ea typeface="+mn-lt"/>
                <a:cs typeface="+mn-lt"/>
              </a:rPr>
              <a:t>: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38A8BE-48B8-5E9D-4194-1034622674EE}"/>
              </a:ext>
            </a:extLst>
          </p:cNvPr>
          <p:cNvSpPr/>
          <p:nvPr/>
        </p:nvSpPr>
        <p:spPr>
          <a:xfrm>
            <a:off x="4455600" y="1849775"/>
            <a:ext cx="4385000" cy="521385"/>
          </a:xfrm>
          <a:prstGeom prst="rect">
            <a:avLst/>
          </a:prstGeom>
          <a:solidFill>
            <a:srgbClr val="941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50" b="1" err="1"/>
              <a:t>Будьте</a:t>
            </a:r>
            <a:r>
              <a:rPr lang="en-US" sz="1650" b="1"/>
              <a:t> </a:t>
            </a:r>
            <a:r>
              <a:rPr lang="en-US" sz="1650" b="1" err="1"/>
              <a:t>готовы</a:t>
            </a:r>
            <a:r>
              <a:rPr lang="en-US" sz="1650" b="1"/>
              <a:t> к </a:t>
            </a:r>
            <a:r>
              <a:rPr lang="en-US" sz="1650" b="1" err="1"/>
              <a:t>обсуждению</a:t>
            </a:r>
            <a:r>
              <a:rPr lang="en-US" sz="1650" b="1"/>
              <a:t>: </a:t>
            </a:r>
            <a:endParaRPr lang="en-US" sz="1650" b="1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9F83C-A773-B48E-E990-4A56D0E5E42B}"/>
              </a:ext>
            </a:extLst>
          </p:cNvPr>
          <p:cNvSpPr txBox="1"/>
          <p:nvPr/>
        </p:nvSpPr>
        <p:spPr>
          <a:xfrm>
            <a:off x="398019" y="2506438"/>
            <a:ext cx="3542263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>
                <a:ea typeface="+mn-lt"/>
                <a:cs typeface="+mn-lt"/>
              </a:rPr>
              <a:t>Пятилетнюю</a:t>
            </a:r>
            <a:r>
              <a:rPr lang="en-US" sz="1650" dirty="0">
                <a:ea typeface="+mn-lt"/>
                <a:cs typeface="+mn-lt"/>
              </a:rPr>
              <a:t> </a:t>
            </a:r>
            <a:r>
              <a:rPr lang="en-US" sz="1650" dirty="0" err="1">
                <a:ea typeface="+mn-lt"/>
                <a:cs typeface="+mn-lt"/>
              </a:rPr>
              <a:t>стратегии</a:t>
            </a:r>
            <a:r>
              <a:rPr lang="en-US" sz="1650" dirty="0">
                <a:ea typeface="+mn-lt"/>
                <a:cs typeface="+mn-lt"/>
              </a:rPr>
              <a:t> PEPFAR(</a:t>
            </a:r>
            <a:r>
              <a:rPr lang="en-US" sz="1650" dirty="0">
                <a:hlinkClick r:id="rId2"/>
              </a:rPr>
              <a:t>PEPFAR 5-Year Strategy)</a:t>
            </a:r>
            <a:r>
              <a:rPr lang="en-US" sz="1650" dirty="0"/>
              <a:t> 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>
                <a:ea typeface="+mn-lt"/>
                <a:cs typeface="+mn-lt"/>
              </a:rPr>
              <a:t>Руководство</a:t>
            </a:r>
            <a:r>
              <a:rPr lang="en-US" sz="1650" dirty="0">
                <a:ea typeface="+mn-lt"/>
                <a:cs typeface="+mn-lt"/>
              </a:rPr>
              <a:t> по РОП и </a:t>
            </a:r>
            <a:r>
              <a:rPr lang="en-US" sz="1650" dirty="0" err="1">
                <a:ea typeface="+mn-lt"/>
                <a:cs typeface="+mn-lt"/>
              </a:rPr>
              <a:t>техническим</a:t>
            </a:r>
            <a:r>
              <a:rPr lang="en-US" sz="1650" dirty="0">
                <a:ea typeface="+mn-lt"/>
                <a:cs typeface="+mn-lt"/>
              </a:rPr>
              <a:t> </a:t>
            </a:r>
            <a:r>
              <a:rPr lang="en-US" sz="1650" dirty="0" err="1">
                <a:ea typeface="+mn-lt"/>
                <a:cs typeface="+mn-lt"/>
              </a:rPr>
              <a:t>направлениям</a:t>
            </a:r>
            <a:r>
              <a:rPr lang="en-US" sz="1650" dirty="0">
                <a:ea typeface="+mn-lt"/>
                <a:cs typeface="+mn-lt"/>
              </a:rPr>
              <a:t> (</a:t>
            </a:r>
            <a:r>
              <a:rPr lang="en-US" sz="1650" dirty="0">
                <a:hlinkClick r:id="rId3"/>
              </a:rPr>
              <a:t>COP Guidance and Technical Considerations)</a:t>
            </a:r>
            <a:endParaRPr lang="en-US" sz="1650" dirty="0">
              <a:cs typeface="Arial"/>
            </a:endParaRPr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/>
              <a:t>Государственные</a:t>
            </a:r>
            <a:r>
              <a:rPr lang="en-US" sz="1650" dirty="0"/>
              <a:t> </a:t>
            </a:r>
            <a:r>
              <a:rPr lang="en-US" sz="1650" dirty="0" err="1"/>
              <a:t>партнеры</a:t>
            </a:r>
            <a:r>
              <a:rPr lang="en-US" sz="1650" dirty="0"/>
              <a:t> и </a:t>
            </a:r>
            <a:r>
              <a:rPr lang="en-US" sz="1650" dirty="0" err="1"/>
              <a:t>другие</a:t>
            </a:r>
            <a:r>
              <a:rPr lang="ru-RU" sz="1650" dirty="0"/>
              <a:t> </a:t>
            </a:r>
            <a:r>
              <a:rPr lang="en-US" sz="1650" dirty="0" err="1"/>
              <a:t>заинтересованные</a:t>
            </a:r>
            <a:r>
              <a:rPr lang="en-US" sz="1650" dirty="0"/>
              <a:t> </a:t>
            </a:r>
            <a:r>
              <a:rPr lang="en-US" sz="1650" dirty="0" err="1"/>
              <a:t>стороны</a:t>
            </a:r>
            <a:r>
              <a:rPr lang="en-US" sz="1650" dirty="0"/>
              <a:t> </a:t>
            </a:r>
            <a:r>
              <a:rPr lang="en-US" sz="1650" dirty="0" err="1"/>
              <a:t>проведут</a:t>
            </a:r>
            <a:r>
              <a:rPr lang="en-US" sz="1650" dirty="0"/>
              <a:t> </a:t>
            </a:r>
            <a:r>
              <a:rPr lang="en-US" sz="1650" dirty="0" err="1"/>
              <a:t>анализ</a:t>
            </a:r>
            <a:r>
              <a:rPr lang="en-US" sz="1650" dirty="0"/>
              <a:t> </a:t>
            </a:r>
            <a:r>
              <a:rPr lang="en-US" sz="1650" dirty="0" err="1"/>
              <a:t>согласованност</a:t>
            </a:r>
            <a:r>
              <a:rPr lang="ru-RU" sz="1650" dirty="0"/>
              <a:t>и </a:t>
            </a:r>
            <a:r>
              <a:rPr lang="en-US" sz="1650" dirty="0" err="1"/>
              <a:t>подходов</a:t>
            </a:r>
            <a:r>
              <a:rPr lang="en-US" sz="1650" dirty="0"/>
              <a:t> 5Х3 и по </a:t>
            </a:r>
            <a:r>
              <a:rPr lang="en-US" sz="1650" dirty="0" err="1"/>
              <a:t>пробел</a:t>
            </a:r>
            <a:r>
              <a:rPr lang="ru-RU" sz="1650" dirty="0"/>
              <a:t>ам программы и необходимости </a:t>
            </a:r>
            <a:r>
              <a:rPr lang="kk-KZ" sz="1650" dirty="0"/>
              <a:t>ее изменений</a:t>
            </a:r>
            <a:endParaRPr lang="en-US" sz="1650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0D8C3-794B-E7F8-83AD-3FE51BA18287}"/>
              </a:ext>
            </a:extLst>
          </p:cNvPr>
          <p:cNvSpPr txBox="1"/>
          <p:nvPr/>
        </p:nvSpPr>
        <p:spPr>
          <a:xfrm>
            <a:off x="4615621" y="2506438"/>
            <a:ext cx="3974261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b="1" dirty="0" err="1">
                <a:solidFill>
                  <a:schemeClr val="accent2"/>
                </a:solidFill>
                <a:ea typeface="+mn-lt"/>
                <a:cs typeface="+mn-lt"/>
              </a:rPr>
              <a:t>Программных</a:t>
            </a:r>
            <a:r>
              <a:rPr lang="en-US" sz="1650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650" b="1" dirty="0" err="1">
                <a:solidFill>
                  <a:schemeClr val="accent2"/>
                </a:solidFill>
              </a:rPr>
              <a:t>изменений</a:t>
            </a:r>
            <a:r>
              <a:rPr lang="en-US" sz="1650" b="1" dirty="0">
                <a:solidFill>
                  <a:schemeClr val="accent2"/>
                </a:solidFill>
              </a:rPr>
              <a:t> в </a:t>
            </a:r>
            <a:r>
              <a:rPr lang="en-US" sz="1650" b="1" dirty="0" err="1">
                <a:solidFill>
                  <a:schemeClr val="accent2"/>
                </a:solidFill>
              </a:rPr>
              <a:t>соответствии</a:t>
            </a:r>
            <a:r>
              <a:rPr lang="en-US" sz="1650" b="1" dirty="0">
                <a:solidFill>
                  <a:schemeClr val="accent2"/>
                </a:solidFill>
              </a:rPr>
              <a:t> с </a:t>
            </a:r>
            <a:r>
              <a:rPr lang="en-US" sz="1650" b="1" dirty="0" err="1">
                <a:solidFill>
                  <a:schemeClr val="accent2"/>
                </a:solidFill>
              </a:rPr>
              <a:t>подходами</a:t>
            </a:r>
            <a:r>
              <a:rPr lang="en-US" sz="1650" b="1" dirty="0">
                <a:solidFill>
                  <a:schemeClr val="accent2"/>
                </a:solidFill>
              </a:rPr>
              <a:t> 5Х3</a:t>
            </a:r>
            <a:endParaRPr lang="en-US" dirty="0">
              <a:solidFill>
                <a:schemeClr val="accent2"/>
              </a:solidFill>
            </a:endParaRPr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b="1" dirty="0" err="1">
                <a:solidFill>
                  <a:schemeClr val="accent2"/>
                </a:solidFill>
              </a:rPr>
              <a:t>Финасирование</a:t>
            </a:r>
            <a:r>
              <a:rPr lang="en-US" sz="1650" dirty="0"/>
              <a:t>, </a:t>
            </a:r>
            <a:r>
              <a:rPr lang="en-US" sz="1650" dirty="0" err="1"/>
              <a:t>особенно</a:t>
            </a:r>
            <a:r>
              <a:rPr lang="kk-KZ" sz="1650" dirty="0"/>
              <a:t> медицинских товаров</a:t>
            </a:r>
            <a:r>
              <a:rPr lang="en-US" sz="1650" dirty="0"/>
              <a:t>, и </a:t>
            </a:r>
            <a:r>
              <a:rPr lang="en-US" sz="1650" dirty="0" err="1"/>
              <a:t>сдвиги</a:t>
            </a:r>
            <a:r>
              <a:rPr lang="en-US" sz="1650" dirty="0"/>
              <a:t> в </a:t>
            </a:r>
            <a:r>
              <a:rPr lang="en-US" sz="1650" dirty="0" err="1"/>
              <a:t>ответственности</a:t>
            </a:r>
            <a:endParaRPr lang="en-US" sz="1650" dirty="0"/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/>
              <a:t>Предлагаемое</a:t>
            </a:r>
            <a:r>
              <a:rPr lang="en-US" sz="1650" dirty="0"/>
              <a:t> </a:t>
            </a:r>
            <a:r>
              <a:rPr lang="en-US" sz="1650" dirty="0" err="1"/>
              <a:t>влияние</a:t>
            </a:r>
            <a:r>
              <a:rPr lang="en-US" sz="1650" dirty="0"/>
              <a:t> и </a:t>
            </a:r>
            <a:r>
              <a:rPr lang="en-US" sz="1650" dirty="0" err="1"/>
              <a:t>цели</a:t>
            </a:r>
            <a:r>
              <a:rPr lang="en-US" sz="1650" dirty="0"/>
              <a:t> на </a:t>
            </a:r>
            <a:r>
              <a:rPr lang="en-US" sz="1650" dirty="0" err="1"/>
              <a:t>высоком</a:t>
            </a:r>
            <a:r>
              <a:rPr lang="en-US" sz="1650" dirty="0"/>
              <a:t> </a:t>
            </a:r>
            <a:r>
              <a:rPr lang="en-US" sz="1650" dirty="0" err="1"/>
              <a:t>уровне</a:t>
            </a:r>
            <a:r>
              <a:rPr lang="en-US" sz="1650" dirty="0"/>
              <a:t>  </a:t>
            </a:r>
            <a:endParaRPr lang="en-US" sz="1650" dirty="0">
              <a:cs typeface="Arial"/>
            </a:endParaRPr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/>
              <a:t>Компромиссы</a:t>
            </a:r>
            <a:r>
              <a:rPr lang="en-US" sz="1650" dirty="0"/>
              <a:t> и </a:t>
            </a:r>
            <a:r>
              <a:rPr lang="en-US" sz="1650" dirty="0" err="1"/>
              <a:t>эффективность</a:t>
            </a:r>
            <a:r>
              <a:rPr lang="en-US" sz="1650" dirty="0"/>
              <a:t>  </a:t>
            </a:r>
            <a:endParaRPr lang="en-US" sz="1650" dirty="0">
              <a:cs typeface="Arial"/>
            </a:endParaRPr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/>
              <a:t>Планы</a:t>
            </a:r>
            <a:r>
              <a:rPr lang="en-US" sz="1650" dirty="0"/>
              <a:t> по </a:t>
            </a:r>
            <a:r>
              <a:rPr lang="en-US" sz="1650" dirty="0" err="1"/>
              <a:t>устойчивости</a:t>
            </a:r>
            <a:r>
              <a:rPr lang="en-US" sz="1650" dirty="0"/>
              <a:t> </a:t>
            </a:r>
            <a:r>
              <a:rPr lang="en-US" sz="1650" dirty="0" err="1"/>
              <a:t>ответа</a:t>
            </a:r>
            <a:r>
              <a:rPr lang="en-US" sz="1650" dirty="0"/>
              <a:t> на </a:t>
            </a:r>
            <a:r>
              <a:rPr lang="en-US" sz="1650" dirty="0" err="1"/>
              <a:t>эпидемию</a:t>
            </a:r>
            <a:r>
              <a:rPr lang="en-US" sz="1650" dirty="0"/>
              <a:t>, и </a:t>
            </a:r>
            <a:r>
              <a:rPr lang="en-US" sz="1650" dirty="0" err="1"/>
              <a:t>как</a:t>
            </a:r>
            <a:r>
              <a:rPr lang="en-US" sz="1650" dirty="0"/>
              <a:t> USG </a:t>
            </a:r>
            <a:r>
              <a:rPr lang="en-US" sz="1650" dirty="0" err="1"/>
              <a:t>может</a:t>
            </a:r>
            <a:r>
              <a:rPr lang="en-US" sz="1650" dirty="0"/>
              <a:t> </a:t>
            </a:r>
            <a:r>
              <a:rPr lang="en-US" sz="1650" dirty="0" err="1"/>
              <a:t>помочь</a:t>
            </a:r>
            <a:r>
              <a:rPr lang="en-US" sz="1650" dirty="0"/>
              <a:t> </a:t>
            </a:r>
          </a:p>
          <a:p>
            <a:pPr marL="213995" indent="-21399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50" dirty="0" err="1"/>
              <a:t>План</a:t>
            </a:r>
            <a:r>
              <a:rPr lang="en-US" sz="1650" dirty="0"/>
              <a:t> по </a:t>
            </a:r>
            <a:r>
              <a:rPr lang="en-US" sz="1650" b="1" dirty="0" err="1">
                <a:solidFill>
                  <a:schemeClr val="accent2"/>
                </a:solidFill>
              </a:rPr>
              <a:t>завершению</a:t>
            </a:r>
            <a:r>
              <a:rPr lang="en-US" sz="1650" b="1" dirty="0">
                <a:solidFill>
                  <a:schemeClr val="accent2"/>
                </a:solidFill>
              </a:rPr>
              <a:t> </a:t>
            </a:r>
            <a:r>
              <a:rPr lang="en-US" sz="1650" b="1" dirty="0" err="1">
                <a:solidFill>
                  <a:schemeClr val="accent2"/>
                </a:solidFill>
              </a:rPr>
              <a:t>всех</a:t>
            </a:r>
            <a:r>
              <a:rPr lang="en-US" sz="1650" b="1" dirty="0">
                <a:solidFill>
                  <a:schemeClr val="accent2"/>
                </a:solidFill>
              </a:rPr>
              <a:t> </a:t>
            </a:r>
            <a:r>
              <a:rPr lang="en-US" sz="1650" b="1" dirty="0" err="1">
                <a:solidFill>
                  <a:schemeClr val="accent2"/>
                </a:solidFill>
              </a:rPr>
              <a:t>элементов</a:t>
            </a:r>
            <a:r>
              <a:rPr lang="en-US" sz="1650" dirty="0">
                <a:solidFill>
                  <a:srgbClr val="16181A"/>
                </a:solidFill>
              </a:rPr>
              <a:t> </a:t>
            </a:r>
            <a:r>
              <a:rPr lang="en-US" sz="1650" dirty="0" err="1"/>
              <a:t>до</a:t>
            </a:r>
            <a:r>
              <a:rPr lang="en-US" sz="1650" dirty="0"/>
              <a:t> </a:t>
            </a:r>
            <a:r>
              <a:rPr lang="en-US" sz="1650" dirty="0" err="1"/>
              <a:t>конца</a:t>
            </a:r>
            <a:r>
              <a:rPr lang="en-US" sz="1650" dirty="0"/>
              <a:t> </a:t>
            </a:r>
            <a:r>
              <a:rPr lang="en-US" sz="1650" dirty="0" err="1"/>
              <a:t>периода</a:t>
            </a:r>
            <a:r>
              <a:rPr lang="en-US" sz="1650" dirty="0"/>
              <a:t> </a:t>
            </a:r>
            <a:r>
              <a:rPr lang="en-US" sz="1650" dirty="0" err="1"/>
              <a:t>планирования</a:t>
            </a:r>
            <a:r>
              <a:rPr lang="en-US" sz="1650" dirty="0"/>
              <a:t> РОП23 </a:t>
            </a:r>
            <a:endParaRPr lang="en-US" sz="1650" dirty="0"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8A0818-C515-0A9C-A5DB-CD1C6BA7FFF6}"/>
              </a:ext>
            </a:extLst>
          </p:cNvPr>
          <p:cNvCxnSpPr/>
          <p:nvPr/>
        </p:nvCxnSpPr>
        <p:spPr>
          <a:xfrm>
            <a:off x="4177782" y="2613740"/>
            <a:ext cx="0" cy="294614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6A9C269-2CD5-ED62-E8EB-E5FD0E2ED4A7}"/>
              </a:ext>
            </a:extLst>
          </p:cNvPr>
          <p:cNvSpPr/>
          <p:nvPr/>
        </p:nvSpPr>
        <p:spPr>
          <a:xfrm>
            <a:off x="3912287" y="3672140"/>
            <a:ext cx="521385" cy="5213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FC1073D-98DB-6851-5652-20B3CCC75B2D}"/>
              </a:ext>
            </a:extLst>
          </p:cNvPr>
          <p:cNvSpPr/>
          <p:nvPr/>
        </p:nvSpPr>
        <p:spPr>
          <a:xfrm>
            <a:off x="4044089" y="3764812"/>
            <a:ext cx="285776" cy="33726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857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C115AA-547F-CBED-EC96-301071A3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/>
              <a:t>Основные приоритеты программы ПЕПФАР в Республике Казахстан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4FB4E-AE0C-31E5-F676-91FAD7A4A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Видение по РОП</a:t>
            </a:r>
            <a:r>
              <a:rPr lang="en-US" dirty="0"/>
              <a:t>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74A35-CB8E-9DCB-CACC-2AD0604720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9FEE-97BE-3D64-FDC8-2251D81B771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0" y="1089514"/>
            <a:ext cx="9144000" cy="576588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27000" indent="0">
              <a:buNone/>
            </a:pPr>
            <a:r>
              <a:rPr lang="ru-RU" sz="1800" b="1" dirty="0">
                <a:cs typeface="Calibri"/>
              </a:rPr>
              <a:t>Цель: </a:t>
            </a:r>
          </a:p>
          <a:p>
            <a:pPr marL="127000" indent="0">
              <a:buNone/>
            </a:pPr>
            <a:r>
              <a:rPr lang="ru-RU" sz="1800" dirty="0">
                <a:cs typeface="Calibri"/>
              </a:rPr>
              <a:t>Достижение к 2030 году эпидеми</a:t>
            </a:r>
            <a:r>
              <a:rPr lang="kk-KZ" sz="1800" dirty="0">
                <a:cs typeface="Calibri"/>
              </a:rPr>
              <a:t>ологического контроля</a:t>
            </a:r>
            <a:r>
              <a:rPr lang="ru-RU" sz="1800" dirty="0">
                <a:cs typeface="Calibri"/>
              </a:rPr>
              <a:t>, т.е. 95-95-95 во всех группах населения (особое внимание уделяется группам высокого риска) путем приоритизации стратегических сдвигов PEPFAR и оптимизации существующих успехов программы.</a:t>
            </a:r>
          </a:p>
          <a:p>
            <a:pPr marL="127000" indent="0">
              <a:buNone/>
            </a:pPr>
            <a:r>
              <a:rPr lang="ru-RU" sz="1800" b="1" dirty="0"/>
              <a:t>Задачи</a:t>
            </a:r>
            <a:r>
              <a:rPr lang="en-US" sz="1800" b="1" dirty="0"/>
              <a:t>: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/>
              <a:buAutoNum type="alphaLcPeriod"/>
              <a:tabLst>
                <a:tab pos="914400" algn="l"/>
              </a:tabLst>
            </a:pPr>
            <a:r>
              <a:rPr lang="ru-RU" sz="1800" dirty="0">
                <a:cs typeface="Calibri"/>
              </a:rPr>
              <a:t>Статусно-нейтральный подход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r>
              <a:rPr lang="ru-RU" sz="1800" dirty="0">
                <a:cs typeface="Calibri"/>
              </a:rPr>
              <a:t>Масштабное  расширение ДКП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r>
              <a:rPr lang="ru-RU" sz="1800" dirty="0">
                <a:cs typeface="Calibri"/>
              </a:rPr>
              <a:t>Инновационный поиск случаев ВИЧ и новый алгоритм тестирования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/>
              <a:buAutoNum type="alphaLcPeriod"/>
              <a:tabLst>
                <a:tab pos="914400" algn="l"/>
              </a:tabLst>
            </a:pPr>
            <a:r>
              <a:rPr lang="ru-RU" sz="1800" dirty="0">
                <a:ea typeface="Times New Roman" panose="02020603050405020304" pitchFamily="18" charset="0"/>
                <a:cs typeface="Calibri"/>
              </a:rPr>
              <a:t>Поддержание высокого качества предоставления услуг посредством 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r>
              <a:rPr lang="ru-RU" sz="1800" dirty="0">
                <a:ea typeface="Times New Roman" panose="02020603050405020304" pitchFamily="18" charset="0"/>
                <a:cs typeface="Calibri"/>
              </a:rPr>
              <a:t>Улучшения качества на уровне сайта с помощью детального   управления сайтом (GSM)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r>
              <a:rPr lang="ru-RU" sz="1800" dirty="0">
                <a:ea typeface="Times New Roman" panose="02020603050405020304" pitchFamily="18" charset="0"/>
                <a:cs typeface="Calibri"/>
              </a:rPr>
              <a:t>Активного ведения случая ВИЧ (S4H, равных навигаторов)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r>
              <a:rPr lang="ru-RU" sz="1800" dirty="0">
                <a:ea typeface="Times New Roman" panose="02020603050405020304" pitchFamily="18" charset="0"/>
                <a:cs typeface="Calibri"/>
              </a:rPr>
              <a:t>Мер по борьбе со стигмой и дискриминацией (на уровне сообществ, учреждений и поставщиковт медицинских услуг)Переход TLD (TBD)</a:t>
            </a:r>
          </a:p>
          <a:p>
            <a:pPr marL="1428750" lvl="2" indent="-514350">
              <a:lnSpc>
                <a:spcPct val="120000"/>
              </a:lnSpc>
              <a:spcBef>
                <a:spcPts val="0"/>
              </a:spcBef>
              <a:buFont typeface="+mj-lt"/>
              <a:buAutoNum type="romanLcPeriod"/>
              <a:tabLst>
                <a:tab pos="914400" algn="l"/>
              </a:tabLst>
            </a:pPr>
            <a:endParaRPr lang="en-US" sz="1800" dirty="0">
              <a:ea typeface="Times New Roman" panose="02020603050405020304" pitchFamily="18" charset="0"/>
              <a:cs typeface="Calibri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US" sz="1800" dirty="0">
                <a:ea typeface="Times New Roman" panose="02020603050405020304" pitchFamily="18" charset="0"/>
                <a:cs typeface="Calibri"/>
              </a:rPr>
              <a:t>c. </a:t>
            </a:r>
            <a:r>
              <a:rPr lang="ru-RU" sz="1800" dirty="0">
                <a:ea typeface="Times New Roman" panose="02020603050405020304" pitchFamily="18" charset="0"/>
                <a:cs typeface="Calibri"/>
              </a:rPr>
              <a:t>Акцент на локализации и устойчивости для  организаций сообществ</a:t>
            </a:r>
            <a:endParaRPr lang="en-US" sz="1800" i="1" dirty="0"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58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5007C0-0D1E-6482-2EB1-3D203020EB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014" y="166610"/>
            <a:ext cx="8765971" cy="1117074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Arial"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Улучшение охвата услугами, но... рост заболеваемости ВИЧ  </a:t>
            </a: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A4625DC-40A5-DE10-115E-C4AAC0599E22}"/>
              </a:ext>
            </a:extLst>
          </p:cNvPr>
          <p:cNvGraphicFramePr>
            <a:graphicFrameLocks/>
          </p:cNvGraphicFramePr>
          <p:nvPr/>
        </p:nvGraphicFramePr>
        <p:xfrm>
          <a:off x="128356" y="1182650"/>
          <a:ext cx="3761432" cy="241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211F2E0-4D60-037E-BC45-4F984C528BD2}"/>
              </a:ext>
            </a:extLst>
          </p:cNvPr>
          <p:cNvGraphicFramePr>
            <a:graphicFrameLocks/>
          </p:cNvGraphicFramePr>
          <p:nvPr/>
        </p:nvGraphicFramePr>
        <p:xfrm>
          <a:off x="128753" y="3660919"/>
          <a:ext cx="3761431" cy="258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F07DDEF-34A7-9A24-B709-A716F0DD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7" b="8435"/>
          <a:stretch/>
        </p:blipFill>
        <p:spPr>
          <a:xfrm>
            <a:off x="4040987" y="1182651"/>
            <a:ext cx="4974260" cy="36572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0EED00-A6A2-3F67-3686-CCF4CDB25CDA}"/>
              </a:ext>
            </a:extLst>
          </p:cNvPr>
          <p:cNvSpPr/>
          <p:nvPr/>
        </p:nvSpPr>
        <p:spPr>
          <a:xfrm>
            <a:off x="4185630" y="1724263"/>
            <a:ext cx="1142818" cy="2116476"/>
          </a:xfrm>
          <a:prstGeom prst="roundRect">
            <a:avLst/>
          </a:prstGeom>
          <a:solidFill>
            <a:srgbClr val="92D050">
              <a:alpha val="14902"/>
            </a:srgbClr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0C9DBE-1A27-2923-2C32-E91BB39C1B9B}"/>
              </a:ext>
            </a:extLst>
          </p:cNvPr>
          <p:cNvSpPr txBox="1"/>
          <p:nvPr/>
        </p:nvSpPr>
        <p:spPr>
          <a:xfrm>
            <a:off x="4027470" y="4958099"/>
            <a:ext cx="4572000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+mn-lt"/>
                <a:cs typeface="+mn-lt"/>
              </a:rPr>
              <a:t>~95% национальной программы по ВИЧ финансируется из бюджета страны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11111"/>
                </a:solidFill>
                <a:latin typeface="Roboto" panose="02000000000000000000" pitchFamily="2" charset="0"/>
              </a:rPr>
              <a:t>Положительный прогресс на пути к 95-95-95.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11111"/>
                </a:solidFill>
                <a:latin typeface="Roboto" panose="02000000000000000000" pitchFamily="2" charset="0"/>
              </a:rPr>
              <a:t>Рост заболеваемости и смертности от ВИЧ.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11111"/>
                </a:solidFill>
                <a:latin typeface="Roboto" panose="02000000000000000000" pitchFamily="2" charset="0"/>
              </a:rPr>
              <a:t>Эпидемия (распространенность) растет и среди МСМ.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111111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5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 txBox="1">
            <a:spLocks noGrp="1"/>
          </p:cNvSpPr>
          <p:nvPr>
            <p:ph type="body" sz="quarter" idx="13"/>
          </p:nvPr>
        </p:nvSpPr>
        <p:spPr>
          <a:xfrm>
            <a:off x="0" y="0"/>
            <a:ext cx="9143999" cy="11182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6565" indent="-227965" algn="ctr"/>
            <a:r>
              <a:rPr lang="pt-BR" b="1">
                <a:latin typeface="Arial"/>
                <a:cs typeface="Arial"/>
              </a:rPr>
              <a:t>Improved HIV Clinical Cascades (program estimates):</a:t>
            </a:r>
            <a:endParaRPr lang="pt-BR">
              <a:latin typeface="Arial"/>
              <a:cs typeface="Arial"/>
            </a:endParaRPr>
          </a:p>
          <a:p>
            <a:pPr marL="456565" indent="-227965" algn="ctr"/>
            <a:r>
              <a:rPr lang="pt-BR" b="1">
                <a:latin typeface="Arial"/>
                <a:cs typeface="Arial"/>
              </a:rPr>
              <a:t> PEPFAR sites + National    </a:t>
            </a:r>
            <a:endParaRPr lang="pt-BR">
              <a:latin typeface="Arial"/>
              <a:cs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lang="pt-BR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19286-B979-CFEE-FB68-12F6D532F47B}"/>
              </a:ext>
            </a:extLst>
          </p:cNvPr>
          <p:cNvSpPr txBox="1"/>
          <p:nvPr/>
        </p:nvSpPr>
        <p:spPr>
          <a:xfrm>
            <a:off x="4113593" y="4478482"/>
            <a:ext cx="4912173" cy="369331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Выявление случаев среди МСМ остается на низком уровне из-за закрытости группы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ea typeface="+mn-lt"/>
                <a:cs typeface="+mn-lt"/>
              </a:rPr>
              <a:t>Улучшение  национальных каскадов и каскадов сайтов ПЕПФАР в выявлении случаев ВИЧ, охвате АРТ и VLS.</a:t>
            </a:r>
            <a:endParaRPr lang="en-US" sz="1500" dirty="0"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200" dirty="0">
                <a:ea typeface="+mn-lt"/>
                <a:cs typeface="+mn-lt"/>
              </a:rPr>
              <a:t>Улучшение клинических каскадов было достигнуто, несмотря на гражданские беспорядки (январь 2022 года), которые привели к задержке поставки АРВ препаратов.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200" dirty="0"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 b="1" dirty="0"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 b="1" dirty="0">
              <a:ea typeface="+mn-lt"/>
              <a:cs typeface="+mn-lt"/>
            </a:endParaRPr>
          </a:p>
        </p:txBody>
      </p:sp>
      <p:pic>
        <p:nvPicPr>
          <p:cNvPr id="5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96895F45-523A-21AF-A3A2-19F2CDC0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3" y="1086117"/>
            <a:ext cx="3909135" cy="26477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7CCA4E1F-9AD7-65C3-6739-3072BF37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" y="3776785"/>
            <a:ext cx="3909135" cy="300270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8FB8C-C5EA-91D6-96EC-E145D30E609C}"/>
              </a:ext>
            </a:extLst>
          </p:cNvPr>
          <p:cNvSpPr txBox="1"/>
          <p:nvPr/>
        </p:nvSpPr>
        <p:spPr>
          <a:xfrm>
            <a:off x="5592198" y="661239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235E3-4417-473B-8126-A98DE71F6E1E}"/>
              </a:ext>
            </a:extLst>
          </p:cNvPr>
          <p:cNvSpPr txBox="1"/>
          <p:nvPr/>
        </p:nvSpPr>
        <p:spPr>
          <a:xfrm>
            <a:off x="290867" y="678038"/>
            <a:ext cx="159789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PEPFAR SNUs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8897A-46C8-4CD9-880E-2A22780D8621}"/>
              </a:ext>
            </a:extLst>
          </p:cNvPr>
          <p:cNvSpPr txBox="1"/>
          <p:nvPr/>
        </p:nvSpPr>
        <p:spPr>
          <a:xfrm>
            <a:off x="7255241" y="625812"/>
            <a:ext cx="159789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National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E6B3B-AA06-2E24-FD27-EBA5867E455D}"/>
              </a:ext>
            </a:extLst>
          </p:cNvPr>
          <p:cNvSpPr txBox="1"/>
          <p:nvPr/>
        </p:nvSpPr>
        <p:spPr>
          <a:xfrm>
            <a:off x="4275002" y="1161207"/>
            <a:ext cx="4589357" cy="104644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chemeClr val="bg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		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95%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			95%		95%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FY20:			84%			71%	    	78%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FY21:			79%			77%		86%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FY22: 			87%			81%		85%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lang="en-US" sz="1200" b="1" kern="0" dirty="0">
                <a:solidFill>
                  <a:srgbClr val="00B050"/>
                </a:solidFill>
                <a:latin typeface="Calibri" panose="020F0502020204030204"/>
              </a:rPr>
              <a:t>Jan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. 2023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		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Malgun Gothic" panose="020B0503020000020004" pitchFamily="34" charset="-127"/>
              </a:rPr>
              <a:t>89%			83%		93%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</a:t>
            </a:r>
          </a:p>
        </p:txBody>
      </p:sp>
      <p:pic>
        <p:nvPicPr>
          <p:cNvPr id="3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0F9F4AF5-AC42-7D39-0DF7-A9CC20AB1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457" y="2262819"/>
            <a:ext cx="4566902" cy="2215663"/>
          </a:xfrm>
          <a:prstGeom prst="rect">
            <a:avLst/>
          </a:prstGeom>
          <a:ln w="28575">
            <a:solidFill>
              <a:schemeClr val="bg2">
                <a:lumMod val="75000"/>
                <a:lumOff val="25000"/>
              </a:schemeClr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9E03B4-6306-4921-9C7B-094ABA368B97}"/>
              </a:ext>
            </a:extLst>
          </p:cNvPr>
          <p:cNvSpPr/>
          <p:nvPr/>
        </p:nvSpPr>
        <p:spPr>
          <a:xfrm>
            <a:off x="4849090" y="3238851"/>
            <a:ext cx="1034473" cy="601887"/>
          </a:xfrm>
          <a:prstGeom prst="roundRect">
            <a:avLst/>
          </a:prstGeom>
          <a:solidFill>
            <a:srgbClr val="92D050">
              <a:alpha val="14902"/>
            </a:srgbClr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PEPFAR Theme">
  <a:themeElements>
    <a:clrScheme name="PEPFAR">
      <a:dk1>
        <a:srgbClr val="16181A"/>
      </a:dk1>
      <a:lt1>
        <a:srgbClr val="FFFFFF"/>
      </a:lt1>
      <a:dk2>
        <a:srgbClr val="0A2134"/>
      </a:dk2>
      <a:lt2>
        <a:srgbClr val="0A314D"/>
      </a:lt2>
      <a:accent1>
        <a:srgbClr val="1B2755"/>
      </a:accent1>
      <a:accent2>
        <a:srgbClr val="165895"/>
      </a:accent2>
      <a:accent3>
        <a:srgbClr val="951C1F"/>
      </a:accent3>
      <a:accent4>
        <a:srgbClr val="D4622A"/>
      </a:accent4>
      <a:accent5>
        <a:srgbClr val="007C84"/>
      </a:accent5>
      <a:accent6>
        <a:srgbClr val="01604E"/>
      </a:accent6>
      <a:hlink>
        <a:srgbClr val="0563C1"/>
      </a:hlink>
      <a:folHlink>
        <a:srgbClr val="954F72"/>
      </a:folHlink>
    </a:clrScheme>
    <a:fontScheme name="PEPF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PFAR Theme" id="{D554F53B-AEC7-4F82-A0D6-B045BF4FA345}" vid="{26E8B40A-6C7F-4326-89A2-440D0D9D6250}"/>
    </a:ext>
  </a:extLst>
</a:theme>
</file>

<file path=ppt/theme/theme2.xml><?xml version="1.0" encoding="utf-8"?>
<a:theme xmlns:a="http://schemas.openxmlformats.org/drawingml/2006/main" name="PEPFAR Theme">
  <a:themeElements>
    <a:clrScheme name="PEPFAR">
      <a:dk1>
        <a:srgbClr val="16181A"/>
      </a:dk1>
      <a:lt1>
        <a:srgbClr val="FFFFFF"/>
      </a:lt1>
      <a:dk2>
        <a:srgbClr val="0A2134"/>
      </a:dk2>
      <a:lt2>
        <a:srgbClr val="0A314D"/>
      </a:lt2>
      <a:accent1>
        <a:srgbClr val="1B2755"/>
      </a:accent1>
      <a:accent2>
        <a:srgbClr val="165895"/>
      </a:accent2>
      <a:accent3>
        <a:srgbClr val="951C1F"/>
      </a:accent3>
      <a:accent4>
        <a:srgbClr val="D4622A"/>
      </a:accent4>
      <a:accent5>
        <a:srgbClr val="007C84"/>
      </a:accent5>
      <a:accent6>
        <a:srgbClr val="01604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CAP Global Health Colors">
    <a:dk1>
      <a:srgbClr val="4B545B"/>
    </a:dk1>
    <a:lt1>
      <a:srgbClr val="FFFFFF"/>
    </a:lt1>
    <a:dk2>
      <a:srgbClr val="C9CFD4"/>
    </a:dk2>
    <a:lt2>
      <a:srgbClr val="737D84"/>
    </a:lt2>
    <a:accent1>
      <a:srgbClr val="B0DFDB"/>
    </a:accent1>
    <a:accent2>
      <a:srgbClr val="73B4E2"/>
    </a:accent2>
    <a:accent3>
      <a:srgbClr val="FDB913"/>
    </a:accent3>
    <a:accent4>
      <a:srgbClr val="80C342"/>
    </a:accent4>
    <a:accent5>
      <a:srgbClr val="00B8A5"/>
    </a:accent5>
    <a:accent6>
      <a:srgbClr val="F04E58"/>
    </a:accent6>
    <a:hlink>
      <a:srgbClr val="022169"/>
    </a:hlink>
    <a:folHlink>
      <a:srgbClr val="1D4F9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ICAP Global Health Colors">
    <a:dk1>
      <a:srgbClr val="4B545B"/>
    </a:dk1>
    <a:lt1>
      <a:srgbClr val="FFFFFF"/>
    </a:lt1>
    <a:dk2>
      <a:srgbClr val="C9CFD4"/>
    </a:dk2>
    <a:lt2>
      <a:srgbClr val="737D84"/>
    </a:lt2>
    <a:accent1>
      <a:srgbClr val="B0DFDB"/>
    </a:accent1>
    <a:accent2>
      <a:srgbClr val="73B4E2"/>
    </a:accent2>
    <a:accent3>
      <a:srgbClr val="FDB913"/>
    </a:accent3>
    <a:accent4>
      <a:srgbClr val="80C342"/>
    </a:accent4>
    <a:accent5>
      <a:srgbClr val="00B8A5"/>
    </a:accent5>
    <a:accent6>
      <a:srgbClr val="F04E58"/>
    </a:accent6>
    <a:hlink>
      <a:srgbClr val="022169"/>
    </a:hlink>
    <a:folHlink>
      <a:srgbClr val="1D4F9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57E99566666469F3F230A0E22839A" ma:contentTypeVersion="6" ma:contentTypeDescription="Create a new document." ma:contentTypeScope="" ma:versionID="845af5c37e9f3830c976fedef444c0b4">
  <xsd:schema xmlns:xsd="http://www.w3.org/2001/XMLSchema" xmlns:xs="http://www.w3.org/2001/XMLSchema" xmlns:p="http://schemas.microsoft.com/office/2006/metadata/properties" xmlns:ns2="32b21f25-3ab7-4000-82a9-c3950ebda7a7" targetNamespace="http://schemas.microsoft.com/office/2006/metadata/properties" ma:root="true" ma:fieldsID="7213ea6979e60d64da2f8d952b5f6723" ns2:_="">
    <xsd:import namespace="32b21f25-3ab7-4000-82a9-c3950ebda7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21f25-3ab7-4000-82a9-c3950ebda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3C1381-364C-471F-B131-EFC66DDBCD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E90A59-82B7-4DFD-8EA7-781E0CE5A6D0}">
  <ds:schemaRefs>
    <ds:schemaRef ds:uri="32b21f25-3ab7-4000-82a9-c3950ebda7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68133C-11A1-42AD-8BB8-1139A6CA8D8E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32b21f25-3ab7-4000-82a9-c3950ebda7a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PEPFAR Theme</Template>
  <TotalTime>934</TotalTime>
  <Words>2840</Words>
  <Application>Microsoft Office PowerPoint</Application>
  <PresentationFormat>On-screen Show (4:3)</PresentationFormat>
  <Paragraphs>330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 Narrow</vt:lpstr>
      <vt:lpstr>Arial,Sans-Serif</vt:lpstr>
      <vt:lpstr>Calibri</vt:lpstr>
      <vt:lpstr>Century Gothic</vt:lpstr>
      <vt:lpstr>Microsoft Sans Serif</vt:lpstr>
      <vt:lpstr>Noto Sans Symbols</vt:lpstr>
      <vt:lpstr>Quattrocento Sans</vt:lpstr>
      <vt:lpstr>Roboto</vt:lpstr>
      <vt:lpstr>Segoe UI</vt:lpstr>
      <vt:lpstr>Times New Roman</vt:lpstr>
      <vt:lpstr>Wingdings</vt:lpstr>
      <vt:lpstr>PEPFAR Theme</vt:lpstr>
      <vt:lpstr>PEPFAR Theme</vt:lpstr>
      <vt:lpstr>Региональный Операционный План ПЕПФАР (РОП) 2023  Уровень финансирования  на 2024 финансовый год   15 марта 2023</vt:lpstr>
      <vt:lpstr>PowerPoint Presentation</vt:lpstr>
      <vt:lpstr>PowerPoint Presentation</vt:lpstr>
      <vt:lpstr>PowerPoint Presentation</vt:lpstr>
      <vt:lpstr>PowerPoint Presentation</vt:lpstr>
      <vt:lpstr>Основные приоритеты программы ПЕПФАР в Республике Казахстан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Связь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Karyn DeLuca</dc:creator>
  <cp:lastModifiedBy>Aitmagambetova, Indira (CDC/DDPHSIS/CGH/DGHT)</cp:lastModifiedBy>
  <cp:revision>5</cp:revision>
  <dcterms:created xsi:type="dcterms:W3CDTF">2016-06-15T16:19:40Z</dcterms:created>
  <dcterms:modified xsi:type="dcterms:W3CDTF">2023-03-15T06:52:08Z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0x0101009EF57E99566666469F3F230A0E22839A</vt:lpwstr>
  </property>
  <property fmtid="{D5CDD505-2E9C-101B-9397-08002B2CF9AE}" pid="3" name="MSIP_Label_8af03ff0-41c5-4c41-b55e-fabb8fae94be_Enabled">
    <vt:lpwstr>true</vt:lpwstr>
  </property>
  <property fmtid="{D5CDD505-2E9C-101B-9397-08002B2CF9AE}" pid="4" name="MSIP_Label_8af03ff0-41c5-4c41-b55e-fabb8fae94be_SetDate">
    <vt:lpwstr>2023-02-01T17:44:06Z</vt:lpwstr>
  </property>
  <property fmtid="{D5CDD505-2E9C-101B-9397-08002B2CF9AE}" pid="5" name="MSIP_Label_8af03ff0-41c5-4c41-b55e-fabb8fae94be_Method">
    <vt:lpwstr>Privileged</vt:lpwstr>
  </property>
  <property fmtid="{D5CDD505-2E9C-101B-9397-08002B2CF9AE}" pid="6" name="MSIP_Label_8af03ff0-41c5-4c41-b55e-fabb8fae94be_Name">
    <vt:lpwstr>8af03ff0-41c5-4c41-b55e-fabb8fae94be</vt:lpwstr>
  </property>
  <property fmtid="{D5CDD505-2E9C-101B-9397-08002B2CF9AE}" pid="7" name="MSIP_Label_8af03ff0-41c5-4c41-b55e-fabb8fae94be_SiteId">
    <vt:lpwstr>9ce70869-60db-44fd-abe8-d2767077fc8f</vt:lpwstr>
  </property>
  <property fmtid="{D5CDD505-2E9C-101B-9397-08002B2CF9AE}" pid="8" name="MSIP_Label_8af03ff0-41c5-4c41-b55e-fabb8fae94be_ActionId">
    <vt:lpwstr>44b793cb-2f85-4bb4-b3de-d00af9497370</vt:lpwstr>
  </property>
  <property fmtid="{D5CDD505-2E9C-101B-9397-08002B2CF9AE}" pid="9" name="MSIP_Label_8af03ff0-41c5-4c41-b55e-fabb8fae94be_ContentBits">
    <vt:lpwstr>0</vt:lpwstr>
  </property>
  <property fmtid="{D5CDD505-2E9C-101B-9397-08002B2CF9AE}" pid="10" name="MSIP_Label_303e25a3-56e7-4f07-9acc-ed14a1e5b460_Enabled">
    <vt:lpwstr>true</vt:lpwstr>
  </property>
  <property fmtid="{D5CDD505-2E9C-101B-9397-08002B2CF9AE}" pid="11" name="MSIP_Label_303e25a3-56e7-4f07-9acc-ed14a1e5b460_SetDate">
    <vt:lpwstr>2023-02-02T16:48:19Z</vt:lpwstr>
  </property>
  <property fmtid="{D5CDD505-2E9C-101B-9397-08002B2CF9AE}" pid="12" name="MSIP_Label_303e25a3-56e7-4f07-9acc-ed14a1e5b460_Method">
    <vt:lpwstr>Privileged</vt:lpwstr>
  </property>
  <property fmtid="{D5CDD505-2E9C-101B-9397-08002B2CF9AE}" pid="13" name="MSIP_Label_303e25a3-56e7-4f07-9acc-ed14a1e5b460_Name">
    <vt:lpwstr>Public External v2</vt:lpwstr>
  </property>
  <property fmtid="{D5CDD505-2E9C-101B-9397-08002B2CF9AE}" pid="14" name="MSIP_Label_303e25a3-56e7-4f07-9acc-ed14a1e5b460_SiteId">
    <vt:lpwstr>8a628aaf-2f06-4dc5-a007-33a134d5e988</vt:lpwstr>
  </property>
  <property fmtid="{D5CDD505-2E9C-101B-9397-08002B2CF9AE}" pid="15" name="MSIP_Label_303e25a3-56e7-4f07-9acc-ed14a1e5b460_ActionId">
    <vt:lpwstr>f260eb9a-d6a5-4659-8f58-1675150a14d9</vt:lpwstr>
  </property>
  <property fmtid="{D5CDD505-2E9C-101B-9397-08002B2CF9AE}" pid="16" name="MSIP_Label_303e25a3-56e7-4f07-9acc-ed14a1e5b460_ContentBits">
    <vt:lpwstr>0</vt:lpwstr>
  </property>
  <property fmtid="{D5CDD505-2E9C-101B-9397-08002B2CF9AE}" pid="17" name="TaxKeyword">
    <vt:lpwstr/>
  </property>
  <property fmtid="{D5CDD505-2E9C-101B-9397-08002B2CF9AE}" pid="18" name="MSIP_Label_1665d9ee-429a-4d5f-97cc-cfb56e044a6e_Enabled">
    <vt:lpwstr>true</vt:lpwstr>
  </property>
  <property fmtid="{D5CDD505-2E9C-101B-9397-08002B2CF9AE}" pid="19" name="MSIP_Label_1665d9ee-429a-4d5f-97cc-cfb56e044a6e_Method">
    <vt:lpwstr>Privileged</vt:lpwstr>
  </property>
  <property fmtid="{D5CDD505-2E9C-101B-9397-08002B2CF9AE}" pid="20" name="MSIP_Label_1665d9ee-429a-4d5f-97cc-cfb56e044a6e_Name">
    <vt:lpwstr>1665d9ee-429a-4d5f-97cc-cfb56e044a6e</vt:lpwstr>
  </property>
  <property fmtid="{D5CDD505-2E9C-101B-9397-08002B2CF9AE}" pid="21" name="MSIP_Label_1665d9ee-429a-4d5f-97cc-cfb56e044a6e_ActionId">
    <vt:lpwstr>1c31fa4c-119a-47d6-a567-656cd9c7150f</vt:lpwstr>
  </property>
  <property fmtid="{D5CDD505-2E9C-101B-9397-08002B2CF9AE}" pid="22" name="MSIP_Label_1665d9ee-429a-4d5f-97cc-cfb56e044a6e_ContentBits">
    <vt:lpwstr>0</vt:lpwstr>
  </property>
  <property fmtid="{D5CDD505-2E9C-101B-9397-08002B2CF9AE}" pid="23" name="MediaServiceImageTags">
    <vt:lpwstr/>
  </property>
  <property fmtid="{D5CDD505-2E9C-101B-9397-08002B2CF9AE}" pid="24" name="MSIP_Label_1665d9ee-429a-4d5f-97cc-cfb56e044a6e_SiteId">
    <vt:lpwstr>fba7ea23-ceb4-4981-a5f2-b72c62ac5bb0</vt:lpwstr>
  </property>
  <property fmtid="{D5CDD505-2E9C-101B-9397-08002B2CF9AE}" pid="25" name="MSIP_Label_1665d9ee-429a-4d5f-97cc-cfb56e044a6e_SetDate">
    <vt:lpwstr>2023-02-15T17:10:45Z</vt:lpwstr>
  </property>
</Properties>
</file>