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7" r:id="rId3"/>
    <p:sldId id="338" r:id="rId4"/>
    <p:sldId id="331" r:id="rId5"/>
    <p:sldId id="329" r:id="rId6"/>
    <p:sldId id="345" r:id="rId7"/>
    <p:sldId id="351" r:id="rId8"/>
    <p:sldId id="346" r:id="rId9"/>
    <p:sldId id="348" r:id="rId10"/>
    <p:sldId id="341" r:id="rId11"/>
    <p:sldId id="340" r:id="rId12"/>
    <p:sldId id="328" r:id="rId13"/>
    <p:sldId id="337" r:id="rId14"/>
    <p:sldId id="334" r:id="rId15"/>
    <p:sldId id="336" r:id="rId16"/>
    <p:sldId id="342" r:id="rId17"/>
    <p:sldId id="335" r:id="rId18"/>
    <p:sldId id="339" r:id="rId19"/>
    <p:sldId id="350" r:id="rId20"/>
    <p:sldId id="344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5D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9" autoAdjust="0"/>
    <p:restoredTop sz="94833" autoAdjust="0"/>
  </p:normalViewPr>
  <p:slideViewPr>
    <p:cSldViewPr>
      <p:cViewPr varScale="1">
        <p:scale>
          <a:sx n="87" d="100"/>
          <a:sy n="87" d="100"/>
        </p:scale>
        <p:origin x="16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6E6C6-6A7A-4EBD-BA0D-DF3B48D712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520C176-7378-47ED-A16F-B219D7A34B8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ОФ «Наша жизнь»</a:t>
          </a:r>
        </a:p>
      </dgm:t>
    </dgm:pt>
    <dgm:pt modelId="{485E49E1-F804-4AC7-A90E-B60D519113FE}" type="parTrans" cxnId="{ED29AF95-0BD2-4E62-8BE2-7EC590D082CB}">
      <dgm:prSet/>
      <dgm:spPr/>
      <dgm:t>
        <a:bodyPr/>
        <a:lstStyle/>
        <a:p>
          <a:endParaRPr lang="ru-RU"/>
        </a:p>
      </dgm:t>
    </dgm:pt>
    <dgm:pt modelId="{4DEB3F1C-2D25-4FBF-8375-01F831EB9543}" type="sibTrans" cxnId="{ED29AF95-0BD2-4E62-8BE2-7EC590D082CB}">
      <dgm:prSet/>
      <dgm:spPr/>
      <dgm:t>
        <a:bodyPr/>
        <a:lstStyle/>
        <a:p>
          <a:endParaRPr lang="ru-RU"/>
        </a:p>
      </dgm:t>
    </dgm:pt>
    <dgm:pt modelId="{39058561-31C2-4ECD-8DA3-B497D42031C5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ОО «</a:t>
          </a:r>
          <a:r>
            <a:rPr lang="ru-RU" sz="1800" b="1" dirty="0" err="1" smtClean="0">
              <a:solidFill>
                <a:srgbClr val="002060"/>
              </a:solidFill>
            </a:rPr>
            <a:t>Сенім</a:t>
          </a:r>
          <a:r>
            <a:rPr lang="en-US" sz="1800" b="1" dirty="0" smtClean="0">
              <a:solidFill>
                <a:srgbClr val="002060"/>
              </a:solidFill>
            </a:rPr>
            <a:t>-</a:t>
          </a:r>
          <a:r>
            <a:rPr lang="ru-RU" sz="1800" b="1" dirty="0" err="1" smtClean="0">
              <a:solidFill>
                <a:srgbClr val="002060"/>
              </a:solidFill>
            </a:rPr>
            <a:t>тірек</a:t>
          </a:r>
          <a:r>
            <a:rPr lang="ru-RU" sz="1800" b="1" dirty="0" smtClean="0">
              <a:solidFill>
                <a:srgbClr val="002060"/>
              </a:solidFill>
            </a:rPr>
            <a:t>» </a:t>
          </a:r>
          <a:endParaRPr lang="ru-RU" sz="1800" b="1" dirty="0">
            <a:solidFill>
              <a:srgbClr val="002060"/>
            </a:solidFill>
          </a:endParaRPr>
        </a:p>
      </dgm:t>
    </dgm:pt>
    <dgm:pt modelId="{5FCE2C15-2C20-4CB3-BFE6-205F944F4FDD}" type="parTrans" cxnId="{808C42B9-A5BC-41F2-95DB-0AC4BEEDC88B}">
      <dgm:prSet/>
      <dgm:spPr/>
      <dgm:t>
        <a:bodyPr/>
        <a:lstStyle/>
        <a:p>
          <a:endParaRPr lang="ru-RU"/>
        </a:p>
      </dgm:t>
    </dgm:pt>
    <dgm:pt modelId="{E4303142-41B5-490C-830B-29FFA96699BD}" type="sibTrans" cxnId="{808C42B9-A5BC-41F2-95DB-0AC4BEEDC88B}">
      <dgm:prSet/>
      <dgm:spPr/>
      <dgm:t>
        <a:bodyPr/>
        <a:lstStyle/>
        <a:p>
          <a:endParaRPr lang="ru-RU"/>
        </a:p>
      </dgm:t>
    </dgm:pt>
    <dgm:pt modelId="{71AD3FF6-FC96-420D-B823-0DBF65D74F66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АФ «Общество Красного Полумесяца»</a:t>
          </a:r>
          <a:endParaRPr lang="ru-RU" sz="1800" b="1" dirty="0">
            <a:solidFill>
              <a:srgbClr val="002060"/>
            </a:solidFill>
          </a:endParaRPr>
        </a:p>
      </dgm:t>
    </dgm:pt>
    <dgm:pt modelId="{03C89E86-E879-472C-8779-34C3CBF1164F}" type="parTrans" cxnId="{DB8D839E-F0BD-4EEB-A77B-5D6602150EE2}">
      <dgm:prSet/>
      <dgm:spPr/>
      <dgm:t>
        <a:bodyPr/>
        <a:lstStyle/>
        <a:p>
          <a:endParaRPr lang="ru-RU"/>
        </a:p>
      </dgm:t>
    </dgm:pt>
    <dgm:pt modelId="{165BBDD8-D416-40F8-9448-7E0A0255F643}" type="sibTrans" cxnId="{DB8D839E-F0BD-4EEB-A77B-5D6602150EE2}">
      <dgm:prSet/>
      <dgm:spPr/>
      <dgm:t>
        <a:bodyPr/>
        <a:lstStyle/>
        <a:p>
          <a:endParaRPr lang="ru-RU"/>
        </a:p>
      </dgm:t>
    </dgm:pt>
    <dgm:pt modelId="{84F3C063-BA51-451B-9D41-686BDB5330BA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ОО «Ассоциация врачей и провизоров»</a:t>
          </a:r>
        </a:p>
      </dgm:t>
    </dgm:pt>
    <dgm:pt modelId="{DFD89F44-174A-4063-B6E4-2849E0AE3543}" type="parTrans" cxnId="{6128BDDB-519D-4ECF-A9E6-62B63549A147}">
      <dgm:prSet/>
      <dgm:spPr/>
      <dgm:t>
        <a:bodyPr/>
        <a:lstStyle/>
        <a:p>
          <a:endParaRPr lang="ru-RU"/>
        </a:p>
      </dgm:t>
    </dgm:pt>
    <dgm:pt modelId="{F5516D08-1F09-4507-B28B-330BA592286D}" type="sibTrans" cxnId="{6128BDDB-519D-4ECF-A9E6-62B63549A147}">
      <dgm:prSet/>
      <dgm:spPr/>
      <dgm:t>
        <a:bodyPr/>
        <a:lstStyle/>
        <a:p>
          <a:endParaRPr lang="ru-RU"/>
        </a:p>
      </dgm:t>
    </dgm:pt>
    <dgm:pt modelId="{A5029C2B-E8D0-4CCB-BF88-4607C824BEE5}" type="pres">
      <dgm:prSet presAssocID="{5D56E6C6-6A7A-4EBD-BA0D-DF3B48D71267}" presName="compositeShape" presStyleCnt="0">
        <dgm:presLayoutVars>
          <dgm:dir/>
          <dgm:resizeHandles/>
        </dgm:presLayoutVars>
      </dgm:prSet>
      <dgm:spPr/>
    </dgm:pt>
    <dgm:pt modelId="{2E5A3D6C-77A2-4E17-8F5E-7103F240E0D0}" type="pres">
      <dgm:prSet presAssocID="{5D56E6C6-6A7A-4EBD-BA0D-DF3B48D71267}" presName="pyramid" presStyleLbl="node1" presStyleIdx="0" presStyleCnt="1" custScaleX="99495" custLinFactNeighborX="-8216"/>
      <dgm:spPr>
        <a:solidFill>
          <a:srgbClr val="5D7430"/>
        </a:solidFill>
      </dgm:spPr>
      <dgm:t>
        <a:bodyPr/>
        <a:lstStyle/>
        <a:p>
          <a:endParaRPr lang="ru-RU"/>
        </a:p>
      </dgm:t>
    </dgm:pt>
    <dgm:pt modelId="{282B2C40-4DFF-4E77-A1B5-EEE64E79322A}" type="pres">
      <dgm:prSet presAssocID="{5D56E6C6-6A7A-4EBD-BA0D-DF3B48D71267}" presName="theList" presStyleCnt="0"/>
      <dgm:spPr/>
    </dgm:pt>
    <dgm:pt modelId="{B754C9F4-50A0-47D6-AA2D-97F2A13AEEEF}" type="pres">
      <dgm:prSet presAssocID="{7520C176-7378-47ED-A16F-B219D7A34B80}" presName="aNode" presStyleLbl="fgAcc1" presStyleIdx="0" presStyleCnt="4" custScaleX="111684" custLinFactNeighborX="-7484" custLinFactNeighborY="-28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4D6B0-9877-404C-951F-E8C78717C15F}" type="pres">
      <dgm:prSet presAssocID="{7520C176-7378-47ED-A16F-B219D7A34B80}" presName="aSpace" presStyleCnt="0"/>
      <dgm:spPr/>
    </dgm:pt>
    <dgm:pt modelId="{5EA630CD-7C40-43ED-8F8A-DFAD84049BBE}" type="pres">
      <dgm:prSet presAssocID="{39058561-31C2-4ECD-8DA3-B497D42031C5}" presName="aNode" presStyleLbl="fgAcc1" presStyleIdx="1" presStyleCnt="4" custScaleX="111681" custLinFactY="104298" custLinFactNeighborX="-759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48851-D3BB-40BF-A700-78205853E6A2}" type="pres">
      <dgm:prSet presAssocID="{39058561-31C2-4ECD-8DA3-B497D42031C5}" presName="aSpace" presStyleCnt="0"/>
      <dgm:spPr/>
    </dgm:pt>
    <dgm:pt modelId="{748825D6-877A-49CA-9BBC-FC2034546686}" type="pres">
      <dgm:prSet presAssocID="{84F3C063-BA51-451B-9D41-686BDB5330BA}" presName="aNode" presStyleLbl="fgAcc1" presStyleIdx="2" presStyleCnt="4" custScaleX="111676" custLinFactY="-86614" custLinFactNeighborX="-75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EFFA9-926B-4CBB-B654-DC7152D73990}" type="pres">
      <dgm:prSet presAssocID="{84F3C063-BA51-451B-9D41-686BDB5330BA}" presName="aSpace" presStyleCnt="0"/>
      <dgm:spPr/>
    </dgm:pt>
    <dgm:pt modelId="{4B6E3CFF-E603-40D2-94EC-5C70C1732430}" type="pres">
      <dgm:prSet presAssocID="{71AD3FF6-FC96-420D-B823-0DBF65D74F66}" presName="aNode" presStyleLbl="fgAcc1" presStyleIdx="3" presStyleCnt="4" custScaleX="111666" custLinFactY="5636" custLinFactNeighborX="-74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5159B-796B-4A1C-B423-A54025D9C73E}" type="pres">
      <dgm:prSet presAssocID="{71AD3FF6-FC96-420D-B823-0DBF65D74F66}" presName="aSpace" presStyleCnt="0"/>
      <dgm:spPr/>
    </dgm:pt>
  </dgm:ptLst>
  <dgm:cxnLst>
    <dgm:cxn modelId="{C08502F3-D91D-41BC-81E1-B84CCF527C00}" type="presOf" srcId="{5D56E6C6-6A7A-4EBD-BA0D-DF3B48D71267}" destId="{A5029C2B-E8D0-4CCB-BF88-4607C824BEE5}" srcOrd="0" destOrd="0" presId="urn:microsoft.com/office/officeart/2005/8/layout/pyramid2"/>
    <dgm:cxn modelId="{6128BDDB-519D-4ECF-A9E6-62B63549A147}" srcId="{5D56E6C6-6A7A-4EBD-BA0D-DF3B48D71267}" destId="{84F3C063-BA51-451B-9D41-686BDB5330BA}" srcOrd="2" destOrd="0" parTransId="{DFD89F44-174A-4063-B6E4-2849E0AE3543}" sibTransId="{F5516D08-1F09-4507-B28B-330BA592286D}"/>
    <dgm:cxn modelId="{DB8D839E-F0BD-4EEB-A77B-5D6602150EE2}" srcId="{5D56E6C6-6A7A-4EBD-BA0D-DF3B48D71267}" destId="{71AD3FF6-FC96-420D-B823-0DBF65D74F66}" srcOrd="3" destOrd="0" parTransId="{03C89E86-E879-472C-8779-34C3CBF1164F}" sibTransId="{165BBDD8-D416-40F8-9448-7E0A0255F643}"/>
    <dgm:cxn modelId="{E635AED0-5410-42F4-8634-1DACAA8BFB08}" type="presOf" srcId="{84F3C063-BA51-451B-9D41-686BDB5330BA}" destId="{748825D6-877A-49CA-9BBC-FC2034546686}" srcOrd="0" destOrd="0" presId="urn:microsoft.com/office/officeart/2005/8/layout/pyramid2"/>
    <dgm:cxn modelId="{BB07CE1E-FB14-433D-8293-DC6C0F540206}" type="presOf" srcId="{7520C176-7378-47ED-A16F-B219D7A34B80}" destId="{B754C9F4-50A0-47D6-AA2D-97F2A13AEEEF}" srcOrd="0" destOrd="0" presId="urn:microsoft.com/office/officeart/2005/8/layout/pyramid2"/>
    <dgm:cxn modelId="{97FD8D51-6BC5-4863-A354-63DC9B83E1BD}" type="presOf" srcId="{39058561-31C2-4ECD-8DA3-B497D42031C5}" destId="{5EA630CD-7C40-43ED-8F8A-DFAD84049BBE}" srcOrd="0" destOrd="0" presId="urn:microsoft.com/office/officeart/2005/8/layout/pyramid2"/>
    <dgm:cxn modelId="{ED29AF95-0BD2-4E62-8BE2-7EC590D082CB}" srcId="{5D56E6C6-6A7A-4EBD-BA0D-DF3B48D71267}" destId="{7520C176-7378-47ED-A16F-B219D7A34B80}" srcOrd="0" destOrd="0" parTransId="{485E49E1-F804-4AC7-A90E-B60D519113FE}" sibTransId="{4DEB3F1C-2D25-4FBF-8375-01F831EB9543}"/>
    <dgm:cxn modelId="{C3D406A1-A4C0-4227-A1C8-BDC714A3AE34}" type="presOf" srcId="{71AD3FF6-FC96-420D-B823-0DBF65D74F66}" destId="{4B6E3CFF-E603-40D2-94EC-5C70C1732430}" srcOrd="0" destOrd="0" presId="urn:microsoft.com/office/officeart/2005/8/layout/pyramid2"/>
    <dgm:cxn modelId="{808C42B9-A5BC-41F2-95DB-0AC4BEEDC88B}" srcId="{5D56E6C6-6A7A-4EBD-BA0D-DF3B48D71267}" destId="{39058561-31C2-4ECD-8DA3-B497D42031C5}" srcOrd="1" destOrd="0" parTransId="{5FCE2C15-2C20-4CB3-BFE6-205F944F4FDD}" sibTransId="{E4303142-41B5-490C-830B-29FFA96699BD}"/>
    <dgm:cxn modelId="{5678798C-B79A-43A9-9319-AFE7A8EA2FB1}" type="presParOf" srcId="{A5029C2B-E8D0-4CCB-BF88-4607C824BEE5}" destId="{2E5A3D6C-77A2-4E17-8F5E-7103F240E0D0}" srcOrd="0" destOrd="0" presId="urn:microsoft.com/office/officeart/2005/8/layout/pyramid2"/>
    <dgm:cxn modelId="{03A2B5F0-A4E1-472C-AFC7-1E1821290895}" type="presParOf" srcId="{A5029C2B-E8D0-4CCB-BF88-4607C824BEE5}" destId="{282B2C40-4DFF-4E77-A1B5-EEE64E79322A}" srcOrd="1" destOrd="0" presId="urn:microsoft.com/office/officeart/2005/8/layout/pyramid2"/>
    <dgm:cxn modelId="{C6AAE351-8ECD-4DCE-B5B7-40607D8B3383}" type="presParOf" srcId="{282B2C40-4DFF-4E77-A1B5-EEE64E79322A}" destId="{B754C9F4-50A0-47D6-AA2D-97F2A13AEEEF}" srcOrd="0" destOrd="0" presId="urn:microsoft.com/office/officeart/2005/8/layout/pyramid2"/>
    <dgm:cxn modelId="{8CAECAFB-A679-44C6-B58C-E31AE0813D3C}" type="presParOf" srcId="{282B2C40-4DFF-4E77-A1B5-EEE64E79322A}" destId="{8DB4D6B0-9877-404C-951F-E8C78717C15F}" srcOrd="1" destOrd="0" presId="urn:microsoft.com/office/officeart/2005/8/layout/pyramid2"/>
    <dgm:cxn modelId="{56415283-9C10-4AB4-A14D-5F5694472ED3}" type="presParOf" srcId="{282B2C40-4DFF-4E77-A1B5-EEE64E79322A}" destId="{5EA630CD-7C40-43ED-8F8A-DFAD84049BBE}" srcOrd="2" destOrd="0" presId="urn:microsoft.com/office/officeart/2005/8/layout/pyramid2"/>
    <dgm:cxn modelId="{95F7A538-B1D0-4AE0-8E3D-7527E19CA1B9}" type="presParOf" srcId="{282B2C40-4DFF-4E77-A1B5-EEE64E79322A}" destId="{CF148851-D3BB-40BF-A700-78205853E6A2}" srcOrd="3" destOrd="0" presId="urn:microsoft.com/office/officeart/2005/8/layout/pyramid2"/>
    <dgm:cxn modelId="{1BD29402-52A6-42B5-8024-D11554B1AA4F}" type="presParOf" srcId="{282B2C40-4DFF-4E77-A1B5-EEE64E79322A}" destId="{748825D6-877A-49CA-9BBC-FC2034546686}" srcOrd="4" destOrd="0" presId="urn:microsoft.com/office/officeart/2005/8/layout/pyramid2"/>
    <dgm:cxn modelId="{6A14BB2A-D348-42A3-AEAF-67DB7E058E88}" type="presParOf" srcId="{282B2C40-4DFF-4E77-A1B5-EEE64E79322A}" destId="{F6AEFFA9-926B-4CBB-B654-DC7152D73990}" srcOrd="5" destOrd="0" presId="urn:microsoft.com/office/officeart/2005/8/layout/pyramid2"/>
    <dgm:cxn modelId="{DAA375C9-EBFD-4972-B888-46140BDB0BC2}" type="presParOf" srcId="{282B2C40-4DFF-4E77-A1B5-EEE64E79322A}" destId="{4B6E3CFF-E603-40D2-94EC-5C70C1732430}" srcOrd="6" destOrd="0" presId="urn:microsoft.com/office/officeart/2005/8/layout/pyramid2"/>
    <dgm:cxn modelId="{A89EDE48-EDC0-4879-A903-235B51147DEC}" type="presParOf" srcId="{282B2C40-4DFF-4E77-A1B5-EEE64E79322A}" destId="{7D75159B-796B-4A1C-B423-A54025D9C73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6E6C6-6A7A-4EBD-BA0D-DF3B48D712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520C176-7378-47ED-A16F-B219D7A34B80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ОО «</a:t>
          </a:r>
          <a:r>
            <a:rPr lang="ru-RU" sz="1800" b="1" dirty="0" err="1" smtClean="0">
              <a:solidFill>
                <a:srgbClr val="002060"/>
              </a:solidFill>
            </a:rPr>
            <a:t>Сенім</a:t>
          </a:r>
          <a:r>
            <a:rPr lang="en-US" sz="1800" b="1" dirty="0" smtClean="0">
              <a:solidFill>
                <a:srgbClr val="002060"/>
              </a:solidFill>
            </a:rPr>
            <a:t>-</a:t>
          </a:r>
          <a:r>
            <a:rPr lang="ru-RU" sz="1800" b="1" dirty="0" err="1" smtClean="0">
              <a:solidFill>
                <a:srgbClr val="002060"/>
              </a:solidFill>
            </a:rPr>
            <a:t>тірек</a:t>
          </a:r>
          <a:r>
            <a:rPr lang="ru-RU" sz="1800" b="1" dirty="0" smtClean="0">
              <a:solidFill>
                <a:srgbClr val="002060"/>
              </a:solidFill>
            </a:rPr>
            <a:t>»</a:t>
          </a:r>
        </a:p>
      </dgm:t>
    </dgm:pt>
    <dgm:pt modelId="{485E49E1-F804-4AC7-A90E-B60D519113FE}" type="parTrans" cxnId="{ED29AF95-0BD2-4E62-8BE2-7EC590D082CB}">
      <dgm:prSet/>
      <dgm:spPr/>
      <dgm:t>
        <a:bodyPr/>
        <a:lstStyle/>
        <a:p>
          <a:endParaRPr lang="ru-RU"/>
        </a:p>
      </dgm:t>
    </dgm:pt>
    <dgm:pt modelId="{4DEB3F1C-2D25-4FBF-8375-01F831EB9543}" type="sibTrans" cxnId="{ED29AF95-0BD2-4E62-8BE2-7EC590D082CB}">
      <dgm:prSet/>
      <dgm:spPr/>
      <dgm:t>
        <a:bodyPr/>
        <a:lstStyle/>
        <a:p>
          <a:endParaRPr lang="ru-RU"/>
        </a:p>
      </dgm:t>
    </dgm:pt>
    <dgm:pt modelId="{39058561-31C2-4ECD-8DA3-B497D42031C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ОО «Ассоциация врачей и провизоров»</a:t>
          </a:r>
          <a:endParaRPr lang="ru-RU" sz="1800" b="1" dirty="0">
            <a:solidFill>
              <a:srgbClr val="002060"/>
            </a:solidFill>
          </a:endParaRPr>
        </a:p>
      </dgm:t>
    </dgm:pt>
    <dgm:pt modelId="{5FCE2C15-2C20-4CB3-BFE6-205F944F4FDD}" type="parTrans" cxnId="{808C42B9-A5BC-41F2-95DB-0AC4BEEDC88B}">
      <dgm:prSet/>
      <dgm:spPr/>
      <dgm:t>
        <a:bodyPr/>
        <a:lstStyle/>
        <a:p>
          <a:endParaRPr lang="ru-RU"/>
        </a:p>
      </dgm:t>
    </dgm:pt>
    <dgm:pt modelId="{E4303142-41B5-490C-830B-29FFA96699BD}" type="sibTrans" cxnId="{808C42B9-A5BC-41F2-95DB-0AC4BEEDC88B}">
      <dgm:prSet/>
      <dgm:spPr/>
      <dgm:t>
        <a:bodyPr/>
        <a:lstStyle/>
        <a:p>
          <a:endParaRPr lang="ru-RU"/>
        </a:p>
      </dgm:t>
    </dgm:pt>
    <dgm:pt modelId="{71AD3FF6-FC96-420D-B823-0DBF65D74F66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АФ «Общество Красного Полумесяца»</a:t>
          </a:r>
          <a:endParaRPr lang="ru-RU" sz="1800" b="1" dirty="0">
            <a:solidFill>
              <a:srgbClr val="002060"/>
            </a:solidFill>
          </a:endParaRPr>
        </a:p>
      </dgm:t>
    </dgm:pt>
    <dgm:pt modelId="{03C89E86-E879-472C-8779-34C3CBF1164F}" type="parTrans" cxnId="{DB8D839E-F0BD-4EEB-A77B-5D6602150EE2}">
      <dgm:prSet/>
      <dgm:spPr/>
      <dgm:t>
        <a:bodyPr/>
        <a:lstStyle/>
        <a:p>
          <a:endParaRPr lang="ru-RU"/>
        </a:p>
      </dgm:t>
    </dgm:pt>
    <dgm:pt modelId="{165BBDD8-D416-40F8-9448-7E0A0255F643}" type="sibTrans" cxnId="{DB8D839E-F0BD-4EEB-A77B-5D6602150EE2}">
      <dgm:prSet/>
      <dgm:spPr/>
      <dgm:t>
        <a:bodyPr/>
        <a:lstStyle/>
        <a:p>
          <a:endParaRPr lang="ru-RU"/>
        </a:p>
      </dgm:t>
    </dgm:pt>
    <dgm:pt modelId="{84F3C063-BA51-451B-9D41-686BDB5330B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ОО «</a:t>
          </a:r>
          <a:r>
            <a:rPr lang="ru-RU" sz="1800" b="1" dirty="0" err="1" smtClean="0">
              <a:solidFill>
                <a:srgbClr val="002060"/>
              </a:solidFill>
            </a:rPr>
            <a:t>Шарапат</a:t>
          </a:r>
          <a:r>
            <a:rPr lang="ru-RU" sz="1800" b="1" dirty="0" smtClean="0">
              <a:solidFill>
                <a:srgbClr val="002060"/>
              </a:solidFill>
            </a:rPr>
            <a:t>»</a:t>
          </a:r>
        </a:p>
      </dgm:t>
    </dgm:pt>
    <dgm:pt modelId="{DFD89F44-174A-4063-B6E4-2849E0AE3543}" type="parTrans" cxnId="{6128BDDB-519D-4ECF-A9E6-62B63549A147}">
      <dgm:prSet/>
      <dgm:spPr/>
      <dgm:t>
        <a:bodyPr/>
        <a:lstStyle/>
        <a:p>
          <a:endParaRPr lang="ru-RU"/>
        </a:p>
      </dgm:t>
    </dgm:pt>
    <dgm:pt modelId="{F5516D08-1F09-4507-B28B-330BA592286D}" type="sibTrans" cxnId="{6128BDDB-519D-4ECF-A9E6-62B63549A147}">
      <dgm:prSet/>
      <dgm:spPr/>
      <dgm:t>
        <a:bodyPr/>
        <a:lstStyle/>
        <a:p>
          <a:endParaRPr lang="ru-RU"/>
        </a:p>
      </dgm:t>
    </dgm:pt>
    <dgm:pt modelId="{21FA6F6A-AF4D-4A9A-8CD2-808BF3CCFCDE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ОФ «Наша жизнь»</a:t>
          </a:r>
        </a:p>
      </dgm:t>
    </dgm:pt>
    <dgm:pt modelId="{45DD7071-C9EA-4719-BCB3-E55A8ADC0237}" type="parTrans" cxnId="{C538EC9E-0D9C-49B4-9910-BAC2D9CFC380}">
      <dgm:prSet/>
      <dgm:spPr/>
      <dgm:t>
        <a:bodyPr/>
        <a:lstStyle/>
        <a:p>
          <a:endParaRPr lang="ru-RU"/>
        </a:p>
      </dgm:t>
    </dgm:pt>
    <dgm:pt modelId="{8D51E190-D30F-4926-BFD0-1CC637CC261A}" type="sibTrans" cxnId="{C538EC9E-0D9C-49B4-9910-BAC2D9CFC380}">
      <dgm:prSet/>
      <dgm:spPr/>
      <dgm:t>
        <a:bodyPr/>
        <a:lstStyle/>
        <a:p>
          <a:endParaRPr lang="ru-RU"/>
        </a:p>
      </dgm:t>
    </dgm:pt>
    <dgm:pt modelId="{C4D9312D-1451-4B44-A6ED-157B4CA6E9C6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ОФ «Пана – 04»</a:t>
          </a:r>
          <a:endParaRPr lang="ru-RU" sz="1800" b="1" dirty="0">
            <a:solidFill>
              <a:srgbClr val="002060"/>
            </a:solidFill>
          </a:endParaRPr>
        </a:p>
      </dgm:t>
    </dgm:pt>
    <dgm:pt modelId="{7ADACAB9-8A72-46FA-AD2A-D910E3835C06}" type="parTrans" cxnId="{38BCB720-9B02-4173-AD9C-704B0D112E23}">
      <dgm:prSet/>
      <dgm:spPr/>
      <dgm:t>
        <a:bodyPr/>
        <a:lstStyle/>
        <a:p>
          <a:endParaRPr lang="ru-RU"/>
        </a:p>
      </dgm:t>
    </dgm:pt>
    <dgm:pt modelId="{DD924BD9-AD32-42D4-AFAB-6453133BE830}" type="sibTrans" cxnId="{38BCB720-9B02-4173-AD9C-704B0D112E23}">
      <dgm:prSet/>
      <dgm:spPr/>
      <dgm:t>
        <a:bodyPr/>
        <a:lstStyle/>
        <a:p>
          <a:endParaRPr lang="ru-RU"/>
        </a:p>
      </dgm:t>
    </dgm:pt>
    <dgm:pt modelId="{A5029C2B-E8D0-4CCB-BF88-4607C824BEE5}" type="pres">
      <dgm:prSet presAssocID="{5D56E6C6-6A7A-4EBD-BA0D-DF3B48D71267}" presName="compositeShape" presStyleCnt="0">
        <dgm:presLayoutVars>
          <dgm:dir/>
          <dgm:resizeHandles/>
        </dgm:presLayoutVars>
      </dgm:prSet>
      <dgm:spPr/>
    </dgm:pt>
    <dgm:pt modelId="{2E5A3D6C-77A2-4E17-8F5E-7103F240E0D0}" type="pres">
      <dgm:prSet presAssocID="{5D56E6C6-6A7A-4EBD-BA0D-DF3B48D71267}" presName="pyramid" presStyleLbl="node1" presStyleIdx="0" presStyleCnt="1" custLinFactNeighborX="-672" custLinFactNeighborY="11687"/>
      <dgm:spPr>
        <a:solidFill>
          <a:srgbClr val="5D7430"/>
        </a:solidFill>
      </dgm:spPr>
      <dgm:t>
        <a:bodyPr/>
        <a:lstStyle/>
        <a:p>
          <a:endParaRPr lang="ru-RU"/>
        </a:p>
      </dgm:t>
    </dgm:pt>
    <dgm:pt modelId="{282B2C40-4DFF-4E77-A1B5-EEE64E79322A}" type="pres">
      <dgm:prSet presAssocID="{5D56E6C6-6A7A-4EBD-BA0D-DF3B48D71267}" presName="theList" presStyleCnt="0"/>
      <dgm:spPr/>
    </dgm:pt>
    <dgm:pt modelId="{641959B2-C900-4653-AC54-FEF2DC71AEB8}" type="pres">
      <dgm:prSet presAssocID="{C4D9312D-1451-4B44-A6ED-157B4CA6E9C6}" presName="aNode" presStyleLbl="fgAcc1" presStyleIdx="0" presStyleCnt="6" custLinFactNeighborX="1250" custLinFactNeighborY="14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933E6-73B8-4F17-A7EB-0D69457F2B54}" type="pres">
      <dgm:prSet presAssocID="{C4D9312D-1451-4B44-A6ED-157B4CA6E9C6}" presName="aSpace" presStyleCnt="0"/>
      <dgm:spPr/>
    </dgm:pt>
    <dgm:pt modelId="{3C09636C-678C-4336-AB14-9BF90C2797EC}" type="pres">
      <dgm:prSet presAssocID="{21FA6F6A-AF4D-4A9A-8CD2-808BF3CCFCDE}" presName="aNode" presStyleLbl="fgAcc1" presStyleIdx="1" presStyleCnt="6" custLinFactY="113795" custLinFactNeighborX="-254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9BCD3-C528-48BF-B65E-4B75D1FC958F}" type="pres">
      <dgm:prSet presAssocID="{21FA6F6A-AF4D-4A9A-8CD2-808BF3CCFCDE}" presName="aSpace" presStyleCnt="0"/>
      <dgm:spPr/>
    </dgm:pt>
    <dgm:pt modelId="{B754C9F4-50A0-47D6-AA2D-97F2A13AEEEF}" type="pres">
      <dgm:prSet presAssocID="{7520C176-7378-47ED-A16F-B219D7A34B80}" presName="aNode" presStyleLbl="fgAcc1" presStyleIdx="2" presStyleCnt="6" custLinFactY="237859" custLinFactNeighborX="-2216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4D6B0-9877-404C-951F-E8C78717C15F}" type="pres">
      <dgm:prSet presAssocID="{7520C176-7378-47ED-A16F-B219D7A34B80}" presName="aSpace" presStyleCnt="0"/>
      <dgm:spPr/>
    </dgm:pt>
    <dgm:pt modelId="{5EA630CD-7C40-43ED-8F8A-DFAD84049BBE}" type="pres">
      <dgm:prSet presAssocID="{39058561-31C2-4ECD-8DA3-B497D42031C5}" presName="aNode" presStyleLbl="fgAcc1" presStyleIdx="3" presStyleCnt="6" custLinFactY="30899" custLinFactNeighborX="-14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48851-D3BB-40BF-A700-78205853E6A2}" type="pres">
      <dgm:prSet presAssocID="{39058561-31C2-4ECD-8DA3-B497D42031C5}" presName="aSpace" presStyleCnt="0"/>
      <dgm:spPr/>
    </dgm:pt>
    <dgm:pt modelId="{748825D6-877A-49CA-9BBC-FC2034546686}" type="pres">
      <dgm:prSet presAssocID="{84F3C063-BA51-451B-9D41-686BDB5330BA}" presName="aNode" presStyleLbl="fgAcc1" presStyleIdx="4" presStyleCnt="6" custLinFactY="-285737" custLinFactNeighborX="-238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EFFA9-926B-4CBB-B654-DC7152D73990}" type="pres">
      <dgm:prSet presAssocID="{84F3C063-BA51-451B-9D41-686BDB5330BA}" presName="aSpace" presStyleCnt="0"/>
      <dgm:spPr/>
    </dgm:pt>
    <dgm:pt modelId="{4B6E3CFF-E603-40D2-94EC-5C70C1732430}" type="pres">
      <dgm:prSet presAssocID="{71AD3FF6-FC96-420D-B823-0DBF65D74F66}" presName="aNode" presStyleLbl="fgAcc1" presStyleIdx="5" presStyleCnt="6" custLinFactY="49892" custLinFactNeighborX="-24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5159B-796B-4A1C-B423-A54025D9C73E}" type="pres">
      <dgm:prSet presAssocID="{71AD3FF6-FC96-420D-B823-0DBF65D74F66}" presName="aSpace" presStyleCnt="0"/>
      <dgm:spPr/>
    </dgm:pt>
  </dgm:ptLst>
  <dgm:cxnLst>
    <dgm:cxn modelId="{067CD751-7CC7-4745-928E-BC507EEF88E4}" type="presOf" srcId="{7520C176-7378-47ED-A16F-B219D7A34B80}" destId="{B754C9F4-50A0-47D6-AA2D-97F2A13AEEEF}" srcOrd="0" destOrd="0" presId="urn:microsoft.com/office/officeart/2005/8/layout/pyramid2"/>
    <dgm:cxn modelId="{BCA10B92-C5F7-4438-84C4-923D9CC1CFDC}" type="presOf" srcId="{71AD3FF6-FC96-420D-B823-0DBF65D74F66}" destId="{4B6E3CFF-E603-40D2-94EC-5C70C1732430}" srcOrd="0" destOrd="0" presId="urn:microsoft.com/office/officeart/2005/8/layout/pyramid2"/>
    <dgm:cxn modelId="{912FFE97-C549-4802-B349-2E78A5B1038A}" type="presOf" srcId="{21FA6F6A-AF4D-4A9A-8CD2-808BF3CCFCDE}" destId="{3C09636C-678C-4336-AB14-9BF90C2797EC}" srcOrd="0" destOrd="0" presId="urn:microsoft.com/office/officeart/2005/8/layout/pyramid2"/>
    <dgm:cxn modelId="{CD8A4D42-BA0D-4271-AFF0-432B119520A8}" type="presOf" srcId="{84F3C063-BA51-451B-9D41-686BDB5330BA}" destId="{748825D6-877A-49CA-9BBC-FC2034546686}" srcOrd="0" destOrd="0" presId="urn:microsoft.com/office/officeart/2005/8/layout/pyramid2"/>
    <dgm:cxn modelId="{F3082459-5CF2-4207-895D-29CA629191D4}" type="presOf" srcId="{39058561-31C2-4ECD-8DA3-B497D42031C5}" destId="{5EA630CD-7C40-43ED-8F8A-DFAD84049BBE}" srcOrd="0" destOrd="0" presId="urn:microsoft.com/office/officeart/2005/8/layout/pyramid2"/>
    <dgm:cxn modelId="{38BCB720-9B02-4173-AD9C-704B0D112E23}" srcId="{5D56E6C6-6A7A-4EBD-BA0D-DF3B48D71267}" destId="{C4D9312D-1451-4B44-A6ED-157B4CA6E9C6}" srcOrd="0" destOrd="0" parTransId="{7ADACAB9-8A72-46FA-AD2A-D910E3835C06}" sibTransId="{DD924BD9-AD32-42D4-AFAB-6453133BE830}"/>
    <dgm:cxn modelId="{808C42B9-A5BC-41F2-95DB-0AC4BEEDC88B}" srcId="{5D56E6C6-6A7A-4EBD-BA0D-DF3B48D71267}" destId="{39058561-31C2-4ECD-8DA3-B497D42031C5}" srcOrd="3" destOrd="0" parTransId="{5FCE2C15-2C20-4CB3-BFE6-205F944F4FDD}" sibTransId="{E4303142-41B5-490C-830B-29FFA96699BD}"/>
    <dgm:cxn modelId="{5E801DD3-7C52-4032-A49B-E7B4D1B1412B}" type="presOf" srcId="{5D56E6C6-6A7A-4EBD-BA0D-DF3B48D71267}" destId="{A5029C2B-E8D0-4CCB-BF88-4607C824BEE5}" srcOrd="0" destOrd="0" presId="urn:microsoft.com/office/officeart/2005/8/layout/pyramid2"/>
    <dgm:cxn modelId="{C538EC9E-0D9C-49B4-9910-BAC2D9CFC380}" srcId="{5D56E6C6-6A7A-4EBD-BA0D-DF3B48D71267}" destId="{21FA6F6A-AF4D-4A9A-8CD2-808BF3CCFCDE}" srcOrd="1" destOrd="0" parTransId="{45DD7071-C9EA-4719-BCB3-E55A8ADC0237}" sibTransId="{8D51E190-D30F-4926-BFD0-1CC637CC261A}"/>
    <dgm:cxn modelId="{ED29AF95-0BD2-4E62-8BE2-7EC590D082CB}" srcId="{5D56E6C6-6A7A-4EBD-BA0D-DF3B48D71267}" destId="{7520C176-7378-47ED-A16F-B219D7A34B80}" srcOrd="2" destOrd="0" parTransId="{485E49E1-F804-4AC7-A90E-B60D519113FE}" sibTransId="{4DEB3F1C-2D25-4FBF-8375-01F831EB9543}"/>
    <dgm:cxn modelId="{90964C78-31CF-4A4F-9012-DB609C6CE93C}" type="presOf" srcId="{C4D9312D-1451-4B44-A6ED-157B4CA6E9C6}" destId="{641959B2-C900-4653-AC54-FEF2DC71AEB8}" srcOrd="0" destOrd="0" presId="urn:microsoft.com/office/officeart/2005/8/layout/pyramid2"/>
    <dgm:cxn modelId="{DB8D839E-F0BD-4EEB-A77B-5D6602150EE2}" srcId="{5D56E6C6-6A7A-4EBD-BA0D-DF3B48D71267}" destId="{71AD3FF6-FC96-420D-B823-0DBF65D74F66}" srcOrd="5" destOrd="0" parTransId="{03C89E86-E879-472C-8779-34C3CBF1164F}" sibTransId="{165BBDD8-D416-40F8-9448-7E0A0255F643}"/>
    <dgm:cxn modelId="{6128BDDB-519D-4ECF-A9E6-62B63549A147}" srcId="{5D56E6C6-6A7A-4EBD-BA0D-DF3B48D71267}" destId="{84F3C063-BA51-451B-9D41-686BDB5330BA}" srcOrd="4" destOrd="0" parTransId="{DFD89F44-174A-4063-B6E4-2849E0AE3543}" sibTransId="{F5516D08-1F09-4507-B28B-330BA592286D}"/>
    <dgm:cxn modelId="{D71A16AB-58D4-464D-8BF4-75A3C2F411B0}" type="presParOf" srcId="{A5029C2B-E8D0-4CCB-BF88-4607C824BEE5}" destId="{2E5A3D6C-77A2-4E17-8F5E-7103F240E0D0}" srcOrd="0" destOrd="0" presId="urn:microsoft.com/office/officeart/2005/8/layout/pyramid2"/>
    <dgm:cxn modelId="{FC6F4233-8146-4B5E-928E-349A52F23400}" type="presParOf" srcId="{A5029C2B-E8D0-4CCB-BF88-4607C824BEE5}" destId="{282B2C40-4DFF-4E77-A1B5-EEE64E79322A}" srcOrd="1" destOrd="0" presId="urn:microsoft.com/office/officeart/2005/8/layout/pyramid2"/>
    <dgm:cxn modelId="{1840AC1F-40E1-4CF5-8F89-35D21C117229}" type="presParOf" srcId="{282B2C40-4DFF-4E77-A1B5-EEE64E79322A}" destId="{641959B2-C900-4653-AC54-FEF2DC71AEB8}" srcOrd="0" destOrd="0" presId="urn:microsoft.com/office/officeart/2005/8/layout/pyramid2"/>
    <dgm:cxn modelId="{A2DC64DD-448B-48AE-9217-C9C8E81AC12F}" type="presParOf" srcId="{282B2C40-4DFF-4E77-A1B5-EEE64E79322A}" destId="{712933E6-73B8-4F17-A7EB-0D69457F2B54}" srcOrd="1" destOrd="0" presId="urn:microsoft.com/office/officeart/2005/8/layout/pyramid2"/>
    <dgm:cxn modelId="{11B056DA-4B44-4687-AE3B-CC3F1D320C64}" type="presParOf" srcId="{282B2C40-4DFF-4E77-A1B5-EEE64E79322A}" destId="{3C09636C-678C-4336-AB14-9BF90C2797EC}" srcOrd="2" destOrd="0" presId="urn:microsoft.com/office/officeart/2005/8/layout/pyramid2"/>
    <dgm:cxn modelId="{30553460-E922-4A77-8181-25D1C81B8688}" type="presParOf" srcId="{282B2C40-4DFF-4E77-A1B5-EEE64E79322A}" destId="{A669BCD3-C528-48BF-B65E-4B75D1FC958F}" srcOrd="3" destOrd="0" presId="urn:microsoft.com/office/officeart/2005/8/layout/pyramid2"/>
    <dgm:cxn modelId="{D686686B-47FA-400C-BE03-2E402A368258}" type="presParOf" srcId="{282B2C40-4DFF-4E77-A1B5-EEE64E79322A}" destId="{B754C9F4-50A0-47D6-AA2D-97F2A13AEEEF}" srcOrd="4" destOrd="0" presId="urn:microsoft.com/office/officeart/2005/8/layout/pyramid2"/>
    <dgm:cxn modelId="{63408949-98D5-4FC7-90B5-D9F2FD193F4F}" type="presParOf" srcId="{282B2C40-4DFF-4E77-A1B5-EEE64E79322A}" destId="{8DB4D6B0-9877-404C-951F-E8C78717C15F}" srcOrd="5" destOrd="0" presId="urn:microsoft.com/office/officeart/2005/8/layout/pyramid2"/>
    <dgm:cxn modelId="{CE6155F4-17C0-4097-A065-E2F7A72A6C67}" type="presParOf" srcId="{282B2C40-4DFF-4E77-A1B5-EEE64E79322A}" destId="{5EA630CD-7C40-43ED-8F8A-DFAD84049BBE}" srcOrd="6" destOrd="0" presId="urn:microsoft.com/office/officeart/2005/8/layout/pyramid2"/>
    <dgm:cxn modelId="{A58F5EE2-C9C7-481C-9DB4-6BE052619762}" type="presParOf" srcId="{282B2C40-4DFF-4E77-A1B5-EEE64E79322A}" destId="{CF148851-D3BB-40BF-A700-78205853E6A2}" srcOrd="7" destOrd="0" presId="urn:microsoft.com/office/officeart/2005/8/layout/pyramid2"/>
    <dgm:cxn modelId="{9E36021F-11B2-459A-A546-F00F6A99D44E}" type="presParOf" srcId="{282B2C40-4DFF-4E77-A1B5-EEE64E79322A}" destId="{748825D6-877A-49CA-9BBC-FC2034546686}" srcOrd="8" destOrd="0" presId="urn:microsoft.com/office/officeart/2005/8/layout/pyramid2"/>
    <dgm:cxn modelId="{1FE930BA-260C-40D5-B34F-E7C4F5D71A72}" type="presParOf" srcId="{282B2C40-4DFF-4E77-A1B5-EEE64E79322A}" destId="{F6AEFFA9-926B-4CBB-B654-DC7152D73990}" srcOrd="9" destOrd="0" presId="urn:microsoft.com/office/officeart/2005/8/layout/pyramid2"/>
    <dgm:cxn modelId="{98835DDE-2987-4FBD-BAE7-4FFA6F0E10BD}" type="presParOf" srcId="{282B2C40-4DFF-4E77-A1B5-EEE64E79322A}" destId="{4B6E3CFF-E603-40D2-94EC-5C70C1732430}" srcOrd="10" destOrd="0" presId="urn:microsoft.com/office/officeart/2005/8/layout/pyramid2"/>
    <dgm:cxn modelId="{8C9F797B-CD35-4047-96AA-EE59CA1203C7}" type="presParOf" srcId="{282B2C40-4DFF-4E77-A1B5-EEE64E79322A}" destId="{7D75159B-796B-4A1C-B423-A54025D9C73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A3D6C-77A2-4E17-8F5E-7103F240E0D0}">
      <dsp:nvSpPr>
        <dsp:cNvPr id="0" name=""/>
        <dsp:cNvSpPr/>
      </dsp:nvSpPr>
      <dsp:spPr>
        <a:xfrm>
          <a:off x="0" y="0"/>
          <a:ext cx="3786019" cy="3805236"/>
        </a:xfrm>
        <a:prstGeom prst="triangle">
          <a:avLst/>
        </a:prstGeom>
        <a:solidFill>
          <a:srgbClr val="5D74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4C9F4-50A0-47D6-AA2D-97F2A13AEEEF}">
      <dsp:nvSpPr>
        <dsp:cNvPr id="0" name=""/>
        <dsp:cNvSpPr/>
      </dsp:nvSpPr>
      <dsp:spPr>
        <a:xfrm>
          <a:off x="1856256" y="357066"/>
          <a:ext cx="2762395" cy="676321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</a:rPr>
            <a:t>ОФ «Наша жизнь»</a:t>
          </a:r>
        </a:p>
      </dsp:txBody>
      <dsp:txXfrm>
        <a:off x="1889271" y="390081"/>
        <a:ext cx="2696365" cy="610291"/>
      </dsp:txXfrm>
    </dsp:sp>
    <dsp:sp modelId="{5EA630CD-7C40-43ED-8F8A-DFAD84049BBE}">
      <dsp:nvSpPr>
        <dsp:cNvPr id="0" name=""/>
        <dsp:cNvSpPr/>
      </dsp:nvSpPr>
      <dsp:spPr>
        <a:xfrm>
          <a:off x="1853597" y="2016226"/>
          <a:ext cx="2762321" cy="676321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ОО «</a:t>
          </a:r>
          <a:r>
            <a:rPr lang="ru-RU" sz="1800" b="1" kern="1200" dirty="0" err="1" smtClean="0">
              <a:solidFill>
                <a:srgbClr val="002060"/>
              </a:solidFill>
            </a:rPr>
            <a:t>Сенім</a:t>
          </a:r>
          <a:r>
            <a:rPr lang="en-US" sz="1800" b="1" kern="1200" dirty="0" smtClean="0">
              <a:solidFill>
                <a:srgbClr val="002060"/>
              </a:solidFill>
            </a:rPr>
            <a:t>-</a:t>
          </a:r>
          <a:r>
            <a:rPr lang="ru-RU" sz="1800" b="1" kern="1200" dirty="0" err="1" smtClean="0">
              <a:solidFill>
                <a:srgbClr val="002060"/>
              </a:solidFill>
            </a:rPr>
            <a:t>тірек</a:t>
          </a:r>
          <a:r>
            <a:rPr lang="ru-RU" sz="1800" b="1" kern="1200" dirty="0" smtClean="0">
              <a:solidFill>
                <a:srgbClr val="002060"/>
              </a:solidFill>
            </a:rPr>
            <a:t>»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886612" y="2049241"/>
        <a:ext cx="2696291" cy="610291"/>
      </dsp:txXfrm>
    </dsp:sp>
    <dsp:sp modelId="{748825D6-877A-49CA-9BBC-FC2034546686}">
      <dsp:nvSpPr>
        <dsp:cNvPr id="0" name=""/>
        <dsp:cNvSpPr/>
      </dsp:nvSpPr>
      <dsp:spPr>
        <a:xfrm>
          <a:off x="1853659" y="1232288"/>
          <a:ext cx="2762197" cy="676321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</a:rPr>
            <a:t>ОО «Ассоциация врачей и провизоров»</a:t>
          </a:r>
        </a:p>
      </dsp:txBody>
      <dsp:txXfrm>
        <a:off x="1886674" y="1265303"/>
        <a:ext cx="2696167" cy="610291"/>
      </dsp:txXfrm>
    </dsp:sp>
    <dsp:sp modelId="{4B6E3CFF-E603-40D2-94EC-5C70C1732430}">
      <dsp:nvSpPr>
        <dsp:cNvPr id="0" name=""/>
        <dsp:cNvSpPr/>
      </dsp:nvSpPr>
      <dsp:spPr>
        <a:xfrm>
          <a:off x="1856256" y="2786137"/>
          <a:ext cx="2761950" cy="676321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АФ «Общество Красного Полумесяца»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889271" y="2819152"/>
        <a:ext cx="2695920" cy="610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A3D6C-77A2-4E17-8F5E-7103F240E0D0}">
      <dsp:nvSpPr>
        <dsp:cNvPr id="0" name=""/>
        <dsp:cNvSpPr/>
      </dsp:nvSpPr>
      <dsp:spPr>
        <a:xfrm>
          <a:off x="0" y="0"/>
          <a:ext cx="4002904" cy="4885356"/>
        </a:xfrm>
        <a:prstGeom prst="triangle">
          <a:avLst/>
        </a:prstGeom>
        <a:solidFill>
          <a:srgbClr val="5D74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959B2-C900-4653-AC54-FEF2DC71AEB8}">
      <dsp:nvSpPr>
        <dsp:cNvPr id="0" name=""/>
        <dsp:cNvSpPr/>
      </dsp:nvSpPr>
      <dsp:spPr>
        <a:xfrm>
          <a:off x="2001452" y="501894"/>
          <a:ext cx="2601887" cy="578227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ОФ «Пана – 04»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029679" y="530121"/>
        <a:ext cx="2545433" cy="521773"/>
      </dsp:txXfrm>
    </dsp:sp>
    <dsp:sp modelId="{3C09636C-678C-4336-AB14-9BF90C2797EC}">
      <dsp:nvSpPr>
        <dsp:cNvPr id="0" name=""/>
        <dsp:cNvSpPr/>
      </dsp:nvSpPr>
      <dsp:spPr>
        <a:xfrm>
          <a:off x="1935364" y="1944217"/>
          <a:ext cx="2601887" cy="578227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</a:rPr>
            <a:t>ОФ «Наша жизнь»</a:t>
          </a:r>
        </a:p>
      </dsp:txBody>
      <dsp:txXfrm>
        <a:off x="1963591" y="1972444"/>
        <a:ext cx="2545433" cy="521773"/>
      </dsp:txXfrm>
    </dsp:sp>
    <dsp:sp modelId="{B754C9F4-50A0-47D6-AA2D-97F2A13AEEEF}">
      <dsp:nvSpPr>
        <dsp:cNvPr id="0" name=""/>
        <dsp:cNvSpPr/>
      </dsp:nvSpPr>
      <dsp:spPr>
        <a:xfrm>
          <a:off x="1943794" y="3384374"/>
          <a:ext cx="2601887" cy="578227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</a:rPr>
            <a:t>ОО «</a:t>
          </a:r>
          <a:r>
            <a:rPr lang="ru-RU" sz="1800" b="1" kern="1200" dirty="0" err="1" smtClean="0">
              <a:solidFill>
                <a:srgbClr val="002060"/>
              </a:solidFill>
            </a:rPr>
            <a:t>Сенім</a:t>
          </a:r>
          <a:r>
            <a:rPr lang="en-US" sz="1800" b="1" kern="1200" dirty="0" smtClean="0">
              <a:solidFill>
                <a:srgbClr val="002060"/>
              </a:solidFill>
            </a:rPr>
            <a:t>-</a:t>
          </a:r>
          <a:r>
            <a:rPr lang="ru-RU" sz="1800" b="1" kern="1200" dirty="0" err="1" smtClean="0">
              <a:solidFill>
                <a:srgbClr val="002060"/>
              </a:solidFill>
            </a:rPr>
            <a:t>тірек</a:t>
          </a:r>
          <a:r>
            <a:rPr lang="ru-RU" sz="1800" b="1" kern="1200" dirty="0" smtClean="0">
              <a:solidFill>
                <a:srgbClr val="002060"/>
              </a:solidFill>
            </a:rPr>
            <a:t>»</a:t>
          </a:r>
        </a:p>
      </dsp:txBody>
      <dsp:txXfrm>
        <a:off x="1972021" y="3412601"/>
        <a:ext cx="2545433" cy="521773"/>
      </dsp:txXfrm>
    </dsp:sp>
    <dsp:sp modelId="{5EA630CD-7C40-43ED-8F8A-DFAD84049BBE}">
      <dsp:nvSpPr>
        <dsp:cNvPr id="0" name=""/>
        <dsp:cNvSpPr/>
      </dsp:nvSpPr>
      <dsp:spPr>
        <a:xfrm>
          <a:off x="1965025" y="2693623"/>
          <a:ext cx="2601887" cy="578227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ОО «Ассоциация врачей и провизоров»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993252" y="2721850"/>
        <a:ext cx="2545433" cy="521773"/>
      </dsp:txXfrm>
    </dsp:sp>
    <dsp:sp modelId="{748825D6-877A-49CA-9BBC-FC2034546686}">
      <dsp:nvSpPr>
        <dsp:cNvPr id="0" name=""/>
        <dsp:cNvSpPr/>
      </dsp:nvSpPr>
      <dsp:spPr>
        <a:xfrm>
          <a:off x="1939397" y="1224138"/>
          <a:ext cx="2601887" cy="578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</a:rPr>
            <a:t>ОО «</a:t>
          </a:r>
          <a:r>
            <a:rPr lang="ru-RU" sz="1800" b="1" kern="1200" dirty="0" err="1" smtClean="0">
              <a:solidFill>
                <a:srgbClr val="002060"/>
              </a:solidFill>
            </a:rPr>
            <a:t>Шарапат</a:t>
          </a:r>
          <a:r>
            <a:rPr lang="ru-RU" sz="1800" b="1" kern="1200" dirty="0" smtClean="0">
              <a:solidFill>
                <a:srgbClr val="002060"/>
              </a:solidFill>
            </a:rPr>
            <a:t>»</a:t>
          </a:r>
        </a:p>
      </dsp:txBody>
      <dsp:txXfrm>
        <a:off x="1967624" y="1252365"/>
        <a:ext cx="2545433" cy="521773"/>
      </dsp:txXfrm>
    </dsp:sp>
    <dsp:sp modelId="{4B6E3CFF-E603-40D2-94EC-5C70C1732430}">
      <dsp:nvSpPr>
        <dsp:cNvPr id="0" name=""/>
        <dsp:cNvSpPr/>
      </dsp:nvSpPr>
      <dsp:spPr>
        <a:xfrm>
          <a:off x="1938356" y="4104458"/>
          <a:ext cx="2601887" cy="578227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АФ «Общество Красного Полумесяца»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966583" y="4132685"/>
        <a:ext cx="2545433" cy="521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25C65-C36E-4ECD-AE1D-A09B42C2FA2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A497-2CC4-442C-B714-24BFD17A8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9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0F1B7-0A0E-40CB-84D3-8C0C665FEF9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88909-0459-4232-83A9-C61A57AEC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8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8909-0459-4232-83A9-C61A57AECEB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6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90656" cy="374441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Успешные практики получения государственного социального заказа для ключевых групп населения, включая </a:t>
            </a:r>
            <a:r>
              <a:rPr lang="ru-RU" sz="40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МСМ,</a:t>
            </a:r>
            <a:br>
              <a:rPr lang="ru-RU" sz="40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г.Актобе</a:t>
            </a:r>
            <a:r>
              <a:rPr lang="ru-RU" sz="40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Казахстан.</a:t>
            </a:r>
            <a:endParaRPr lang="ru-RU" sz="40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544816" cy="16561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Каспирова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Анна,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главного врача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Актюбинского областного центра по профилактике и борьбе со СПИД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perova\Desktop\ГФ 25-27.09.2019\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2476"/>
            <a:ext cx="3307220" cy="44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08912" cy="27363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НПО проинформированы о темах ГСЗ и мотивированы работать с КГН:</a:t>
            </a:r>
          </a:p>
          <a:p>
            <a:pPr lvl="1"/>
            <a:r>
              <a:rPr lang="ru-RU" dirty="0" smtClean="0"/>
              <a:t>содействие </a:t>
            </a:r>
            <a:r>
              <a:rPr lang="ru-RU" dirty="0"/>
              <a:t>в регистрации нового СПИД-сервисного НПО, обучение </a:t>
            </a:r>
            <a:r>
              <a:rPr lang="ru-RU" dirty="0" smtClean="0"/>
              <a:t>действующих;</a:t>
            </a:r>
          </a:p>
          <a:p>
            <a:pPr lvl="1"/>
            <a:r>
              <a:rPr lang="ru-RU" dirty="0" smtClean="0"/>
              <a:t>подписано соглашение о сотрудничестве;</a:t>
            </a:r>
          </a:p>
          <a:p>
            <a:pPr lvl="1"/>
            <a:r>
              <a:rPr lang="ru-RU" dirty="0" smtClean="0"/>
              <a:t>рассылка </a:t>
            </a:r>
            <a:r>
              <a:rPr lang="ru-RU" dirty="0"/>
              <a:t>писем и презентаций, круглый стол, </a:t>
            </a:r>
            <a:r>
              <a:rPr lang="ru-RU" dirty="0" smtClean="0"/>
              <a:t>консультации.</a:t>
            </a:r>
            <a:endParaRPr lang="ru-RU" dirty="0"/>
          </a:p>
          <a:p>
            <a:endParaRPr lang="ru-RU" dirty="0"/>
          </a:p>
        </p:txBody>
      </p:sp>
      <p:pic>
        <p:nvPicPr>
          <p:cNvPr id="2051" name="Picture 3" descr="C:\Users\Kasperova\Desktop\ГФ 25-27.09.2019\с НПО фото\IMG-20190403-WA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01008"/>
            <a:ext cx="6020023" cy="31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6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3465268"/>
            <a:ext cx="2524960" cy="3276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нформирование общественности </a:t>
            </a:r>
            <a:r>
              <a:rPr lang="ru-RU" dirty="0"/>
              <a:t>о </a:t>
            </a:r>
            <a:r>
              <a:rPr lang="ru-RU" dirty="0" smtClean="0"/>
              <a:t>проекте</a:t>
            </a:r>
          </a:p>
          <a:p>
            <a:pPr marL="0" indent="0">
              <a:buNone/>
            </a:pPr>
            <a:r>
              <a:rPr lang="ru-RU" dirty="0" smtClean="0"/>
              <a:t>через СМИ</a:t>
            </a:r>
            <a:endParaRPr lang="ru-RU" dirty="0"/>
          </a:p>
        </p:txBody>
      </p:sp>
      <p:pic>
        <p:nvPicPr>
          <p:cNvPr id="3075" name="Picture 3" descr="C:\Users\Kasperova\Desktop\ГФ 25-27.09.2019\Фото\WhatsApp Image 2019-08-23 at 15.21.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08" y="0"/>
            <a:ext cx="6156176" cy="34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79512" y="189170"/>
            <a:ext cx="2664296" cy="3276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Проведены круглые столы с НПО и инициативными группами области по теме ГСЗ/ВИЧ</a:t>
            </a:r>
            <a:endParaRPr lang="ru-RU" dirty="0"/>
          </a:p>
        </p:txBody>
      </p:sp>
      <p:pic>
        <p:nvPicPr>
          <p:cNvPr id="3076" name="Picture 4" descr="C:\Users\Kasperova\Desktop\ГФ 25-27.09.2019\Фото\WhatsApp Image 2019-08-23 at 15.21.3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" y="3457891"/>
            <a:ext cx="6569670" cy="33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5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21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хотим показать нашу работу, </a:t>
            </a:r>
            <a:b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 как ее видят журналисты?</a:t>
            </a:r>
            <a:endParaRPr lang="ru-RU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«Жареные» </a:t>
            </a:r>
            <a:r>
              <a:rPr lang="ru-RU" dirty="0" smtClean="0"/>
              <a:t>факты;</a:t>
            </a:r>
          </a:p>
          <a:p>
            <a:r>
              <a:rPr lang="ru-RU" dirty="0"/>
              <a:t>И</a:t>
            </a:r>
            <a:r>
              <a:rPr lang="ru-RU" dirty="0" smtClean="0"/>
              <a:t>нтригующие заголовки;</a:t>
            </a:r>
          </a:p>
          <a:p>
            <a:r>
              <a:rPr lang="ru-RU" dirty="0" smtClean="0"/>
              <a:t>«Вырванные» из контекста фразы;</a:t>
            </a:r>
          </a:p>
          <a:p>
            <a:r>
              <a:rPr lang="ru-RU" dirty="0"/>
              <a:t>Н</a:t>
            </a:r>
            <a:r>
              <a:rPr lang="ru-RU" dirty="0" smtClean="0"/>
              <a:t>екорректные фото из интернета;</a:t>
            </a:r>
          </a:p>
          <a:p>
            <a:r>
              <a:rPr lang="ru-RU" dirty="0" smtClean="0"/>
              <a:t>Использование названий и формулировок, понятных народу, но стигматизирующих КГН;</a:t>
            </a:r>
          </a:p>
          <a:p>
            <a:r>
              <a:rPr lang="ru-RU" dirty="0" smtClean="0"/>
              <a:t>Не предоставляют материал на согласование, либо делают это слишком поздно;</a:t>
            </a:r>
            <a:endParaRPr lang="ru-RU" dirty="0"/>
          </a:p>
          <a:p>
            <a:r>
              <a:rPr lang="ru-RU" dirty="0" smtClean="0"/>
              <a:t>Переоценка журналистами своей компетентности </a:t>
            </a:r>
            <a:r>
              <a:rPr lang="ru-RU" dirty="0"/>
              <a:t>в </a:t>
            </a:r>
            <a:r>
              <a:rPr lang="ru-RU" dirty="0" smtClean="0"/>
              <a:t>медицине и сфере </a:t>
            </a:r>
            <a:r>
              <a:rPr lang="ru-RU" dirty="0"/>
              <a:t>ВИЧ/СПИД;</a:t>
            </a:r>
          </a:p>
          <a:p>
            <a:r>
              <a:rPr lang="ru-RU" dirty="0"/>
              <a:t>Несмотря на </a:t>
            </a:r>
            <a:r>
              <a:rPr lang="ru-RU" dirty="0" smtClean="0"/>
              <a:t>согласованный с Центром СПИД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текст статьи, пишут так, как</a:t>
            </a:r>
            <a:r>
              <a:rPr lang="ru-RU" dirty="0" smtClean="0"/>
              <a:t> </a:t>
            </a:r>
            <a:r>
              <a:rPr lang="ru-RU" dirty="0" smtClean="0"/>
              <a:t>считают </a:t>
            </a:r>
            <a:r>
              <a:rPr lang="ru-RU" dirty="0" smtClean="0"/>
              <a:t>нужным.</a:t>
            </a:r>
          </a:p>
        </p:txBody>
      </p:sp>
      <p:pic>
        <p:nvPicPr>
          <p:cNvPr id="2055" name="Picture 7" descr="C:\Users\Kasperova\AppData\Local\Microsoft\Windows\Temporary Internet Files\Content.IE5\F21EZ1RC\cooking-1300675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16" y="1196752"/>
            <a:ext cx="27338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asperova\AppData\Local\Microsoft\Windows\Temporary Internet Files\Content.IE5\P1E3W106\gift-2918986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62" y="5129700"/>
            <a:ext cx="1437017" cy="153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6660232" y="2076033"/>
            <a:ext cx="1440160" cy="7120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!?!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1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можем и должны делать?</a:t>
            </a:r>
            <a:endParaRPr lang="ru-RU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Продолжить обучение журналистов, увеличив охват и повысив эффективность;</a:t>
            </a:r>
          </a:p>
          <a:p>
            <a:r>
              <a:rPr lang="ru-RU" dirty="0" smtClean="0"/>
              <a:t>Мотивировать к сотрудничеству, поощрять публикацию качественных материалов, проводить конкурсы;</a:t>
            </a:r>
          </a:p>
          <a:p>
            <a:r>
              <a:rPr lang="ru-RU" dirty="0" smtClean="0"/>
              <a:t>Требовать согласования публикуемых по ВИЧ/СПИД материалов с медработниками, дающими интервью;</a:t>
            </a:r>
          </a:p>
          <a:p>
            <a:r>
              <a:rPr lang="ru-RU" dirty="0" smtClean="0"/>
              <a:t>Реагировать на нарушения договоренностей со стороны СМИ (случаи разглашения данных, дискриминирующей и некорректной подачи информации);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470143" y="4329098"/>
            <a:ext cx="3019044" cy="2405061"/>
          </a:xfrm>
          <a:prstGeom prst="verticalScroll">
            <a:avLst/>
          </a:prstGeom>
          <a:solidFill>
            <a:schemeClr val="tx1">
              <a:lumMod val="75000"/>
              <a:lumOff val="2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«желтая» пресса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329099"/>
            <a:ext cx="4608512" cy="2225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solidFill>
                  <a:srgbClr val="002060"/>
                </a:solidFill>
              </a:rPr>
              <a:t>Для СМИ,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002060"/>
                </a:solidFill>
              </a:rPr>
              <a:t>не </a:t>
            </a:r>
            <a:r>
              <a:rPr lang="ru-RU" sz="3200" b="1" dirty="0">
                <a:solidFill>
                  <a:srgbClr val="002060"/>
                </a:solidFill>
              </a:rPr>
              <a:t>выполняющих правила: </a:t>
            </a:r>
          </a:p>
        </p:txBody>
      </p:sp>
    </p:spTree>
    <p:extLst>
      <p:ext uri="{BB962C8B-B14F-4D97-AF65-F5344CB8AC3E}">
        <p14:creationId xmlns:p14="http://schemas.microsoft.com/office/powerpoint/2010/main" val="191032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perova\Desktop\ГФ 25-27.09.2019\Фото газет\WhatsApp Image 2019-09-09 at 12.53.58 (2) - коп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96"/>
            <a:ext cx="4355975" cy="66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sperova\Desktop\ГФ 25-27.09.2019\Фото газет\WhatsApp Image 2019-09-09 at 12.54.00 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53" y="126447"/>
            <a:ext cx="2211347" cy="66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851920" y="126447"/>
            <a:ext cx="3240360" cy="66086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60000"/>
                </a:solidFill>
              </a:rPr>
              <a:t>Есть </a:t>
            </a:r>
            <a:r>
              <a:rPr lang="ru-RU" sz="2400" b="1" dirty="0" err="1" smtClean="0">
                <a:solidFill>
                  <a:srgbClr val="960000"/>
                </a:solidFill>
              </a:rPr>
              <a:t>аутрич</a:t>
            </a:r>
            <a:r>
              <a:rPr lang="ru-RU" sz="2400" b="1" dirty="0" smtClean="0">
                <a:solidFill>
                  <a:srgbClr val="960000"/>
                </a:solidFill>
              </a:rPr>
              <a:t>-работники и волонтеры среди КГН, которые не бояться «открыть лицо», дают интервью, где объясняют содержание и значимость профилактики среди КГН по принципу «Равный – Равному»</a:t>
            </a:r>
            <a:endParaRPr lang="ru-RU" sz="2400" b="1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3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asperova\Desktop\ГФ 25-27.09.2019\IMG-20190905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8358"/>
            <a:ext cx="4834928" cy="67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Kasperova\Desktop\ГФ 25-27.09.2019\Фото газет\WhatsApp Image 2019-09-09 at 12.59.0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" y="96875"/>
            <a:ext cx="5070214" cy="67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95938" y="96875"/>
            <a:ext cx="5140918" cy="7647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60000"/>
                </a:solidFill>
              </a:rPr>
              <a:t>С</a:t>
            </a:r>
            <a:r>
              <a:rPr lang="ru-RU" sz="2400" b="1" dirty="0" smtClean="0">
                <a:solidFill>
                  <a:srgbClr val="960000"/>
                </a:solidFill>
              </a:rPr>
              <a:t>татьи о работе СПИД-сервисных НПО </a:t>
            </a:r>
            <a:r>
              <a:rPr lang="ru-RU" sz="2400" b="1" dirty="0" err="1" smtClean="0">
                <a:solidFill>
                  <a:srgbClr val="960000"/>
                </a:solidFill>
              </a:rPr>
              <a:t>г.Актобе</a:t>
            </a:r>
            <a:endParaRPr lang="ru-RU" sz="2400" b="1" dirty="0">
              <a:solidFill>
                <a:srgbClr val="960000"/>
              </a:solidFill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6200000" flipV="1">
            <a:off x="3923929" y="1628800"/>
            <a:ext cx="1080120" cy="936103"/>
          </a:xfrm>
          <a:prstGeom prst="bentConnector3">
            <a:avLst>
              <a:gd name="adj1" fmla="val 1985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V="1">
            <a:off x="3925207" y="1627521"/>
            <a:ext cx="1077565" cy="936104"/>
          </a:xfrm>
          <a:prstGeom prst="bentConnector3">
            <a:avLst>
              <a:gd name="adj1" fmla="val 98128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V="1">
            <a:off x="7056277" y="5193197"/>
            <a:ext cx="1152128" cy="936104"/>
          </a:xfrm>
          <a:prstGeom prst="bentConnector3">
            <a:avLst>
              <a:gd name="adj1" fmla="val 99752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16200000" flipV="1">
            <a:off x="7092282" y="5229201"/>
            <a:ext cx="1080120" cy="936103"/>
          </a:xfrm>
          <a:prstGeom prst="bentConnector3">
            <a:avLst>
              <a:gd name="adj1" fmla="val 1985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4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asperova\Desktop\ГФ 25-27.09.2019\Фото газет\WhatsApp Image 2019-09-09 at 12.53.58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" y="113416"/>
            <a:ext cx="7126709" cy="46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940154" y="548680"/>
            <a:ext cx="3196701" cy="18813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60000"/>
                </a:solidFill>
              </a:rPr>
              <a:t>С</a:t>
            </a:r>
            <a:r>
              <a:rPr lang="ru-RU" sz="2400" b="1" dirty="0" smtClean="0">
                <a:solidFill>
                  <a:srgbClr val="960000"/>
                </a:solidFill>
              </a:rPr>
              <a:t>татьи о поддержке НПО </a:t>
            </a:r>
            <a:r>
              <a:rPr lang="ru-RU" sz="2400" b="1" dirty="0" err="1" smtClean="0">
                <a:solidFill>
                  <a:srgbClr val="960000"/>
                </a:solidFill>
              </a:rPr>
              <a:t>г.Актобе</a:t>
            </a:r>
            <a:r>
              <a:rPr lang="ru-RU" sz="2400" b="1" dirty="0" smtClean="0">
                <a:solidFill>
                  <a:srgbClr val="960000"/>
                </a:solidFill>
              </a:rPr>
              <a:t> Центром СПИД и подготовке проектов на ГСЗ среди КГН</a:t>
            </a:r>
            <a:endParaRPr lang="ru-RU" sz="2400" b="1" dirty="0">
              <a:solidFill>
                <a:srgbClr val="960000"/>
              </a:solidFill>
            </a:endParaRPr>
          </a:p>
        </p:txBody>
      </p:sp>
      <p:pic>
        <p:nvPicPr>
          <p:cNvPr id="1026" name="Picture 2" descr="C:\Users\Kasperova\Desktop\ГФ 25-27.09.2019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74" y="2430026"/>
            <a:ext cx="8093248" cy="44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 flipV="1">
            <a:off x="2728627" y="2939435"/>
            <a:ext cx="3211528" cy="2437876"/>
          </a:xfrm>
          <a:prstGeom prst="bentConnector3">
            <a:avLst>
              <a:gd name="adj1" fmla="val 48300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5400000" flipH="1" flipV="1">
            <a:off x="3539560" y="3732317"/>
            <a:ext cx="3193476" cy="1607713"/>
          </a:xfrm>
          <a:prstGeom prst="bentConnector3">
            <a:avLst>
              <a:gd name="adj1" fmla="val -2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0800000">
            <a:off x="2784770" y="5377311"/>
            <a:ext cx="1499690" cy="1224139"/>
          </a:xfrm>
          <a:prstGeom prst="bentConnector3">
            <a:avLst>
              <a:gd name="adj1" fmla="val 104602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332440" y="6132911"/>
            <a:ext cx="12476" cy="447747"/>
          </a:xfrm>
          <a:prstGeom prst="line">
            <a:avLst/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39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sperova\Desktop\ГФ 25-27.09.2019\Фото газет\WhatsApp Image 2019-09-09 at 12.53.58 (3)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0499"/>
            <a:ext cx="8983129" cy="67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732240" y="96874"/>
            <a:ext cx="2404615" cy="13879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60000"/>
                </a:solidFill>
              </a:rPr>
              <a:t>О проекте НПО среди КГН по ГСЗ и </a:t>
            </a:r>
            <a:r>
              <a:rPr lang="ru-RU" sz="2400" b="1" dirty="0" err="1" smtClean="0">
                <a:solidFill>
                  <a:srgbClr val="960000"/>
                </a:solidFill>
              </a:rPr>
              <a:t>аутрич</a:t>
            </a:r>
            <a:r>
              <a:rPr lang="ru-RU" sz="2400" b="1" dirty="0" smtClean="0">
                <a:solidFill>
                  <a:srgbClr val="960000"/>
                </a:solidFill>
              </a:rPr>
              <a:t>-работе</a:t>
            </a:r>
            <a:endParaRPr lang="ru-RU" sz="2400" b="1" dirty="0">
              <a:solidFill>
                <a:srgbClr val="960000"/>
              </a:solidFill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flipV="1">
            <a:off x="107504" y="1993032"/>
            <a:ext cx="5619177" cy="2308448"/>
          </a:xfrm>
          <a:prstGeom prst="bentConnector3">
            <a:avLst>
              <a:gd name="adj1" fmla="val 53157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rot="10800000">
            <a:off x="5331147" y="1997112"/>
            <a:ext cx="3699634" cy="2191287"/>
          </a:xfrm>
          <a:prstGeom prst="bentConnector3">
            <a:avLst>
              <a:gd name="adj1" fmla="val 199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flipV="1">
            <a:off x="173797" y="4188398"/>
            <a:ext cx="8856984" cy="2641068"/>
          </a:xfrm>
          <a:prstGeom prst="bentConnector3">
            <a:avLst>
              <a:gd name="adj1" fmla="val 35207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7504" y="4301480"/>
            <a:ext cx="0" cy="2556520"/>
          </a:xfrm>
          <a:prstGeom prst="line">
            <a:avLst/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3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510" y="4096012"/>
            <a:ext cx="2672490" cy="2645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 smtClean="0"/>
              <a:t>проекте </a:t>
            </a:r>
            <a:r>
              <a:rPr lang="ru-RU" sz="2800" dirty="0" smtClean="0"/>
              <a:t>проводились еженедельные встречи </a:t>
            </a:r>
            <a:r>
              <a:rPr lang="ru-RU" sz="2800" dirty="0" err="1" smtClean="0"/>
              <a:t>аутрич</a:t>
            </a:r>
            <a:r>
              <a:rPr lang="ru-RU" sz="2800" dirty="0" smtClean="0"/>
              <a:t>-работников НПО в ОЦ СПИД</a:t>
            </a:r>
            <a:endParaRPr lang="ru-RU" sz="2800" dirty="0"/>
          </a:p>
        </p:txBody>
      </p:sp>
      <p:pic>
        <p:nvPicPr>
          <p:cNvPr id="6" name="Picture 3" descr="C:\Users\Kasperova\Desktop\ГФ 25-27.09.2019\Фото\WhatsApp Image 2019-07-24 at 14.13.00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47" y="54007"/>
            <a:ext cx="5146853" cy="38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sperova\Desktop\ГФ 25-27.09.2019\Фото\WhatsApp Image 2019-08-13 at 19.37.2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" y="3257600"/>
            <a:ext cx="64007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0800" y="65226"/>
            <a:ext cx="4141160" cy="3075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Конкурс ГСЗ </a:t>
            </a:r>
            <a:r>
              <a:rPr lang="ru-RU" sz="2800" u="sng" dirty="0" smtClean="0"/>
              <a:t>проведен</a:t>
            </a:r>
            <a:r>
              <a:rPr lang="ru-RU" sz="2800" dirty="0" smtClean="0"/>
              <a:t> (участники - </a:t>
            </a:r>
            <a:r>
              <a:rPr lang="ru-RU" sz="2800" b="1" dirty="0" smtClean="0"/>
              <a:t>2</a:t>
            </a:r>
            <a:r>
              <a:rPr lang="ru-RU" sz="2800" dirty="0" smtClean="0"/>
              <a:t> НПО из </a:t>
            </a:r>
            <a:r>
              <a:rPr lang="ru-RU" sz="2800" b="1" dirty="0" smtClean="0"/>
              <a:t>4</a:t>
            </a:r>
            <a:r>
              <a:rPr lang="ru-RU" sz="2800" dirty="0" smtClean="0"/>
              <a:t>-х, прошедших подготовку в ОЦ СПИД), </a:t>
            </a:r>
            <a:r>
              <a:rPr lang="ru-RU" sz="2800" u="sng" dirty="0" smtClean="0"/>
              <a:t>победитель – </a:t>
            </a:r>
            <a:r>
              <a:rPr lang="ru-RU" sz="2800" dirty="0" smtClean="0"/>
              <a:t>ОО «Ассоциация врачей и провизоров Актюбинской области»</a:t>
            </a:r>
            <a:endParaRPr lang="ru-RU" sz="28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7147" y="54007"/>
            <a:ext cx="3672409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60000"/>
                </a:solidFill>
              </a:rPr>
              <a:t>1 900 000 </a:t>
            </a:r>
            <a:r>
              <a:rPr lang="ru-RU" sz="2400" b="1" dirty="0" err="1" smtClean="0">
                <a:solidFill>
                  <a:srgbClr val="960000"/>
                </a:solidFill>
              </a:rPr>
              <a:t>тг</a:t>
            </a:r>
            <a:r>
              <a:rPr lang="ru-RU" sz="2400" b="1" dirty="0" smtClean="0">
                <a:solidFill>
                  <a:srgbClr val="960000"/>
                </a:solidFill>
              </a:rPr>
              <a:t> -</a:t>
            </a:r>
            <a:r>
              <a:rPr lang="en-US" sz="2400" b="1" dirty="0" smtClean="0">
                <a:solidFill>
                  <a:srgbClr val="960000"/>
                </a:solidFill>
              </a:rPr>
              <a:t>&gt; 1 100 000</a:t>
            </a:r>
            <a:r>
              <a:rPr lang="ru-RU" sz="2400" b="1" dirty="0" smtClean="0">
                <a:solidFill>
                  <a:srgbClr val="960000"/>
                </a:solidFill>
              </a:rPr>
              <a:t> </a:t>
            </a:r>
            <a:r>
              <a:rPr lang="ru-RU" sz="2400" b="1" dirty="0" err="1" smtClean="0">
                <a:solidFill>
                  <a:srgbClr val="960000"/>
                </a:solidFill>
              </a:rPr>
              <a:t>тг</a:t>
            </a:r>
            <a:endParaRPr lang="ru-RU" sz="2400" b="1" dirty="0">
              <a:solidFill>
                <a:srgbClr val="96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3257600"/>
            <a:ext cx="3744417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60000"/>
                </a:solidFill>
              </a:rPr>
              <a:t>8 </a:t>
            </a:r>
            <a:r>
              <a:rPr lang="ru-RU" sz="2400" b="1" dirty="0" smtClean="0">
                <a:solidFill>
                  <a:srgbClr val="960000"/>
                </a:solidFill>
              </a:rPr>
              <a:t>месяцев</a:t>
            </a:r>
            <a:r>
              <a:rPr lang="en-US" sz="2400" b="1" dirty="0" smtClean="0">
                <a:solidFill>
                  <a:srgbClr val="960000"/>
                </a:solidFill>
              </a:rPr>
              <a:t> </a:t>
            </a:r>
            <a:r>
              <a:rPr lang="ru-RU" sz="2400" b="1" dirty="0">
                <a:solidFill>
                  <a:srgbClr val="960000"/>
                </a:solidFill>
              </a:rPr>
              <a:t>-</a:t>
            </a:r>
            <a:r>
              <a:rPr lang="en-US" sz="2400" b="1" dirty="0" smtClean="0">
                <a:solidFill>
                  <a:srgbClr val="960000"/>
                </a:solidFill>
              </a:rPr>
              <a:t>&gt;</a:t>
            </a:r>
            <a:r>
              <a:rPr lang="ru-RU" sz="2400" b="1" dirty="0" smtClean="0">
                <a:solidFill>
                  <a:srgbClr val="960000"/>
                </a:solidFill>
              </a:rPr>
              <a:t> 5 месяцев</a:t>
            </a:r>
            <a:r>
              <a:rPr lang="en-US" sz="2400" b="1" dirty="0" smtClean="0">
                <a:solidFill>
                  <a:srgbClr val="960000"/>
                </a:solidFill>
              </a:rPr>
              <a:t> </a:t>
            </a:r>
            <a:endParaRPr lang="ru-RU" sz="2400" b="1" dirty="0">
              <a:solidFill>
                <a:srgbClr val="96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4792" y="6116626"/>
            <a:ext cx="4737459" cy="7413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60000"/>
                </a:solidFill>
              </a:rPr>
              <a:t>4 </a:t>
            </a:r>
            <a:r>
              <a:rPr lang="ru-RU" sz="2400" b="1" dirty="0" err="1" smtClean="0">
                <a:solidFill>
                  <a:srgbClr val="960000"/>
                </a:solidFill>
              </a:rPr>
              <a:t>аутрич</a:t>
            </a:r>
            <a:r>
              <a:rPr lang="ru-RU" sz="2400" b="1" dirty="0" smtClean="0">
                <a:solidFill>
                  <a:srgbClr val="960000"/>
                </a:solidFill>
              </a:rPr>
              <a:t>-работника </a:t>
            </a:r>
          </a:p>
          <a:p>
            <a:pPr algn="ctr"/>
            <a:r>
              <a:rPr lang="ru-RU" sz="2400" b="1" dirty="0" smtClean="0">
                <a:solidFill>
                  <a:srgbClr val="960000"/>
                </a:solidFill>
              </a:rPr>
              <a:t>(1 МСМ и 3 ЛУИН) </a:t>
            </a:r>
          </a:p>
        </p:txBody>
      </p:sp>
    </p:spTree>
    <p:extLst>
      <p:ext uri="{BB962C8B-B14F-4D97-AF65-F5344CB8AC3E}">
        <p14:creationId xmlns:p14="http://schemas.microsoft.com/office/powerpoint/2010/main" val="94715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60000"/>
                </a:solidFill>
              </a:rPr>
              <a:t>Результаты проекта по ГСЗ в 2019г.</a:t>
            </a:r>
            <a:endParaRPr lang="ru-RU" b="1" dirty="0">
              <a:solidFill>
                <a:srgbClr val="96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036" y="1196752"/>
            <a:ext cx="8768451" cy="5400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Поставленные задачи проекта выполнены:</a:t>
            </a:r>
          </a:p>
          <a:p>
            <a:pPr lvl="1"/>
            <a:r>
              <a:rPr lang="ru-RU" dirty="0" smtClean="0"/>
              <a:t>ЛУИН и МСМ обеспечены СИЗ и ИОМ, получили доступ к консультированию и тестированию на </a:t>
            </a:r>
            <a:r>
              <a:rPr lang="ru-RU" dirty="0" smtClean="0"/>
              <a:t>ВИЧ, </a:t>
            </a:r>
            <a:r>
              <a:rPr lang="ru-RU" dirty="0" smtClean="0"/>
              <a:t>ИППП.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Аутрич</a:t>
            </a:r>
            <a:r>
              <a:rPr lang="ru-RU" b="1" dirty="0" smtClean="0">
                <a:solidFill>
                  <a:srgbClr val="002060"/>
                </a:solidFill>
              </a:rPr>
              <a:t>-работниками проекта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002060"/>
                </a:solidFill>
              </a:rPr>
              <a:t>3 </a:t>
            </a:r>
            <a:r>
              <a:rPr lang="ru-RU" b="1" dirty="0" smtClean="0">
                <a:solidFill>
                  <a:srgbClr val="002060"/>
                </a:solidFill>
              </a:rPr>
              <a:t>ЛУИН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</a:t>
            </a:r>
            <a:r>
              <a:rPr lang="en-US" b="1" dirty="0" smtClean="0">
                <a:solidFill>
                  <a:srgbClr val="002060"/>
                </a:solidFill>
              </a:rPr>
              <a:t> 1 </a:t>
            </a:r>
            <a:r>
              <a:rPr lang="ru-RU" b="1" dirty="0" smtClean="0">
                <a:solidFill>
                  <a:srgbClr val="002060"/>
                </a:solidFill>
              </a:rPr>
              <a:t>МСМ) </a:t>
            </a:r>
            <a:r>
              <a:rPr lang="ru-RU" b="1" dirty="0" smtClean="0">
                <a:solidFill>
                  <a:srgbClr val="002060"/>
                </a:solidFill>
              </a:rPr>
              <a:t>охвачено </a:t>
            </a:r>
            <a:r>
              <a:rPr lang="ru-RU" b="1" dirty="0" smtClean="0">
                <a:solidFill>
                  <a:srgbClr val="002060"/>
                </a:solidFill>
              </a:rPr>
              <a:t>комплексом профилактических услуг: </a:t>
            </a:r>
          </a:p>
          <a:p>
            <a:pPr lvl="1"/>
            <a:r>
              <a:rPr lang="ru-RU" dirty="0" smtClean="0"/>
              <a:t>211 </a:t>
            </a:r>
            <a:r>
              <a:rPr lang="ru-RU" dirty="0"/>
              <a:t>ЛУИН и 83 </a:t>
            </a:r>
            <a:r>
              <a:rPr lang="ru-RU" dirty="0" smtClean="0"/>
              <a:t>МСМ.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Протестировано на ВИЧ:</a:t>
            </a:r>
          </a:p>
          <a:p>
            <a:pPr lvl="1"/>
            <a:r>
              <a:rPr lang="ru-RU" dirty="0" smtClean="0"/>
              <a:t>124 </a:t>
            </a:r>
            <a:r>
              <a:rPr lang="ru-RU" dirty="0"/>
              <a:t>ЛУИН </a:t>
            </a:r>
            <a:r>
              <a:rPr lang="ru-RU" dirty="0" smtClean="0"/>
              <a:t> (59% от охваченных);</a:t>
            </a:r>
          </a:p>
          <a:p>
            <a:pPr lvl="1"/>
            <a:r>
              <a:rPr lang="ru-RU" dirty="0" smtClean="0"/>
              <a:t>60 МСМ (72% от охваченных).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Роздано (из ресурсов ОЦ СПИД):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/>
              <a:t>289 ИОМ (98% от охваченных), </a:t>
            </a:r>
          </a:p>
          <a:p>
            <a:pPr lvl="1"/>
            <a:r>
              <a:rPr lang="ru-RU" dirty="0" smtClean="0"/>
              <a:t>12194 шприцев (по 58/ЛУИН), </a:t>
            </a:r>
          </a:p>
          <a:p>
            <a:pPr lvl="1"/>
            <a:r>
              <a:rPr lang="ru-RU" dirty="0" smtClean="0"/>
              <a:t>5198 презервативов (по 3/ЛУИН, по 54/МСМ);</a:t>
            </a:r>
          </a:p>
          <a:p>
            <a:pPr lvl="1"/>
            <a:r>
              <a:rPr lang="ru-RU" dirty="0" smtClean="0"/>
              <a:t>4500 </a:t>
            </a:r>
            <a:r>
              <a:rPr lang="ru-RU" dirty="0" err="1" smtClean="0"/>
              <a:t>любрикантов</a:t>
            </a:r>
            <a:r>
              <a:rPr lang="ru-RU" dirty="0" smtClean="0"/>
              <a:t> (по 54/МСМ).</a:t>
            </a:r>
            <a:endParaRPr lang="ru-RU" dirty="0" smtClean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21071577">
            <a:off x="5835130" y="4210292"/>
            <a:ext cx="273630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</a:rPr>
              <a:t>ОЧ ЛУИН = 4000</a:t>
            </a:r>
            <a:endParaRPr lang="ru-RU" sz="2800" b="1" dirty="0">
              <a:solidFill>
                <a:srgbClr val="96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479472">
            <a:off x="6084168" y="3284984"/>
            <a:ext cx="2736302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ОЧ МСМ = 3000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7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 rot="362593">
            <a:off x="7882193" y="5357631"/>
            <a:ext cx="948403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ИЗ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7286680">
            <a:off x="8206485" y="4716484"/>
            <a:ext cx="876165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5" name="Picture 11" descr="C:\Users\Kasperova\AppData\Local\Microsoft\Windows\Temporary Internet Files\Content.IE5\P1E3W106\cylindrus-434x50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86" y="0"/>
            <a:ext cx="172631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643" y="260648"/>
            <a:ext cx="7776864" cy="28290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Ключи и фокусы?!</a:t>
            </a:r>
            <a:b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мы говорим о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ключевых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распространении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ВИЧ-инфекции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группах населения и необходимости </a:t>
            </a:r>
            <a:r>
              <a:rPr lang="ru-RU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фокусировать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профилактическую работу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3429000"/>
            <a:ext cx="8362379" cy="32403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960000"/>
                </a:solidFill>
              </a:rPr>
              <a:t>Понятийный </a:t>
            </a:r>
            <a:r>
              <a:rPr lang="ru-RU" b="1" dirty="0" smtClean="0">
                <a:solidFill>
                  <a:srgbClr val="960000"/>
                </a:solidFill>
              </a:rPr>
              <a:t>барьер:</a:t>
            </a:r>
          </a:p>
          <a:p>
            <a:pPr lvl="1"/>
            <a:r>
              <a:rPr lang="ru-RU" dirty="0" smtClean="0"/>
              <a:t>Управление </a:t>
            </a:r>
            <a:r>
              <a:rPr lang="ru-RU" dirty="0" smtClean="0"/>
              <a:t>Здравоохранения (УЗ), </a:t>
            </a:r>
            <a:r>
              <a:rPr lang="ru-RU" dirty="0" smtClean="0"/>
              <a:t>НПО, средства </a:t>
            </a:r>
            <a:r>
              <a:rPr lang="ru-RU" dirty="0"/>
              <a:t>м</a:t>
            </a:r>
            <a:r>
              <a:rPr lang="ru-RU" dirty="0" smtClean="0"/>
              <a:t>ассовой </a:t>
            </a:r>
            <a:r>
              <a:rPr lang="ru-RU" dirty="0" smtClean="0"/>
              <a:t>информации (СМИ), </a:t>
            </a:r>
            <a:r>
              <a:rPr lang="ru-RU" dirty="0" smtClean="0"/>
              <a:t>население;</a:t>
            </a:r>
            <a:endParaRPr lang="ru-RU" dirty="0"/>
          </a:p>
          <a:p>
            <a:r>
              <a:rPr lang="ru-RU" b="1" dirty="0" smtClean="0">
                <a:solidFill>
                  <a:srgbClr val="960000"/>
                </a:solidFill>
              </a:rPr>
              <a:t>Сложность аббревиатур и специальных терминов для восприятия вне СПИД-сервисных организаций:</a:t>
            </a:r>
          </a:p>
          <a:p>
            <a:pPr lvl="1"/>
            <a:r>
              <a:rPr lang="ru-RU" dirty="0" smtClean="0"/>
              <a:t>необходимость избегать их при составлении технической спецификации, пресс-релизов, статей;</a:t>
            </a:r>
          </a:p>
          <a:p>
            <a:pPr lvl="1"/>
            <a:r>
              <a:rPr lang="ru-RU" dirty="0" smtClean="0"/>
              <a:t>трудности с адекватной, не стигматизирующей </a:t>
            </a:r>
            <a:r>
              <a:rPr lang="ru-RU" dirty="0"/>
              <a:t>заменой </a:t>
            </a:r>
            <a:r>
              <a:rPr lang="ru-RU" dirty="0" smtClean="0"/>
              <a:t>или расшифровкой.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1032" name="Picture 8" descr="C:\Users\Kasperova\AppData\Local\Microsoft\Windows\Temporary Internet Files\Content.IE5\G1SEYGF9\Keychain_Access_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2" y="-17899"/>
            <a:ext cx="1806390" cy="18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 rot="543591">
            <a:off x="7517539" y="3973036"/>
            <a:ext cx="914400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21058271">
            <a:off x="8139805" y="2449286"/>
            <a:ext cx="914400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КГН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997468">
            <a:off x="8152487" y="3731895"/>
            <a:ext cx="914400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9867937">
            <a:off x="7829447" y="1960974"/>
            <a:ext cx="914400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ГСЗ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576681">
            <a:off x="7825254" y="3266371"/>
            <a:ext cx="914400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1058271">
            <a:off x="6755263" y="3272360"/>
            <a:ext cx="914400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МСМ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08771" y="2799757"/>
            <a:ext cx="914400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ЛУИН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9712056">
            <a:off x="8152829" y="6025645"/>
            <a:ext cx="914400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аутрич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362593">
            <a:off x="7011428" y="6255258"/>
            <a:ext cx="948403" cy="554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ОЧ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8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0144" y="260648"/>
            <a:ext cx="3686352" cy="65510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Проблемы:</a:t>
            </a:r>
          </a:p>
          <a:p>
            <a:r>
              <a:rPr lang="ru-RU" dirty="0" smtClean="0"/>
              <a:t>нехватка финансов на ГСЗ по ВИЧ/СПИД и занижение цен участниками конкурса;</a:t>
            </a:r>
          </a:p>
          <a:p>
            <a:r>
              <a:rPr lang="ru-RU" dirty="0"/>
              <a:t>к</a:t>
            </a:r>
            <a:r>
              <a:rPr lang="ru-RU" dirty="0" smtClean="0"/>
              <a:t>ороткие сроки проектов;</a:t>
            </a:r>
          </a:p>
          <a:p>
            <a:r>
              <a:rPr lang="ru-RU" dirty="0"/>
              <a:t>у</a:t>
            </a:r>
            <a:r>
              <a:rPr lang="ru-RU" dirty="0" smtClean="0"/>
              <a:t>меньшение сроков проекта из-за повторных конкурсов, неготовности документации;</a:t>
            </a:r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еготовность к проектам среди КГН (НПО, ОУЗ).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Необходимо</a:t>
            </a:r>
            <a:r>
              <a:rPr lang="ru-RU" sz="4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/>
              <a:t>увеличить финансирование по </a:t>
            </a:r>
            <a:r>
              <a:rPr lang="ru-RU" dirty="0"/>
              <a:t>ГСЗ </a:t>
            </a:r>
            <a:r>
              <a:rPr lang="ru-RU" dirty="0" smtClean="0"/>
              <a:t>на фокусную профилактику;</a:t>
            </a:r>
          </a:p>
          <a:p>
            <a:r>
              <a:rPr lang="ru-RU" dirty="0" smtClean="0"/>
              <a:t>поддерживать СПИД-сервисные НПО;</a:t>
            </a:r>
          </a:p>
          <a:p>
            <a:r>
              <a:rPr lang="ru-RU" dirty="0" smtClean="0"/>
              <a:t>содействовать развитию гражданского общества и формированию  позитивного общественного мнения по актуальности профилактической работы среди КГН;</a:t>
            </a:r>
          </a:p>
          <a:p>
            <a:r>
              <a:rPr lang="ru-RU" dirty="0" smtClean="0"/>
              <a:t>эффективно обучать журналистов по теме ВИЧ/СПИД.</a:t>
            </a:r>
          </a:p>
        </p:txBody>
      </p:sp>
      <p:pic>
        <p:nvPicPr>
          <p:cNvPr id="4" name="Picture 4" descr="C:\Users\Kasperova\Desktop\ГФ 25-27.09.2019\Фото газет\WhatsApp Image 2019-09-09 at 12.54.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15881"/>
            <a:ext cx="5242638" cy="66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564508"/>
            <a:ext cx="3960440" cy="8324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60000"/>
                </a:solidFill>
              </a:rPr>
              <a:t>О проекте НПО среди КГН по ГСЗ и </a:t>
            </a:r>
            <a:r>
              <a:rPr lang="ru-RU" sz="2400" b="1" dirty="0" err="1" smtClean="0">
                <a:solidFill>
                  <a:srgbClr val="960000"/>
                </a:solidFill>
              </a:rPr>
              <a:t>аутрич</a:t>
            </a:r>
            <a:r>
              <a:rPr lang="ru-RU" sz="2400" b="1" dirty="0" smtClean="0">
                <a:solidFill>
                  <a:srgbClr val="960000"/>
                </a:solidFill>
              </a:rPr>
              <a:t>-работе</a:t>
            </a:r>
            <a:endParaRPr lang="ru-RU" sz="2400" b="1" dirty="0">
              <a:solidFill>
                <a:srgbClr val="960000"/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127779" y="4150453"/>
            <a:ext cx="5222365" cy="12700"/>
          </a:xfrm>
          <a:prstGeom prst="bentConnector3">
            <a:avLst>
              <a:gd name="adj1" fmla="val 50000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flipV="1">
            <a:off x="127779" y="4163153"/>
            <a:ext cx="5222365" cy="2648503"/>
          </a:xfrm>
          <a:prstGeom prst="bentConnector3">
            <a:avLst>
              <a:gd name="adj1" fmla="val 100437"/>
            </a:avLst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504" y="4170588"/>
            <a:ext cx="1" cy="2687412"/>
          </a:xfrm>
          <a:prstGeom prst="line">
            <a:avLst/>
          </a:prstGeom>
          <a:ln w="34925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04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 rot="2800050">
            <a:off x="5310377" y="2184411"/>
            <a:ext cx="3118631" cy="16229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60000"/>
                </a:solidFill>
              </a:rPr>
              <a:t>НПО</a:t>
            </a:r>
            <a:endParaRPr lang="ru-RU" sz="3600" b="1" dirty="0">
              <a:solidFill>
                <a:srgbClr val="96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9025704">
            <a:off x="767099" y="2127637"/>
            <a:ext cx="3118631" cy="15152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60000"/>
                </a:solidFill>
              </a:rPr>
              <a:t>УЗ</a:t>
            </a:r>
            <a:endParaRPr lang="ru-RU" sz="3600" b="1" dirty="0">
              <a:solidFill>
                <a:srgbClr val="96000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95536" y="1268761"/>
            <a:ext cx="8145110" cy="42484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36148" y="5185312"/>
            <a:ext cx="3122918" cy="16204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60000"/>
                </a:solidFill>
              </a:rPr>
              <a:t>общество</a:t>
            </a:r>
            <a:endParaRPr lang="ru-RU" sz="3600" b="1" dirty="0">
              <a:solidFill>
                <a:srgbClr val="96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441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Фокусная профилактика и ГСЗ </a:t>
            </a:r>
            <a:r>
              <a:rPr lang="ru-RU" sz="36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КГН.</a:t>
            </a:r>
            <a:br>
              <a:rPr lang="ru-RU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мешает адекватному восприятию?</a:t>
            </a:r>
            <a:endParaRPr lang="ru-RU" sz="36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5943" y="2708920"/>
            <a:ext cx="2664296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неготовность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085185"/>
            <a:ext cx="7272808" cy="432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н</a:t>
            </a:r>
            <a:r>
              <a:rPr lang="ru-RU" sz="3200" b="1" dirty="0" err="1" smtClean="0">
                <a:solidFill>
                  <a:srgbClr val="002060"/>
                </a:solidFill>
              </a:rPr>
              <a:t>еинформированность</a:t>
            </a:r>
            <a:r>
              <a:rPr lang="ru-RU" sz="3200" b="1" dirty="0" smtClean="0">
                <a:solidFill>
                  <a:srgbClr val="002060"/>
                </a:solidFill>
              </a:rPr>
              <a:t> о ВИЧ/СПИД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653860"/>
            <a:ext cx="6552728" cy="4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СПИДо</a:t>
            </a:r>
            <a:r>
              <a:rPr lang="ru-RU" sz="3200" b="1" dirty="0" smtClean="0">
                <a:solidFill>
                  <a:srgbClr val="002060"/>
                </a:solidFill>
              </a:rPr>
              <a:t>-фобия, гомо-фобия…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1780" y="3179909"/>
            <a:ext cx="3744416" cy="1473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тсутствие: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опыта, желания,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ресурсов, финансов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65480" y="1700808"/>
            <a:ext cx="805222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0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Kasperova\Desktop\ГФ 25-27.09.2019\план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82" y="1147857"/>
            <a:ext cx="3886200" cy="53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sperova\Desktop\ГФ 25-27.09.2019\план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" y="980728"/>
            <a:ext cx="377621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sperova\Desktop\ГФ 25-27.09.2019\план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05" y="866463"/>
            <a:ext cx="4031332" cy="541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69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ГСЗ по КГН в </a:t>
            </a:r>
            <a:r>
              <a:rPr lang="ru-RU" sz="3600" b="1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Актобе</a:t>
            </a:r>
            <a:r>
              <a:rPr lang="ru-RU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начиналось с планирования…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5" y="5959500"/>
            <a:ext cx="9130207" cy="8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План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без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действий - мечта, действия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без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плана - кошмар. 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(японская </a:t>
            </a:r>
            <a:r>
              <a:rPr lang="ru-RU" sz="2400" b="1" i="1" dirty="0" smtClean="0">
                <a:solidFill>
                  <a:srgbClr val="002060"/>
                </a:solidFill>
              </a:rPr>
              <a:t>поговорка)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46244" y="2289029"/>
            <a:ext cx="1572232" cy="6182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60000"/>
                </a:solidFill>
              </a:rPr>
              <a:t>ОЦ СПИД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8853" y="5155571"/>
            <a:ext cx="1572232" cy="6182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60000"/>
                </a:solidFill>
              </a:rPr>
              <a:t>СМИ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1327" y="4200057"/>
            <a:ext cx="1572232" cy="6182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60000"/>
                </a:solidFill>
              </a:rPr>
              <a:t>НПО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46244" y="3244543"/>
            <a:ext cx="1572232" cy="6182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60000"/>
                </a:solidFill>
              </a:rPr>
              <a:t>ОУЗ</a:t>
            </a:r>
          </a:p>
        </p:txBody>
      </p:sp>
      <p:cxnSp>
        <p:nvCxnSpPr>
          <p:cNvPr id="8" name="Прямая соединительная линия 7"/>
          <p:cNvCxnSpPr>
            <a:endCxn id="15" idx="0"/>
          </p:cNvCxnSpPr>
          <p:nvPr/>
        </p:nvCxnSpPr>
        <p:spPr>
          <a:xfrm>
            <a:off x="7832360" y="2907300"/>
            <a:ext cx="0" cy="3372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834969" y="3862814"/>
            <a:ext cx="0" cy="3372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834969" y="4818328"/>
            <a:ext cx="0" cy="3372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28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сделано? </a:t>
            </a:r>
            <a:endParaRPr lang="ru-RU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ОЦ </a:t>
            </a:r>
            <a:r>
              <a:rPr lang="ru-RU" b="1" dirty="0" smtClean="0">
                <a:solidFill>
                  <a:srgbClr val="002060"/>
                </a:solidFill>
              </a:rPr>
              <a:t>СПИД:</a:t>
            </a:r>
          </a:p>
          <a:p>
            <a:pPr lvl="1"/>
            <a:r>
              <a:rPr lang="ru-RU" dirty="0" smtClean="0"/>
              <a:t>руководитель проинформирован </a:t>
            </a:r>
            <a:r>
              <a:rPr lang="ru-RU" dirty="0" smtClean="0"/>
              <a:t>по вопросам ГСЗ, о </a:t>
            </a:r>
            <a:r>
              <a:rPr lang="ru-RU" dirty="0" smtClean="0"/>
              <a:t>необходимости мобилизовать НПО для профилактической работы с КГН;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ыяснено отсутствие </a:t>
            </a:r>
            <a:r>
              <a:rPr lang="ru-RU" dirty="0" smtClean="0"/>
              <a:t>возможности выделения ставок </a:t>
            </a:r>
            <a:r>
              <a:rPr lang="ru-RU" dirty="0" err="1" smtClean="0"/>
              <a:t>аутрич</a:t>
            </a:r>
            <a:r>
              <a:rPr lang="ru-RU" dirty="0" smtClean="0"/>
              <a:t>-работников </a:t>
            </a:r>
            <a:r>
              <a:rPr lang="ru-RU" dirty="0" smtClean="0"/>
              <a:t>из других источников (другие Ведомства, НПО);</a:t>
            </a:r>
            <a:endParaRPr lang="ru-RU" dirty="0" smtClean="0"/>
          </a:p>
          <a:p>
            <a:pPr lvl="1"/>
            <a:r>
              <a:rPr lang="ru-RU" dirty="0"/>
              <a:t>п</a:t>
            </a:r>
            <a:r>
              <a:rPr lang="ru-RU" dirty="0" smtClean="0"/>
              <a:t>роанализированы НПА </a:t>
            </a:r>
            <a:r>
              <a:rPr lang="ru-RU" dirty="0"/>
              <a:t>для создания бюджетной заявки по </a:t>
            </a:r>
            <a:r>
              <a:rPr lang="ru-RU" dirty="0" smtClean="0"/>
              <a:t>ГСЗ;</a:t>
            </a:r>
          </a:p>
          <a:p>
            <a:pPr lvl="1"/>
            <a:r>
              <a:rPr lang="ru-RU" dirty="0" smtClean="0"/>
              <a:t>проведен</a:t>
            </a:r>
            <a:r>
              <a:rPr lang="ru-RU" dirty="0" smtClean="0"/>
              <a:t> </a:t>
            </a:r>
            <a:r>
              <a:rPr lang="en-US" dirty="0"/>
              <a:t>SWOT</a:t>
            </a:r>
            <a:r>
              <a:rPr lang="ru-RU" dirty="0"/>
              <a:t>-анализ передачи </a:t>
            </a:r>
            <a:r>
              <a:rPr lang="ru-RU" dirty="0" err="1"/>
              <a:t>аутрич</a:t>
            </a:r>
            <a:r>
              <a:rPr lang="ru-RU" dirty="0"/>
              <a:t>-работы с КГН в </a:t>
            </a:r>
            <a:r>
              <a:rPr lang="ru-RU" dirty="0" smtClean="0"/>
              <a:t>НПО;</a:t>
            </a:r>
            <a:endParaRPr lang="ru-RU" dirty="0"/>
          </a:p>
          <a:p>
            <a:pPr lvl="1"/>
            <a:r>
              <a:rPr lang="ru-RU" dirty="0"/>
              <a:t>с</a:t>
            </a:r>
            <a:r>
              <a:rPr lang="ru-RU" dirty="0" smtClean="0"/>
              <a:t>пециалисты обучены взаимодействию с НПО по ГСЗ (семинар);</a:t>
            </a:r>
          </a:p>
          <a:p>
            <a:pPr lvl="1"/>
            <a:r>
              <a:rPr lang="ru-RU" dirty="0" smtClean="0"/>
              <a:t>сотрудники ПД подготовлены к </a:t>
            </a:r>
            <a:r>
              <a:rPr lang="ru-RU" dirty="0" smtClean="0"/>
              <a:t>работе </a:t>
            </a:r>
            <a:r>
              <a:rPr lang="ru-RU" dirty="0" smtClean="0"/>
              <a:t>по </a:t>
            </a:r>
            <a:r>
              <a:rPr lang="ru-RU" dirty="0" smtClean="0"/>
              <a:t>проекту (тренинги).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ОУЗ:</a:t>
            </a:r>
          </a:p>
          <a:p>
            <a:pPr lvl="1"/>
            <a:r>
              <a:rPr lang="ru-RU" dirty="0"/>
              <a:t>направлены письма-обоснования ГСЗ на 2019-2022гг.;</a:t>
            </a:r>
          </a:p>
          <a:p>
            <a:pPr lvl="1"/>
            <a:r>
              <a:rPr lang="ru-RU" dirty="0" smtClean="0"/>
              <a:t>руководитель проинформирован </a:t>
            </a:r>
            <a:r>
              <a:rPr lang="ru-RU" dirty="0"/>
              <a:t>об актуальности тем ГСЗ с учетом </a:t>
            </a:r>
            <a:r>
              <a:rPr lang="ru-RU" dirty="0" smtClean="0"/>
              <a:t>эпидемиологической ситуации </a:t>
            </a:r>
            <a:r>
              <a:rPr lang="ru-RU" dirty="0"/>
              <a:t>по ВИЧ-инфекции и приоритетов;</a:t>
            </a:r>
          </a:p>
          <a:p>
            <a:pPr lvl="1"/>
            <a:r>
              <a:rPr lang="ru-RU" dirty="0" smtClean="0"/>
              <a:t>проведена </a:t>
            </a:r>
            <a:r>
              <a:rPr lang="ru-RU" dirty="0"/>
              <a:t>встреча со </a:t>
            </a:r>
            <a:r>
              <a:rPr lang="ru-RU" dirty="0" smtClean="0"/>
              <a:t>курирующим заместителем для </a:t>
            </a:r>
            <a:r>
              <a:rPr lang="ru-RU" dirty="0"/>
              <a:t>включения темы </a:t>
            </a:r>
            <a:r>
              <a:rPr lang="ru-RU" dirty="0" smtClean="0"/>
              <a:t>по профилактике ВИЧ-инфекции среди КГН </a:t>
            </a:r>
            <a:r>
              <a:rPr lang="ru-RU" dirty="0" smtClean="0"/>
              <a:t>в ГСЗ;</a:t>
            </a:r>
            <a:endParaRPr lang="ru-RU" dirty="0"/>
          </a:p>
          <a:p>
            <a:pPr lvl="1"/>
            <a:r>
              <a:rPr lang="ru-RU" dirty="0" smtClean="0"/>
              <a:t>подготовлена и утверждена </a:t>
            </a:r>
            <a:r>
              <a:rPr lang="ru-RU" dirty="0"/>
              <a:t>техническая </a:t>
            </a:r>
            <a:r>
              <a:rPr lang="ru-RU" dirty="0" smtClean="0"/>
              <a:t>спецификация проекта ГСЗ на 2019г. </a:t>
            </a:r>
            <a:r>
              <a:rPr lang="ru-RU" dirty="0"/>
              <a:t>п</a:t>
            </a:r>
            <a:r>
              <a:rPr lang="ru-RU" dirty="0" smtClean="0"/>
              <a:t>о профилактике ВИЧ среди </a:t>
            </a:r>
            <a:r>
              <a:rPr lang="ru-RU" dirty="0" smtClean="0"/>
              <a:t>КГН;</a:t>
            </a:r>
          </a:p>
          <a:p>
            <a:pPr lvl="1"/>
            <a:r>
              <a:rPr lang="ru-RU" dirty="0" smtClean="0"/>
              <a:t>выделено финансирование, проведен </a:t>
            </a:r>
            <a:r>
              <a:rPr lang="ru-RU" dirty="0" smtClean="0"/>
              <a:t>конкурс, определен победитель.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3593" y="5085184"/>
            <a:ext cx="482453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69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perova\Desktop\ГФ 25-27.09.2019\письмо на 20-22 г ру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485"/>
            <a:ext cx="4903906" cy="66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334272" y="1052736"/>
            <a:ext cx="1173832" cy="792088"/>
          </a:xfrm>
          <a:prstGeom prst="ellipse">
            <a:avLst/>
          </a:prstGeom>
          <a:noFill/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34272" y="4581128"/>
            <a:ext cx="4558208" cy="1512168"/>
          </a:xfrm>
          <a:prstGeom prst="roundRect">
            <a:avLst/>
          </a:prstGeom>
          <a:noFill/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4272" y="3645024"/>
            <a:ext cx="4637578" cy="648072"/>
          </a:xfrm>
          <a:prstGeom prst="roundRect">
            <a:avLst/>
          </a:prstGeom>
          <a:noFill/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1196752"/>
            <a:ext cx="3960440" cy="4536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400" u="sng" dirty="0" smtClean="0">
                <a:solidFill>
                  <a:srgbClr val="002060"/>
                </a:solidFill>
              </a:rPr>
              <a:t>В апреле </a:t>
            </a:r>
            <a:r>
              <a:rPr lang="ru-RU" sz="2400" u="sng" dirty="0">
                <a:solidFill>
                  <a:srgbClr val="002060"/>
                </a:solidFill>
              </a:rPr>
              <a:t>2019г</a:t>
            </a:r>
            <a:r>
              <a:rPr lang="ru-RU" sz="2400" u="sng" dirty="0" smtClean="0">
                <a:solidFill>
                  <a:srgbClr val="002060"/>
                </a:solidFill>
              </a:rPr>
              <a:t>.</a:t>
            </a:r>
            <a:r>
              <a:rPr lang="ru-RU" sz="2400" u="sng" dirty="0">
                <a:solidFill>
                  <a:srgbClr val="002060"/>
                </a:solidFill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</a:rPr>
              <a:t>в ОУЗ  </a:t>
            </a:r>
            <a:endParaRPr lang="ru-RU" sz="2400" u="sng" dirty="0">
              <a:solidFill>
                <a:srgbClr val="002060"/>
              </a:solidFill>
            </a:endParaRPr>
          </a:p>
          <a:p>
            <a:pPr marL="0" lvl="1" algn="ctr"/>
            <a:r>
              <a:rPr lang="ru-RU" sz="2400" dirty="0" smtClean="0">
                <a:solidFill>
                  <a:srgbClr val="002060"/>
                </a:solidFill>
              </a:rPr>
              <a:t>направлено</a:t>
            </a:r>
            <a:r>
              <a:rPr lang="ru-RU" sz="2400" dirty="0" smtClean="0"/>
              <a:t> </a:t>
            </a:r>
            <a:r>
              <a:rPr lang="ru-RU" sz="2400" u="sng" dirty="0" smtClean="0">
                <a:solidFill>
                  <a:srgbClr val="960000"/>
                </a:solidFill>
              </a:rPr>
              <a:t>обоснование</a:t>
            </a:r>
            <a:r>
              <a:rPr lang="ru-RU" sz="2400" dirty="0" smtClean="0">
                <a:solidFill>
                  <a:srgbClr val="960000"/>
                </a:solidFill>
              </a:rPr>
              <a:t> </a:t>
            </a:r>
            <a:r>
              <a:rPr lang="ru-RU" sz="2400" dirty="0">
                <a:solidFill>
                  <a:srgbClr val="960000"/>
                </a:solidFill>
              </a:rPr>
              <a:t>необходимости </a:t>
            </a:r>
            <a:r>
              <a:rPr lang="ru-RU" sz="2400" u="sng" dirty="0">
                <a:solidFill>
                  <a:srgbClr val="960000"/>
                </a:solidFill>
              </a:rPr>
              <a:t>включения в ГСЗ на 2020-2022 годы темы фокусной  профилактики</a:t>
            </a:r>
            <a:r>
              <a:rPr lang="ru-RU" sz="2400" dirty="0">
                <a:solidFill>
                  <a:srgbClr val="960000"/>
                </a:solidFill>
              </a:rPr>
              <a:t> </a:t>
            </a:r>
            <a:endParaRPr lang="ru-RU" sz="2400" dirty="0" smtClean="0">
              <a:solidFill>
                <a:srgbClr val="960000"/>
              </a:solidFill>
            </a:endParaRPr>
          </a:p>
          <a:p>
            <a:pPr marL="0" lvl="1" algn="ctr"/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>
                <a:solidFill>
                  <a:srgbClr val="002060"/>
                </a:solidFill>
              </a:rPr>
              <a:t>среди групп населения с повышенным риском заражения ВИЧ-инфекцией) с учетом выявленных </a:t>
            </a:r>
            <a:r>
              <a:rPr lang="ru-RU" sz="2400" dirty="0" smtClean="0">
                <a:solidFill>
                  <a:srgbClr val="002060"/>
                </a:solidFill>
              </a:rPr>
              <a:t>приоритетов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490057" y="1592796"/>
            <a:ext cx="919992" cy="108012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07904" y="2132856"/>
            <a:ext cx="720080" cy="1512168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07904" y="3212976"/>
            <a:ext cx="693764" cy="1542944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2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84" y="-18950"/>
            <a:ext cx="4995116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334272" y="1052736"/>
            <a:ext cx="1173832" cy="792088"/>
          </a:xfrm>
          <a:prstGeom prst="ellipse">
            <a:avLst/>
          </a:prstGeom>
          <a:noFill/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87831" y="3717033"/>
            <a:ext cx="4558208" cy="882098"/>
          </a:xfrm>
          <a:prstGeom prst="roundRect">
            <a:avLst/>
          </a:prstGeom>
          <a:noFill/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94587" y="2631685"/>
            <a:ext cx="4637578" cy="887325"/>
          </a:xfrm>
          <a:prstGeom prst="roundRect">
            <a:avLst/>
          </a:prstGeom>
          <a:noFill/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1196752"/>
            <a:ext cx="3960440" cy="4536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400" u="sng" dirty="0" smtClean="0">
                <a:solidFill>
                  <a:srgbClr val="002060"/>
                </a:solidFill>
              </a:rPr>
              <a:t>В сентябре </a:t>
            </a:r>
            <a:r>
              <a:rPr lang="ru-RU" sz="2400" u="sng" dirty="0">
                <a:solidFill>
                  <a:srgbClr val="002060"/>
                </a:solidFill>
              </a:rPr>
              <a:t>2019г</a:t>
            </a:r>
            <a:r>
              <a:rPr lang="ru-RU" sz="2400" u="sng" dirty="0" smtClean="0">
                <a:solidFill>
                  <a:srgbClr val="002060"/>
                </a:solidFill>
              </a:rPr>
              <a:t>.</a:t>
            </a:r>
            <a:r>
              <a:rPr lang="ru-RU" sz="2400" u="sng" dirty="0">
                <a:solidFill>
                  <a:srgbClr val="002060"/>
                </a:solidFill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</a:rPr>
              <a:t>в ОУЗ  </a:t>
            </a:r>
            <a:endParaRPr lang="ru-RU" sz="2400" u="sng" dirty="0">
              <a:solidFill>
                <a:srgbClr val="002060"/>
              </a:solidFill>
            </a:endParaRPr>
          </a:p>
          <a:p>
            <a:pPr marL="0" lvl="1" algn="ctr"/>
            <a:r>
              <a:rPr lang="ru-RU" sz="2400" dirty="0" smtClean="0">
                <a:solidFill>
                  <a:srgbClr val="002060"/>
                </a:solidFill>
              </a:rPr>
              <a:t>направлено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обоснование </a:t>
            </a:r>
            <a:r>
              <a:rPr lang="ru-RU" sz="2400" dirty="0">
                <a:solidFill>
                  <a:srgbClr val="002060"/>
                </a:solidFill>
              </a:rPr>
              <a:t>необходимости </a:t>
            </a:r>
            <a:r>
              <a:rPr lang="ru-RU" sz="2400" u="sng" dirty="0" smtClean="0">
                <a:solidFill>
                  <a:srgbClr val="960000"/>
                </a:solidFill>
              </a:rPr>
              <a:t>увеличения финансирования на </a:t>
            </a:r>
            <a:r>
              <a:rPr lang="ru-RU" sz="2400" u="sng" dirty="0">
                <a:solidFill>
                  <a:srgbClr val="960000"/>
                </a:solidFill>
              </a:rPr>
              <a:t>ГСЗ на 2020-2022 </a:t>
            </a:r>
            <a:r>
              <a:rPr lang="ru-RU" sz="2400" u="sng" dirty="0" smtClean="0">
                <a:solidFill>
                  <a:srgbClr val="960000"/>
                </a:solidFill>
              </a:rPr>
              <a:t>годы </a:t>
            </a:r>
          </a:p>
          <a:p>
            <a:pPr marL="0" lvl="1" algn="ctr"/>
            <a:r>
              <a:rPr lang="ru-RU" sz="2400" dirty="0" smtClean="0">
                <a:solidFill>
                  <a:srgbClr val="002060"/>
                </a:solidFill>
              </a:rPr>
              <a:t>для</a:t>
            </a:r>
            <a:r>
              <a:rPr lang="ru-RU" sz="2400" dirty="0" smtClean="0">
                <a:solidFill>
                  <a:srgbClr val="96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реализации проекта </a:t>
            </a:r>
            <a:r>
              <a:rPr lang="ru-RU" sz="2400" u="sng" dirty="0" smtClean="0">
                <a:solidFill>
                  <a:srgbClr val="960000"/>
                </a:solidFill>
              </a:rPr>
              <a:t>фокусной профилактики </a:t>
            </a:r>
            <a:r>
              <a:rPr lang="ru-RU" sz="2400" u="sng" dirty="0" smtClean="0">
                <a:solidFill>
                  <a:srgbClr val="960000"/>
                </a:solidFill>
              </a:rPr>
              <a:t>ВИЧ-инфекции среди </a:t>
            </a:r>
          </a:p>
          <a:p>
            <a:pPr marL="0" lvl="1" algn="ctr"/>
            <a:r>
              <a:rPr lang="ru-RU" sz="2400" u="sng" dirty="0" smtClean="0">
                <a:solidFill>
                  <a:srgbClr val="960000"/>
                </a:solidFill>
              </a:rPr>
              <a:t>ЛУИН и МСМ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635896" y="1484784"/>
            <a:ext cx="765772" cy="216024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843808" y="2924944"/>
            <a:ext cx="1450779" cy="72009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35896" y="4258253"/>
            <a:ext cx="780511" cy="250867"/>
          </a:xfrm>
          <a:prstGeom prst="straightConnector1">
            <a:avLst/>
          </a:prstGeom>
          <a:ln w="25400">
            <a:solidFill>
              <a:srgbClr val="9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51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сделано? </a:t>
            </a:r>
            <a:endParaRPr lang="ru-RU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886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НПО области:</a:t>
            </a:r>
          </a:p>
          <a:p>
            <a:pPr lvl="1"/>
            <a:r>
              <a:rPr lang="ru-RU" dirty="0"/>
              <a:t>проведена </a:t>
            </a:r>
            <a:r>
              <a:rPr lang="ru-RU" dirty="0" smtClean="0"/>
              <a:t>оценка потенциала НПО в профилактике </a:t>
            </a:r>
            <a:r>
              <a:rPr lang="ru-RU" dirty="0" smtClean="0"/>
              <a:t>ВИЧ-инфекции;</a:t>
            </a:r>
            <a:endParaRPr lang="ru-RU" dirty="0" smtClean="0"/>
          </a:p>
          <a:p>
            <a:pPr lvl="1"/>
            <a:r>
              <a:rPr lang="ru-RU" dirty="0"/>
              <a:t>р</a:t>
            </a:r>
            <a:r>
              <a:rPr lang="ru-RU" dirty="0" smtClean="0"/>
              <a:t>уководители НПО проинформированы о возможности получения ГСЗ, государственных грантов и премий (электронная рассылка);</a:t>
            </a:r>
          </a:p>
          <a:p>
            <a:pPr lvl="1"/>
            <a:r>
              <a:rPr lang="ru-RU" dirty="0" smtClean="0"/>
              <a:t>проведен круглый стол для </a:t>
            </a:r>
            <a:r>
              <a:rPr lang="ru-RU" dirty="0"/>
              <a:t>НПО и ОЦ </a:t>
            </a:r>
            <a:r>
              <a:rPr lang="ru-RU" dirty="0" smtClean="0"/>
              <a:t>СПИД на </a:t>
            </a:r>
            <a:r>
              <a:rPr lang="ru-RU" dirty="0"/>
              <a:t>тему: «ГСЗ среди КГН по профилактике ВИЧ-инфекции, возможности и перспективы</a:t>
            </a:r>
            <a:r>
              <a:rPr lang="ru-RU" dirty="0" smtClean="0"/>
              <a:t>»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подписано соглашение руководителей НПО и ОЦ СПИД о сотрудничестве в сфере профилактике ВИЧ-инфекции; </a:t>
            </a:r>
            <a:endParaRPr lang="ru-RU" dirty="0" smtClean="0"/>
          </a:p>
          <a:p>
            <a:pPr lvl="1"/>
            <a:r>
              <a:rPr lang="ru-RU" dirty="0" smtClean="0"/>
              <a:t>консультативная </a:t>
            </a:r>
            <a:r>
              <a:rPr lang="ru-RU" dirty="0" smtClean="0"/>
              <a:t>помощь от ОЦ СПИД представлена всем НПО, заинтересованным в получении ГСЗ по </a:t>
            </a:r>
            <a:r>
              <a:rPr lang="ru-RU" dirty="0" smtClean="0"/>
              <a:t>ВИЧ-инфекции;</a:t>
            </a:r>
          </a:p>
          <a:p>
            <a:pPr lvl="1"/>
            <a:r>
              <a:rPr lang="ru-RU" dirty="0" smtClean="0"/>
              <a:t>оказано содействие в регистрации инициативной группе, планирующей работать с КГН и ЛЖВ.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СМИ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проведено обучение </a:t>
            </a:r>
            <a:r>
              <a:rPr lang="ru-RU" dirty="0"/>
              <a:t>журналистов </a:t>
            </a:r>
            <a:r>
              <a:rPr lang="ru-RU" dirty="0" smtClean="0"/>
              <a:t>сотрудниками ОЦ СПИД по </a:t>
            </a:r>
            <a:r>
              <a:rPr lang="ru-RU" dirty="0" smtClean="0"/>
              <a:t>теме ВИЧ-инфекции, противодействию стигме и дискриминации;  </a:t>
            </a:r>
          </a:p>
          <a:p>
            <a:pPr lvl="1"/>
            <a:r>
              <a:rPr lang="ru-RU" dirty="0" smtClean="0"/>
              <a:t>вышли статьи </a:t>
            </a:r>
            <a:r>
              <a:rPr lang="ru-RU" dirty="0"/>
              <a:t>и </a:t>
            </a:r>
            <a:r>
              <a:rPr lang="ru-RU" dirty="0" smtClean="0"/>
              <a:t>передачи </a:t>
            </a:r>
            <a:r>
              <a:rPr lang="ru-RU" dirty="0"/>
              <a:t>о проектах </a:t>
            </a:r>
            <a:r>
              <a:rPr lang="ru-RU" dirty="0" smtClean="0"/>
              <a:t>НПО по профилактике ВИЧ-инфекции, </a:t>
            </a:r>
            <a:r>
              <a:rPr lang="ru-RU" dirty="0" smtClean="0"/>
              <a:t>об актуальности </a:t>
            </a:r>
            <a:r>
              <a:rPr lang="ru-RU" dirty="0" err="1" smtClean="0"/>
              <a:t>аутрич</a:t>
            </a:r>
            <a:r>
              <a:rPr lang="ru-RU" dirty="0" smtClean="0"/>
              <a:t>-работы </a:t>
            </a:r>
            <a:r>
              <a:rPr lang="ru-RU" dirty="0" smtClean="0"/>
              <a:t>для </a:t>
            </a:r>
            <a:r>
              <a:rPr lang="ru-RU" dirty="0" smtClean="0"/>
              <a:t>формирования позитивного общественного </a:t>
            </a:r>
            <a:r>
              <a:rPr lang="ru-RU" dirty="0" smtClean="0"/>
              <a:t>мнения </a:t>
            </a:r>
            <a:r>
              <a:rPr lang="ru-RU" dirty="0" smtClean="0"/>
              <a:t>к данной теме.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3593" y="5085184"/>
            <a:ext cx="482453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95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60000"/>
                </a:solidFill>
              </a:rPr>
              <a:t>СПИД-сервисные НПО области</a:t>
            </a:r>
            <a:endParaRPr lang="ru-RU" b="1" dirty="0">
              <a:solidFill>
                <a:srgbClr val="96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938093"/>
            <a:ext cx="2458616" cy="680939"/>
          </a:xfrm>
        </p:spPr>
        <p:txBody>
          <a:bodyPr/>
          <a:lstStyle/>
          <a:p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5597624"/>
            <a:ext cx="1010072" cy="680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99611" y="5950078"/>
            <a:ext cx="2458616" cy="680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2021 год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95888570"/>
              </p:ext>
            </p:extLst>
          </p:nvPr>
        </p:nvGraphicFramePr>
        <p:xfrm>
          <a:off x="51449" y="2132857"/>
          <a:ext cx="5096615" cy="380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97252750"/>
              </p:ext>
            </p:extLst>
          </p:nvPr>
        </p:nvGraphicFramePr>
        <p:xfrm>
          <a:off x="4427249" y="1052736"/>
          <a:ext cx="4603340" cy="488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446617" y="944725"/>
            <a:ext cx="905145" cy="847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60000"/>
                </a:solidFill>
              </a:rPr>
              <a:t>ЛУИН, ЛЖВ</a:t>
            </a:r>
            <a:endParaRPr lang="ru-RU" b="1" dirty="0">
              <a:solidFill>
                <a:srgbClr val="96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74102" y="944725"/>
            <a:ext cx="961256" cy="8476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60000"/>
                </a:solidFill>
              </a:rPr>
              <a:t>ЛУИН, МСМ</a:t>
            </a:r>
            <a:endParaRPr lang="ru-RU" b="1" dirty="0">
              <a:solidFill>
                <a:srgbClr val="96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944725"/>
            <a:ext cx="900240" cy="850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60000"/>
                </a:solidFill>
              </a:rPr>
              <a:t>ЛУИН, ЛЖВ, МСМ</a:t>
            </a:r>
            <a:endParaRPr lang="ru-RU" b="1" dirty="0">
              <a:solidFill>
                <a:srgbClr val="96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3021" y="944725"/>
            <a:ext cx="853665" cy="8476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60000"/>
                </a:solidFill>
              </a:rPr>
              <a:t>МСМ</a:t>
            </a:r>
            <a:endParaRPr lang="ru-RU" b="1" dirty="0">
              <a:solidFill>
                <a:srgbClr val="96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27946" y="944725"/>
            <a:ext cx="871666" cy="8476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60000"/>
                </a:solidFill>
              </a:rPr>
              <a:t>молодежь</a:t>
            </a:r>
            <a:endParaRPr lang="ru-RU" b="1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51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</TotalTime>
  <Words>1091</Words>
  <Application>Microsoft Office PowerPoint</Application>
  <PresentationFormat>Экран (4:3)</PresentationFormat>
  <Paragraphs>152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Успешные практики получения государственного социального заказа для ключевых групп населения, включая МСМ,  в г.Актобе, Казахстан.</vt:lpstr>
      <vt:lpstr>Ключи и фокусы?! Нет, мы говорим о ключевых в распространении ВИЧ-инфекции группах населения и необходимости фокусировать в них  профилактическую работу!</vt:lpstr>
      <vt:lpstr>Фокусная профилактика и ГСЗ для КГН. Что мешает адекватному восприятию?</vt:lpstr>
      <vt:lpstr>Внедрение ГСЗ по КГН в Актобе:  все начиналось с планирования…</vt:lpstr>
      <vt:lpstr>Что сделано? </vt:lpstr>
      <vt:lpstr>Презентация PowerPoint</vt:lpstr>
      <vt:lpstr>Презентация PowerPoint</vt:lpstr>
      <vt:lpstr>Что сделано? </vt:lpstr>
      <vt:lpstr>СПИД-сервисные НПО области</vt:lpstr>
      <vt:lpstr>Презентация PowerPoint</vt:lpstr>
      <vt:lpstr>Презентация PowerPoint</vt:lpstr>
      <vt:lpstr>Мы хотим показать нашу работу,   но как ее видят журналисты?</vt:lpstr>
      <vt:lpstr>Что мы можем и должны делать?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 по ГСЗ в 2019г.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ГИК в контексте ВИЧ-инфекции</dc:title>
  <dc:creator>Kasperova</dc:creator>
  <cp:lastModifiedBy>Kasperova</cp:lastModifiedBy>
  <cp:revision>508</cp:revision>
  <cp:lastPrinted>2017-01-23T11:53:56Z</cp:lastPrinted>
  <dcterms:modified xsi:type="dcterms:W3CDTF">2021-03-02T05:34:38Z</dcterms:modified>
</cp:coreProperties>
</file>