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65" r:id="rId7"/>
    <p:sldId id="258" r:id="rId8"/>
    <p:sldId id="259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157374-1034-423F-AD7F-32861AE1305E}" v="1" dt="2020-01-15T04:49:35.0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ssaldy Demeuova" userId="1b36aab8-03ea-4a7c-9005-27f2602792bf" providerId="ADAL" clId="{4F157374-1034-423F-AD7F-32861AE1305E}"/>
    <pc:docChg chg="custSel modSld">
      <pc:chgData name="Ryssaldy Demeuova" userId="1b36aab8-03ea-4a7c-9005-27f2602792bf" providerId="ADAL" clId="{4F157374-1034-423F-AD7F-32861AE1305E}" dt="2020-01-15T04:56:01.482" v="54" actId="6549"/>
      <pc:docMkLst>
        <pc:docMk/>
      </pc:docMkLst>
      <pc:sldChg chg="modSp modTransition">
        <pc:chgData name="Ryssaldy Demeuova" userId="1b36aab8-03ea-4a7c-9005-27f2602792bf" providerId="ADAL" clId="{4F157374-1034-423F-AD7F-32861AE1305E}" dt="2020-01-15T04:49:41.675" v="18" actId="6549"/>
        <pc:sldMkLst>
          <pc:docMk/>
          <pc:sldMk cId="1995353915" sldId="258"/>
        </pc:sldMkLst>
        <pc:graphicFrameChg chg="modGraphic">
          <ac:chgData name="Ryssaldy Demeuova" userId="1b36aab8-03ea-4a7c-9005-27f2602792bf" providerId="ADAL" clId="{4F157374-1034-423F-AD7F-32861AE1305E}" dt="2020-01-15T04:49:41.675" v="18" actId="6549"/>
          <ac:graphicFrameMkLst>
            <pc:docMk/>
            <pc:sldMk cId="1995353915" sldId="258"/>
            <ac:graphicFrameMk id="4" creationId="{D136E684-728B-4FD5-99B0-BD4180312BB7}"/>
          </ac:graphicFrameMkLst>
        </pc:graphicFrameChg>
      </pc:sldChg>
      <pc:sldChg chg="modSp">
        <pc:chgData name="Ryssaldy Demeuova" userId="1b36aab8-03ea-4a7c-9005-27f2602792bf" providerId="ADAL" clId="{4F157374-1034-423F-AD7F-32861AE1305E}" dt="2020-01-15T04:50:56.150" v="21" actId="20577"/>
        <pc:sldMkLst>
          <pc:docMk/>
          <pc:sldMk cId="2589113441" sldId="259"/>
        </pc:sldMkLst>
        <pc:graphicFrameChg chg="modGraphic">
          <ac:chgData name="Ryssaldy Demeuova" userId="1b36aab8-03ea-4a7c-9005-27f2602792bf" providerId="ADAL" clId="{4F157374-1034-423F-AD7F-32861AE1305E}" dt="2020-01-15T04:50:56.150" v="21" actId="20577"/>
          <ac:graphicFrameMkLst>
            <pc:docMk/>
            <pc:sldMk cId="2589113441" sldId="259"/>
            <ac:graphicFrameMk id="4" creationId="{ECB245DA-E6A6-40D4-86C6-9AA44AD61DE2}"/>
          </ac:graphicFrameMkLst>
        </pc:graphicFrameChg>
      </pc:sldChg>
      <pc:sldChg chg="delSp">
        <pc:chgData name="Ryssaldy Demeuova" userId="1b36aab8-03ea-4a7c-9005-27f2602792bf" providerId="ADAL" clId="{4F157374-1034-423F-AD7F-32861AE1305E}" dt="2020-01-15T04:52:01.176" v="22" actId="478"/>
        <pc:sldMkLst>
          <pc:docMk/>
          <pc:sldMk cId="3008767824" sldId="263"/>
        </pc:sldMkLst>
        <pc:spChg chg="del">
          <ac:chgData name="Ryssaldy Demeuova" userId="1b36aab8-03ea-4a7c-9005-27f2602792bf" providerId="ADAL" clId="{4F157374-1034-423F-AD7F-32861AE1305E}" dt="2020-01-15T04:52:01.176" v="22" actId="478"/>
          <ac:spMkLst>
            <pc:docMk/>
            <pc:sldMk cId="3008767824" sldId="263"/>
            <ac:spMk id="2" creationId="{9F28A76A-ED6E-4FA3-B616-0A546BDF0F80}"/>
          </ac:spMkLst>
        </pc:spChg>
      </pc:sldChg>
      <pc:sldChg chg="modSp">
        <pc:chgData name="Ryssaldy Demeuova" userId="1b36aab8-03ea-4a7c-9005-27f2602792bf" providerId="ADAL" clId="{4F157374-1034-423F-AD7F-32861AE1305E}" dt="2020-01-15T04:52:35.481" v="42" actId="20577"/>
        <pc:sldMkLst>
          <pc:docMk/>
          <pc:sldMk cId="3087755911" sldId="266"/>
        </pc:sldMkLst>
        <pc:graphicFrameChg chg="modGraphic">
          <ac:chgData name="Ryssaldy Demeuova" userId="1b36aab8-03ea-4a7c-9005-27f2602792bf" providerId="ADAL" clId="{4F157374-1034-423F-AD7F-32861AE1305E}" dt="2020-01-15T04:52:35.481" v="42" actId="20577"/>
          <ac:graphicFrameMkLst>
            <pc:docMk/>
            <pc:sldMk cId="3087755911" sldId="266"/>
            <ac:graphicFrameMk id="4" creationId="{BB82671D-8A62-486D-AB2E-230DEE765513}"/>
          </ac:graphicFrameMkLst>
        </pc:graphicFrameChg>
      </pc:sldChg>
      <pc:sldChg chg="modSp">
        <pc:chgData name="Ryssaldy Demeuova" userId="1b36aab8-03ea-4a7c-9005-27f2602792bf" providerId="ADAL" clId="{4F157374-1034-423F-AD7F-32861AE1305E}" dt="2020-01-15T04:53:59.269" v="53" actId="6549"/>
        <pc:sldMkLst>
          <pc:docMk/>
          <pc:sldMk cId="2570835917" sldId="267"/>
        </pc:sldMkLst>
        <pc:graphicFrameChg chg="modGraphic">
          <ac:chgData name="Ryssaldy Demeuova" userId="1b36aab8-03ea-4a7c-9005-27f2602792bf" providerId="ADAL" clId="{4F157374-1034-423F-AD7F-32861AE1305E}" dt="2020-01-15T04:53:59.269" v="53" actId="6549"/>
          <ac:graphicFrameMkLst>
            <pc:docMk/>
            <pc:sldMk cId="2570835917" sldId="267"/>
            <ac:graphicFrameMk id="4" creationId="{A00B0892-83AE-46F5-8972-0441E95D2A7B}"/>
          </ac:graphicFrameMkLst>
        </pc:graphicFrameChg>
      </pc:sldChg>
      <pc:sldChg chg="modSp">
        <pc:chgData name="Ryssaldy Demeuova" userId="1b36aab8-03ea-4a7c-9005-27f2602792bf" providerId="ADAL" clId="{4F157374-1034-423F-AD7F-32861AE1305E}" dt="2020-01-15T04:56:01.482" v="54" actId="6549"/>
        <pc:sldMkLst>
          <pc:docMk/>
          <pc:sldMk cId="170256653" sldId="270"/>
        </pc:sldMkLst>
        <pc:graphicFrameChg chg="modGraphic">
          <ac:chgData name="Ryssaldy Demeuova" userId="1b36aab8-03ea-4a7c-9005-27f2602792bf" providerId="ADAL" clId="{4F157374-1034-423F-AD7F-32861AE1305E}" dt="2020-01-15T04:56:01.482" v="54" actId="6549"/>
          <ac:graphicFrameMkLst>
            <pc:docMk/>
            <pc:sldMk cId="170256653" sldId="270"/>
            <ac:graphicFrameMk id="4" creationId="{32D3BFA9-CB21-426B-9728-891F787523D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065E3-4D5B-4E09-9665-DCF542C67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10752414" cy="302481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FFFF00"/>
                </a:solidFill>
              </a:rPr>
              <a:t>Обзор решений по итогам заседаний СКК в 2019 году</a:t>
            </a:r>
            <a:br>
              <a:rPr lang="en-GB" b="1" dirty="0">
                <a:solidFill>
                  <a:srgbClr val="FFFF00"/>
                </a:solidFill>
              </a:rPr>
            </a:b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AAA9CA-C159-4FAA-B98E-DA14A4270B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FFFF00"/>
                </a:solidFill>
              </a:rPr>
              <a:t>Аманжолов Нурали</a:t>
            </a:r>
          </a:p>
          <a:p>
            <a:r>
              <a:rPr lang="ru-RU" b="1" dirty="0">
                <a:solidFill>
                  <a:srgbClr val="FFFF00"/>
                </a:solidFill>
              </a:rPr>
              <a:t>Заместитель председателя СКК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695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B82671D-8A62-486D-AB2E-230DEE7655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698585"/>
              </p:ext>
            </p:extLst>
          </p:nvPr>
        </p:nvGraphicFramePr>
        <p:xfrm>
          <a:off x="494950" y="241183"/>
          <a:ext cx="11140579" cy="5648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9458">
                  <a:extLst>
                    <a:ext uri="{9D8B030D-6E8A-4147-A177-3AD203B41FA5}">
                      <a16:colId xmlns:a16="http://schemas.microsoft.com/office/drawing/2014/main" val="1266161999"/>
                    </a:ext>
                  </a:extLst>
                </a:gridCol>
                <a:gridCol w="1563738">
                  <a:extLst>
                    <a:ext uri="{9D8B030D-6E8A-4147-A177-3AD203B41FA5}">
                      <a16:colId xmlns:a16="http://schemas.microsoft.com/office/drawing/2014/main" val="3281793252"/>
                    </a:ext>
                  </a:extLst>
                </a:gridCol>
                <a:gridCol w="2146351">
                  <a:extLst>
                    <a:ext uri="{9D8B030D-6E8A-4147-A177-3AD203B41FA5}">
                      <a16:colId xmlns:a16="http://schemas.microsoft.com/office/drawing/2014/main" val="3323053646"/>
                    </a:ext>
                  </a:extLst>
                </a:gridCol>
                <a:gridCol w="1291032">
                  <a:extLst>
                    <a:ext uri="{9D8B030D-6E8A-4147-A177-3AD203B41FA5}">
                      <a16:colId xmlns:a16="http://schemas.microsoft.com/office/drawing/2014/main" val="2195978486"/>
                    </a:ext>
                  </a:extLst>
                </a:gridCol>
              </a:tblGrid>
              <a:tr h="368797">
                <a:tc>
                  <a:txBody>
                    <a:bodyPr/>
                    <a:lstStyle/>
                    <a:p>
                      <a:r>
                        <a:rPr lang="ru-RU" dirty="0"/>
                        <a:t>Решение СКК: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Сроки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Статус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260079"/>
                  </a:ext>
                </a:extLst>
              </a:tr>
              <a:tr h="2460391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Казахскому научному центру дерматологии и инфекционных заболеваний МЗРК: 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1.1.1 следует принять к сведению информацию по эпидемиологической ситуации среди МСМ и расширить профилактические программы по ВИЧ-инфекции и ИППП среди МСМ; 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r>
                        <a:rPr lang="ru-RU" dirty="0"/>
                        <a:t>постоянно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135181"/>
                  </a:ext>
                </a:extLst>
              </a:tr>
              <a:tr h="28190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1.1.2 поддержать реализацию филиалом Корпорации «Центр Изучения Глобального здоровья в Центральной Азии» (Колумбийский университет) демонстрационного проекта по до-контактной профилактике среди МСМ и ТГЛ в г. Алматы на 2020-2022 годы и информировать соответствующие организации здравоохранения в г. Алматы.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По запросу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896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755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0B0892-83AE-46F5-8972-0441E95D2A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229686"/>
              </p:ext>
            </p:extLst>
          </p:nvPr>
        </p:nvGraphicFramePr>
        <p:xfrm>
          <a:off x="684212" y="685799"/>
          <a:ext cx="10823577" cy="4456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2151">
                  <a:extLst>
                    <a:ext uri="{9D8B030D-6E8A-4147-A177-3AD203B41FA5}">
                      <a16:colId xmlns:a16="http://schemas.microsoft.com/office/drawing/2014/main" val="2588506598"/>
                    </a:ext>
                  </a:extLst>
                </a:gridCol>
                <a:gridCol w="1461843">
                  <a:extLst>
                    <a:ext uri="{9D8B030D-6E8A-4147-A177-3AD203B41FA5}">
                      <a16:colId xmlns:a16="http://schemas.microsoft.com/office/drawing/2014/main" val="1146571241"/>
                    </a:ext>
                  </a:extLst>
                </a:gridCol>
                <a:gridCol w="1932050">
                  <a:extLst>
                    <a:ext uri="{9D8B030D-6E8A-4147-A177-3AD203B41FA5}">
                      <a16:colId xmlns:a16="http://schemas.microsoft.com/office/drawing/2014/main" val="403133661"/>
                    </a:ext>
                  </a:extLst>
                </a:gridCol>
                <a:gridCol w="1807533">
                  <a:extLst>
                    <a:ext uri="{9D8B030D-6E8A-4147-A177-3AD203B41FA5}">
                      <a16:colId xmlns:a16="http://schemas.microsoft.com/office/drawing/2014/main" val="1530268775"/>
                    </a:ext>
                  </a:extLst>
                </a:gridCol>
              </a:tblGrid>
              <a:tr h="376111">
                <a:tc>
                  <a:txBody>
                    <a:bodyPr/>
                    <a:lstStyle/>
                    <a:p>
                      <a:r>
                        <a:rPr lang="ru-RU" dirty="0"/>
                        <a:t>Решение СКК: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Сроки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Статус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927492"/>
                  </a:ext>
                </a:extLst>
              </a:tr>
              <a:tr h="1762052">
                <a:tc>
                  <a:txBody>
                    <a:bodyPr/>
                    <a:lstStyle/>
                    <a:p>
                      <a:pPr lvl="1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Согласовать запрос Казахского научного центра дерматологии МЗРК на использование средств экономии по гранту Глобального фонда по итогам второго года;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 октября 2019 года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3891232"/>
                  </a:ext>
                </a:extLst>
              </a:tr>
              <a:tr h="231848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Казахскому научному центру дерматологии и инфекционных заболеваний МЗРК подготовить соответствующие документы и направить в Секретариат Глобального фонда для согласования. 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61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835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D950A0-11CC-46A8-85B8-A2C6C3D0B0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730636"/>
              </p:ext>
            </p:extLst>
          </p:nvPr>
        </p:nvGraphicFramePr>
        <p:xfrm>
          <a:off x="214429" y="417352"/>
          <a:ext cx="11681160" cy="6209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30241">
                  <a:extLst>
                    <a:ext uri="{9D8B030D-6E8A-4147-A177-3AD203B41FA5}">
                      <a16:colId xmlns:a16="http://schemas.microsoft.com/office/drawing/2014/main" val="2020533208"/>
                    </a:ext>
                  </a:extLst>
                </a:gridCol>
                <a:gridCol w="1622567">
                  <a:extLst>
                    <a:ext uri="{9D8B030D-6E8A-4147-A177-3AD203B41FA5}">
                      <a16:colId xmlns:a16="http://schemas.microsoft.com/office/drawing/2014/main" val="4006318955"/>
                    </a:ext>
                  </a:extLst>
                </a:gridCol>
                <a:gridCol w="1320653">
                  <a:extLst>
                    <a:ext uri="{9D8B030D-6E8A-4147-A177-3AD203B41FA5}">
                      <a16:colId xmlns:a16="http://schemas.microsoft.com/office/drawing/2014/main" val="1251098999"/>
                    </a:ext>
                  </a:extLst>
                </a:gridCol>
                <a:gridCol w="1207699">
                  <a:extLst>
                    <a:ext uri="{9D8B030D-6E8A-4147-A177-3AD203B41FA5}">
                      <a16:colId xmlns:a16="http://schemas.microsoft.com/office/drawing/2014/main" val="3453998789"/>
                    </a:ext>
                  </a:extLst>
                </a:gridCol>
              </a:tblGrid>
              <a:tr h="331016">
                <a:tc>
                  <a:txBody>
                    <a:bodyPr/>
                    <a:lstStyle/>
                    <a:p>
                      <a:r>
                        <a:rPr lang="ru-RU" dirty="0"/>
                        <a:t>Решение СКК: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716103"/>
                  </a:ext>
                </a:extLst>
              </a:tr>
              <a:tr h="228537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Республиканскому научно-практическому центру психического здоровья МЗРК (далее – РНПЦПЗ) в целях обеспечения закупа препарата «метадон» в рамках гарантированного объема бесплатной медицинской помощи (далее – ГОБМП) внести предложения о включении его в Казахстанский национальный лекарственный формуляр, с указанием предельной цены и в перечень лекарственных средств ГОБМП и ОСМС;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31 декабря 2019 года;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776564"/>
                  </a:ext>
                </a:extLst>
              </a:tr>
              <a:tr h="155078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РНПЦПЗ совместно с Департаментом лекарственного обеспечения и стандартизации МЗРК, ТОО «СК-Фармация» решить вопросы, связанные с услугами по закупу, хранению и доставке препарата «метадон», а также с его  регистрацией и лицензированием. 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008084"/>
                  </a:ext>
                </a:extLst>
              </a:tr>
              <a:tr h="1093003">
                <a:tc>
                  <a:txBody>
                    <a:bodyPr/>
                    <a:lstStyle/>
                    <a:p>
                      <a:pPr lvl="1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РНПЦПЗ,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UNODC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ОФ «Аман-саулык» продолжить работу по адвокации программы ПЗТ. 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1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132156"/>
                  </a:ext>
                </a:extLst>
              </a:tr>
              <a:tr h="33101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инициировать рассмотрение на межведомственном уровне вопрос реализации программы ПЗТ.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468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319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CB72396-3E20-4375-80D7-88B39600AA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0525832"/>
              </p:ext>
            </p:extLst>
          </p:nvPr>
        </p:nvGraphicFramePr>
        <p:xfrm>
          <a:off x="684212" y="685800"/>
          <a:ext cx="11068764" cy="564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4937">
                  <a:extLst>
                    <a:ext uri="{9D8B030D-6E8A-4147-A177-3AD203B41FA5}">
                      <a16:colId xmlns:a16="http://schemas.microsoft.com/office/drawing/2014/main" val="1867357280"/>
                    </a:ext>
                  </a:extLst>
                </a:gridCol>
                <a:gridCol w="1704896">
                  <a:extLst>
                    <a:ext uri="{9D8B030D-6E8A-4147-A177-3AD203B41FA5}">
                      <a16:colId xmlns:a16="http://schemas.microsoft.com/office/drawing/2014/main" val="2967701290"/>
                    </a:ext>
                  </a:extLst>
                </a:gridCol>
                <a:gridCol w="1617144">
                  <a:extLst>
                    <a:ext uri="{9D8B030D-6E8A-4147-A177-3AD203B41FA5}">
                      <a16:colId xmlns:a16="http://schemas.microsoft.com/office/drawing/2014/main" val="3771594049"/>
                    </a:ext>
                  </a:extLst>
                </a:gridCol>
                <a:gridCol w="771787">
                  <a:extLst>
                    <a:ext uri="{9D8B030D-6E8A-4147-A177-3AD203B41FA5}">
                      <a16:colId xmlns:a16="http://schemas.microsoft.com/office/drawing/2014/main" val="1080339687"/>
                    </a:ext>
                  </a:extLst>
                </a:gridCol>
              </a:tblGrid>
              <a:tr h="35741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06124"/>
                  </a:ext>
                </a:extLst>
              </a:tr>
              <a:tr h="20452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Страновой координационный комитет по работе с международными организациями по вопросам ВИЧ-инфекции и туберкулеза, рассмотрев и обсудив вышеуказанные вопросы принял к сведению информацию по Политической декларации по борьбе с туберкулезом Генеральной Ассамблеи ООН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20 сентября 2019 года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Выполнено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392275"/>
                  </a:ext>
                </a:extLst>
              </a:tr>
              <a:tr h="115804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Согласовать План по переходу финансирования из международных источников в государственное финансирование по компоненту Туберкулез.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До 1 октября 2019 года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Выполнено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47220"/>
                  </a:ext>
                </a:extLst>
              </a:tr>
              <a:tr h="20452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6.1 ОЮЛ «Казахстанский союз людей, живущих с ВИЧ» создать рабочую группу с целью анализа барьеров по интеллектуальной собственности, препятствующих доступу к генерическим препаратам в Республике Казахстан, по итогам работы подготовить информацию с предложениями в Секретариат СКК. 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1 декабря 2019 года.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219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408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2D3BFA9-CB21-426B-9728-891F787523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760428"/>
              </p:ext>
            </p:extLst>
          </p:nvPr>
        </p:nvGraphicFramePr>
        <p:xfrm>
          <a:off x="684212" y="685800"/>
          <a:ext cx="10355699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6174">
                  <a:extLst>
                    <a:ext uri="{9D8B030D-6E8A-4147-A177-3AD203B41FA5}">
                      <a16:colId xmlns:a16="http://schemas.microsoft.com/office/drawing/2014/main" val="4042369036"/>
                    </a:ext>
                  </a:extLst>
                </a:gridCol>
                <a:gridCol w="2096927">
                  <a:extLst>
                    <a:ext uri="{9D8B030D-6E8A-4147-A177-3AD203B41FA5}">
                      <a16:colId xmlns:a16="http://schemas.microsoft.com/office/drawing/2014/main" val="2075870965"/>
                    </a:ext>
                  </a:extLst>
                </a:gridCol>
                <a:gridCol w="2575352">
                  <a:extLst>
                    <a:ext uri="{9D8B030D-6E8A-4147-A177-3AD203B41FA5}">
                      <a16:colId xmlns:a16="http://schemas.microsoft.com/office/drawing/2014/main" val="1448299863"/>
                    </a:ext>
                  </a:extLst>
                </a:gridCol>
                <a:gridCol w="1607246">
                  <a:extLst>
                    <a:ext uri="{9D8B030D-6E8A-4147-A177-3AD203B41FA5}">
                      <a16:colId xmlns:a16="http://schemas.microsoft.com/office/drawing/2014/main" val="29872285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Решение СКК: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Сроки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Статус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981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 Общественному фонду «Аман-саулык» изучить вопрос создания межведомственной рабочей группы по участию НПО в реализации профилактических программ по ВИЧ/СПИДу и туберкулезу в рамках государственного социального заказа, по итогам подготовить информацию в Секретариат СКК.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1 декабря 2019 года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 процессе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580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56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D93F-2CE4-4D36-9A39-BDEC9FD9E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214" y="4218884"/>
            <a:ext cx="8534400" cy="1507067"/>
          </a:xfrm>
        </p:spPr>
        <p:txBody>
          <a:bodyPr>
            <a:normAutofit/>
          </a:bodyPr>
          <a:lstStyle/>
          <a:p>
            <a:br>
              <a:rPr lang="ru-RU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5C9F4-FAFB-4756-AFA8-5ABF29F9F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255316"/>
          </a:xfrm>
        </p:spPr>
        <p:txBody>
          <a:bodyPr/>
          <a:lstStyle/>
          <a:p>
            <a:r>
              <a:rPr lang="ru-RU" sz="3200" b="1" dirty="0">
                <a:solidFill>
                  <a:srgbClr val="FFFF00"/>
                </a:solidFill>
              </a:rPr>
              <a:t>В 2019 году были проведены:</a:t>
            </a:r>
          </a:p>
          <a:p>
            <a:r>
              <a:rPr lang="ru-RU" sz="3200" b="1" dirty="0">
                <a:solidFill>
                  <a:srgbClr val="FFFF00"/>
                </a:solidFill>
              </a:rPr>
              <a:t> 2 заседания СКК, в том числе 1 под председательством Министра здравоохранения РК, председателя СКК</a:t>
            </a:r>
          </a:p>
          <a:p>
            <a:r>
              <a:rPr lang="ru-RU" sz="3200" b="1" dirty="0">
                <a:solidFill>
                  <a:srgbClr val="FFFF00"/>
                </a:solidFill>
              </a:rPr>
              <a:t>Всего было принято 26 решений заседания СКК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42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91078-2F84-4ED2-A199-2684F2AE9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1774" y="1921933"/>
            <a:ext cx="9533579" cy="1903447"/>
          </a:xfrm>
        </p:spPr>
        <p:txBody>
          <a:bodyPr/>
          <a:lstStyle/>
          <a:p>
            <a:r>
              <a:rPr lang="ru-RU" b="1" dirty="0">
                <a:solidFill>
                  <a:srgbClr val="FFFF00"/>
                </a:solidFill>
              </a:rPr>
              <a:t>Решения СКК от 18 января 2019 года</a:t>
            </a:r>
            <a:endParaRPr lang="en-GB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8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36E684-728B-4FD5-99B0-BD4180312B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2985328"/>
              </p:ext>
            </p:extLst>
          </p:nvPr>
        </p:nvGraphicFramePr>
        <p:xfrm>
          <a:off x="327169" y="685800"/>
          <a:ext cx="11618753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2950">
                  <a:extLst>
                    <a:ext uri="{9D8B030D-6E8A-4147-A177-3AD203B41FA5}">
                      <a16:colId xmlns:a16="http://schemas.microsoft.com/office/drawing/2014/main" val="2589949121"/>
                    </a:ext>
                  </a:extLst>
                </a:gridCol>
                <a:gridCol w="1620857">
                  <a:extLst>
                    <a:ext uri="{9D8B030D-6E8A-4147-A177-3AD203B41FA5}">
                      <a16:colId xmlns:a16="http://schemas.microsoft.com/office/drawing/2014/main" val="334335759"/>
                    </a:ext>
                  </a:extLst>
                </a:gridCol>
                <a:gridCol w="3081817">
                  <a:extLst>
                    <a:ext uri="{9D8B030D-6E8A-4147-A177-3AD203B41FA5}">
                      <a16:colId xmlns:a16="http://schemas.microsoft.com/office/drawing/2014/main" val="1985901745"/>
                    </a:ext>
                  </a:extLst>
                </a:gridCol>
                <a:gridCol w="1683129">
                  <a:extLst>
                    <a:ext uri="{9D8B030D-6E8A-4147-A177-3AD203B41FA5}">
                      <a16:colId xmlns:a16="http://schemas.microsoft.com/office/drawing/2014/main" val="27586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Решения СКК: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Сроки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Статус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743757"/>
                  </a:ext>
                </a:extLst>
              </a:tr>
              <a:tr h="1241943">
                <a:tc>
                  <a:txBody>
                    <a:bodyPr/>
                    <a:lstStyle/>
                    <a:p>
                      <a:pPr lvl="1" algn="l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Секретариату СКК инициировать внесение изменений в Распоряжение Премьер-Министра №43-р от 11 апреля 2017 года (по составу СКК согласно итогам выборов СКК);</a:t>
                      </a:r>
                    </a:p>
                    <a:p>
                      <a:pPr algn="l"/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18 февраля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Передано в МЗРК, будет внесено в Правительство на следующей неделе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 процессе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937055"/>
                  </a:ext>
                </a:extLst>
              </a:tr>
              <a:tr h="2011680">
                <a:tc>
                  <a:txBody>
                    <a:bodyPr/>
                    <a:lstStyle/>
                    <a:p>
                      <a:pPr lvl="1" algn="l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Секретариату СКК совместно с заместителями председателя СКК согласно регламенту провести выборы надзорного комитета СКК, результаты опубликовать на веб-сайте СКК и приступить к реализации плана надзорного комитета СКК</a:t>
                      </a:r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Выполнено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836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 algn="l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Утвердить План мероприятий по реализации надзорной функции СКК.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18 января 2019 года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Выполнено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267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353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9090-6D13-4045-812D-364FA395E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CB245DA-E6A6-40D4-86C6-9AA44AD61D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6583497"/>
              </p:ext>
            </p:extLst>
          </p:nvPr>
        </p:nvGraphicFramePr>
        <p:xfrm>
          <a:off x="365430" y="190850"/>
          <a:ext cx="11588881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00398">
                  <a:extLst>
                    <a:ext uri="{9D8B030D-6E8A-4147-A177-3AD203B41FA5}">
                      <a16:colId xmlns:a16="http://schemas.microsoft.com/office/drawing/2014/main" val="284460665"/>
                    </a:ext>
                  </a:extLst>
                </a:gridCol>
                <a:gridCol w="1140902">
                  <a:extLst>
                    <a:ext uri="{9D8B030D-6E8A-4147-A177-3AD203B41FA5}">
                      <a16:colId xmlns:a16="http://schemas.microsoft.com/office/drawing/2014/main" val="2107525430"/>
                    </a:ext>
                  </a:extLst>
                </a:gridCol>
                <a:gridCol w="1182848">
                  <a:extLst>
                    <a:ext uri="{9D8B030D-6E8A-4147-A177-3AD203B41FA5}">
                      <a16:colId xmlns:a16="http://schemas.microsoft.com/office/drawing/2014/main" val="1641611807"/>
                    </a:ext>
                  </a:extLst>
                </a:gridCol>
                <a:gridCol w="964733">
                  <a:extLst>
                    <a:ext uri="{9D8B030D-6E8A-4147-A177-3AD203B41FA5}">
                      <a16:colId xmlns:a16="http://schemas.microsoft.com/office/drawing/2014/main" val="685567965"/>
                    </a:ext>
                  </a:extLst>
                </a:gridCol>
              </a:tblGrid>
              <a:tr h="357337">
                <a:tc>
                  <a:txBody>
                    <a:bodyPr/>
                    <a:lstStyle/>
                    <a:p>
                      <a:r>
                        <a:rPr lang="ru-RU" dirty="0"/>
                        <a:t>Решения СКК: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Сроки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Статус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091037"/>
                  </a:ext>
                </a:extLst>
              </a:tr>
              <a:tr h="268992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 РГП на ПХВ «Республиканский научно-практический центр психического здоровья» Министерства здравоохранения Республики Казахстан (</a:t>
                      </a:r>
                      <a:r>
                        <a:rPr lang="ru-RU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Негай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Н.А.) расширить предоставление поддерживающей заместительной терапии лицам, зависимым от опиоидных наркотиков в соответствии с показаниями для назначения поддерживающей заместительной терапии, утвержденными Стандартом организации оказания медико-социальной помощи в области психического здоровья населению Республики Казахстан утвержденному МЗРК от </a:t>
                      </a:r>
                      <a:r>
                        <a:rPr lang="kk-K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«24» сентября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2018 года №</a:t>
                      </a:r>
                      <a:r>
                        <a:rPr lang="kk-K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ҚР ДСМ-17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как в существующих, так и новых сайтах для обеспечения доступности ПЗТ во всех регионах РК;  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pPr algn="ctr"/>
                      <a:endParaRPr lang="ru-RU" dirty="0"/>
                    </a:p>
                    <a:p>
                      <a:pPr algn="ctr"/>
                      <a:r>
                        <a:rPr lang="ru-RU" sz="1600" dirty="0"/>
                        <a:t>31 декабря 2019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416621"/>
                  </a:ext>
                </a:extLst>
              </a:tr>
              <a:tr h="3573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2.1.1 Рассмотреть возможность достижения 20-40 % охвата (от оценочного числа) лиц, зависимых от опиоидных наркотиков, в том числе лиц, живущих с ВИЧ, в соответствии с международными рекомендациями ВОЗ, ЮНЭЙДС,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UNODC 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Казахстане.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459614"/>
                  </a:ext>
                </a:extLst>
              </a:tr>
              <a:tr h="3573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 РГП на ПХВ «Казахский научный центр дерматологии и инфекционных болезней» Министерства здравоохранения Республики Казахстан (Байсеркин Б.С.) обеспечить направление ЛЖВ, зависимых от опиоидных наркотиков в программу ПЗТ для улучшения приверженности к лечению и снижению распространения ВИЧ инфекции. 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272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113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265D1B0-B2EB-4D46-8E9A-C0EA83ECD8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6214290"/>
              </p:ext>
            </p:extLst>
          </p:nvPr>
        </p:nvGraphicFramePr>
        <p:xfrm>
          <a:off x="575155" y="232795"/>
          <a:ext cx="1044798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0227">
                  <a:extLst>
                    <a:ext uri="{9D8B030D-6E8A-4147-A177-3AD203B41FA5}">
                      <a16:colId xmlns:a16="http://schemas.microsoft.com/office/drawing/2014/main" val="220935216"/>
                    </a:ext>
                  </a:extLst>
                </a:gridCol>
                <a:gridCol w="1793507">
                  <a:extLst>
                    <a:ext uri="{9D8B030D-6E8A-4147-A177-3AD203B41FA5}">
                      <a16:colId xmlns:a16="http://schemas.microsoft.com/office/drawing/2014/main" val="2831720189"/>
                    </a:ext>
                  </a:extLst>
                </a:gridCol>
                <a:gridCol w="1947494">
                  <a:extLst>
                    <a:ext uri="{9D8B030D-6E8A-4147-A177-3AD203B41FA5}">
                      <a16:colId xmlns:a16="http://schemas.microsoft.com/office/drawing/2014/main" val="1613245737"/>
                    </a:ext>
                  </a:extLst>
                </a:gridCol>
                <a:gridCol w="896752">
                  <a:extLst>
                    <a:ext uri="{9D8B030D-6E8A-4147-A177-3AD203B41FA5}">
                      <a16:colId xmlns:a16="http://schemas.microsoft.com/office/drawing/2014/main" val="15186101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Решение СКК: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Сроки: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Статус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381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3.1. Одобрить план перехода финансирования противотуберкулезных мероприятий от международных к страновым источникам.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18 января 2019 года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выполнено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967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 Утвердить проект Концептуальной заявки по компоненту «Туберкулез» для получения финансирования Глобального фонда на 2020- 2022 годы;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30 января 2019 года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выполнено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3891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4.2 Секретариату СКК представить в Глобальный фонд окончательный проект Концептуальной заявки по компоненту Туберкулез на 2020- 2022 годы для получения финансирования Глобального фонда со всеми приложения не позднее 30 января 2019 года. 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выполнено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8675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132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C632-6F06-4B64-89BF-F90726251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9740C14-242C-40B0-95AE-D27E7A7882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695719"/>
              </p:ext>
            </p:extLst>
          </p:nvPr>
        </p:nvGraphicFramePr>
        <p:xfrm>
          <a:off x="684212" y="685800"/>
          <a:ext cx="10657703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4572">
                  <a:extLst>
                    <a:ext uri="{9D8B030D-6E8A-4147-A177-3AD203B41FA5}">
                      <a16:colId xmlns:a16="http://schemas.microsoft.com/office/drawing/2014/main" val="3250830536"/>
                    </a:ext>
                  </a:extLst>
                </a:gridCol>
                <a:gridCol w="2556172">
                  <a:extLst>
                    <a:ext uri="{9D8B030D-6E8A-4147-A177-3AD203B41FA5}">
                      <a16:colId xmlns:a16="http://schemas.microsoft.com/office/drawing/2014/main" val="2086464436"/>
                    </a:ext>
                  </a:extLst>
                </a:gridCol>
                <a:gridCol w="2660934">
                  <a:extLst>
                    <a:ext uri="{9D8B030D-6E8A-4147-A177-3AD203B41FA5}">
                      <a16:colId xmlns:a16="http://schemas.microsoft.com/office/drawing/2014/main" val="1284512594"/>
                    </a:ext>
                  </a:extLst>
                </a:gridCol>
                <a:gridCol w="1256025">
                  <a:extLst>
                    <a:ext uri="{9D8B030D-6E8A-4147-A177-3AD203B41FA5}">
                      <a16:colId xmlns:a16="http://schemas.microsoft.com/office/drawing/2014/main" val="40269925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Решение СКК: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Сроки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Статус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679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 Принять к сведению информацию Центра политики и исследований в здравоохранении (Центр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по региональной заявке «</a:t>
                      </a:r>
                      <a:r>
                        <a:rPr lang="ro-RO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Концепции региональной программы по туберкулезу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»;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18 января 2019 года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выполнено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189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 Принять к сведению информацию Центральноазиатской Ассоциации Людей, живущих с ВИЧ по проекту «Устойчивость услуг для ключевых групп населения в регионе Восточной Европы и Центральной Азии» Альянс общественного здоровья и Всеукраинская сеть ЛЖВ 100% жизни». 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Выполнено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070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572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767AB7-B624-448A-A9BD-2BA5E92817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12063"/>
              </p:ext>
            </p:extLst>
          </p:nvPr>
        </p:nvGraphicFramePr>
        <p:xfrm>
          <a:off x="684213" y="685800"/>
          <a:ext cx="10062085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0761">
                  <a:extLst>
                    <a:ext uri="{9D8B030D-6E8A-4147-A177-3AD203B41FA5}">
                      <a16:colId xmlns:a16="http://schemas.microsoft.com/office/drawing/2014/main" val="610932392"/>
                    </a:ext>
                  </a:extLst>
                </a:gridCol>
                <a:gridCol w="2096817">
                  <a:extLst>
                    <a:ext uri="{9D8B030D-6E8A-4147-A177-3AD203B41FA5}">
                      <a16:colId xmlns:a16="http://schemas.microsoft.com/office/drawing/2014/main" val="3532343650"/>
                    </a:ext>
                  </a:extLst>
                </a:gridCol>
                <a:gridCol w="1414362">
                  <a:extLst>
                    <a:ext uri="{9D8B030D-6E8A-4147-A177-3AD203B41FA5}">
                      <a16:colId xmlns:a16="http://schemas.microsoft.com/office/drawing/2014/main" val="29119174"/>
                    </a:ext>
                  </a:extLst>
                </a:gridCol>
                <a:gridCol w="1700145">
                  <a:extLst>
                    <a:ext uri="{9D8B030D-6E8A-4147-A177-3AD203B41FA5}">
                      <a16:colId xmlns:a16="http://schemas.microsoft.com/office/drawing/2014/main" val="3400361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Решение СКК: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Сроки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Статус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311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Одобрить РГП на ПХВ «Казахский научный центр дерматологии и инфекционных болезней» Министерства здравоохранения Республики Казахстан на использование средств экономии по компоненту ВИЧ по итогам первого года.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1 февраля 2019 года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146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РГП на ПХВ «Казахский научный центр дерматологии и инфекционных болезней» Министерства здравоохранения Республики Казахстан направить все необходимые документы в Секретариат Глобального фонда </a:t>
                      </a:r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181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767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F6D12-0B2B-4536-8501-1231DD75F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268" y="1921933"/>
            <a:ext cx="10078863" cy="1507067"/>
          </a:xfrm>
        </p:spPr>
        <p:txBody>
          <a:bodyPr/>
          <a:lstStyle/>
          <a:p>
            <a:r>
              <a:rPr lang="ru-RU" dirty="0"/>
              <a:t>Решения СКК от 20 сентября 2019 года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45011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D96E04E1A5D04F96FEB4D973A9C492" ma:contentTypeVersion="8" ma:contentTypeDescription="Create a new document." ma:contentTypeScope="" ma:versionID="297ce96cbceef81345dc3f4bdfa54168">
  <xsd:schema xmlns:xsd="http://www.w3.org/2001/XMLSchema" xmlns:xs="http://www.w3.org/2001/XMLSchema" xmlns:p="http://schemas.microsoft.com/office/2006/metadata/properties" xmlns:ns3="a8946dc4-2e98-472c-b2e6-ca9019b8dfda" targetNamespace="http://schemas.microsoft.com/office/2006/metadata/properties" ma:root="true" ma:fieldsID="34122fb30a2640842c6c97b4c424782f" ns3:_="">
    <xsd:import namespace="a8946dc4-2e98-472c-b2e6-ca9019b8dfd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946dc4-2e98-472c-b2e6-ca9019b8df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2F0613-0339-43FA-8E8A-3DDC2F5EC2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946dc4-2e98-472c-b2e6-ca9019b8df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768BD4-1371-46F8-BA27-E790BB6F7FF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4D92B4D-580A-4AE1-BFE2-85A12D1DB1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89</TotalTime>
  <Words>964</Words>
  <Application>Microsoft Office PowerPoint</Application>
  <PresentationFormat>Widescreen</PresentationFormat>
  <Paragraphs>122</Paragraphs>
  <Slides>14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Century Gothic</vt:lpstr>
      <vt:lpstr>Wingdings 3</vt:lpstr>
      <vt:lpstr>Slice</vt:lpstr>
      <vt:lpstr>Обзор решений по итогам заседаний СКК в 2019 году </vt:lpstr>
      <vt:lpstr> </vt:lpstr>
      <vt:lpstr>Решения СКК от 18 января 2019 года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Решения СКК от 20 сентября 2019 года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решений по итогам заседаний СКК в 2019 году</dc:title>
  <dc:creator>Ryssaldy Demeuova</dc:creator>
  <cp:lastModifiedBy>Ryssaldy Demeuova</cp:lastModifiedBy>
  <cp:revision>10</cp:revision>
  <dcterms:created xsi:type="dcterms:W3CDTF">2020-01-14T11:36:12Z</dcterms:created>
  <dcterms:modified xsi:type="dcterms:W3CDTF">2020-01-15T10:55:06Z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0x010100FCD96E04E1A5D04F96FEB4D973A9C492</vt:lpwstr>
  </property>
</Properties>
</file>