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06" autoAdjust="0"/>
  </p:normalViewPr>
  <p:slideViewPr>
    <p:cSldViewPr snapToGrid="0">
      <p:cViewPr>
        <p:scale>
          <a:sx n="60" d="100"/>
          <a:sy n="60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2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34B29-F120-44E0-8D6A-BE84E34F273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F7243-3E06-47BD-9074-5B6347AC8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88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3F89F-9897-4B59-BBC3-B266E11D040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D65B8-0A6F-450B-A394-6B55632D3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16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65B8-0A6F-450B-A394-6B55632D3B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86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240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500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186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9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108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67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65B8-0A6F-450B-A394-6B55632D3B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4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933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353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1042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0424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8086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766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D65B8-0A6F-450B-A394-6B55632D3B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7858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9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8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1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4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7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9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1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8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8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8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8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ED8AE-F9E3-4870-BF32-E9E4C2B2C8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0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712" y="626301"/>
            <a:ext cx="11568223" cy="3392806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FF00"/>
                </a:solidFill>
                <a:latin typeface="+mn-lt"/>
              </a:rPr>
              <a:t>Проект Концептуальной заявки на грант Глобального фонда по ТБ в РК на 2020-2022 </a:t>
            </a:r>
            <a:r>
              <a:rPr lang="ru-RU" sz="5400" b="1" dirty="0" smtClean="0">
                <a:solidFill>
                  <a:srgbClr val="FFFF00"/>
                </a:solidFill>
                <a:latin typeface="+mn-lt"/>
              </a:rPr>
              <a:t>гг.</a:t>
            </a:r>
            <a:r>
              <a:rPr lang="ru-RU" sz="4900" b="1" dirty="0">
                <a:solidFill>
                  <a:srgbClr val="FFFF00"/>
                </a:solidFill>
                <a:latin typeface="+mn-lt"/>
              </a:rPr>
              <a:t/>
            </a:r>
            <a:br>
              <a:rPr lang="ru-RU" sz="4900" b="1" dirty="0">
                <a:solidFill>
                  <a:srgbClr val="FFFF00"/>
                </a:solidFill>
                <a:latin typeface="+mn-lt"/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60279"/>
            <a:ext cx="9289312" cy="195747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Ш. Исмаилов – менеджер ГРП ГФ при НННЦФ РК</a:t>
            </a:r>
          </a:p>
          <a:p>
            <a:endParaRPr lang="ru-RU" sz="1800" b="1" dirty="0"/>
          </a:p>
          <a:p>
            <a:r>
              <a:rPr lang="ru-RU" sz="2000" b="1" dirty="0"/>
              <a:t>г</a:t>
            </a:r>
            <a:r>
              <a:rPr lang="ru-RU" sz="2000" b="1" dirty="0" smtClean="0">
                <a:solidFill>
                  <a:schemeClr val="tx1"/>
                </a:solidFill>
              </a:rPr>
              <a:t>. Астана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/>
              <a:t>18 января 2019г. 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3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77" y="0"/>
            <a:ext cx="11642942" cy="712381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2. Поддержание всеобщего доступа к качественным и ориентированным на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пациентов услугам по </a:t>
            </a:r>
            <a:r>
              <a:rPr lang="ru-RU" sz="2700" b="1" dirty="0">
                <a:solidFill>
                  <a:srgbClr val="FFFF00"/>
                </a:solidFill>
                <a:latin typeface="+mn-lt"/>
              </a:rPr>
              <a:t>диагностике, лечению и профилактике ЛУ-ТБ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(1)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618166"/>
            <a:ext cx="11555260" cy="5820213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Туберкулез с множественной лекарственной устойчивостью (МЛУ-ТБ</a:t>
            </a:r>
            <a:r>
              <a:rPr lang="ru-RU" sz="2000" b="1" dirty="0" smtClean="0"/>
              <a:t>)</a:t>
            </a: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</a:t>
            </a:r>
            <a:r>
              <a:rPr lang="ru-RU" sz="2000" b="1" i="1" dirty="0"/>
              <a:t>2.1 Выявление и диагностика случаев: МЛУ-ТБ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620165"/>
              </p:ext>
            </p:extLst>
          </p:nvPr>
        </p:nvGraphicFramePr>
        <p:xfrm>
          <a:off x="95694" y="1386937"/>
          <a:ext cx="11961627" cy="55433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9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6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45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91192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Закупка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инструментов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MTB/RIF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инструментов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MTB/RIF для районных и городских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регионов НТП, включая ПМСП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обеспечения полного покрытия потребностей страны в быстром молекулярном тестировании на ТБ и ЛУ-ТБ к концу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2020г.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Закупка этих инструментов будет осуществляться в соответствии с планом НПТ по внедрению метода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который включает поддержку от различных источников (текущий проект ГФ, Агентство международного развития США и государственный бюджет) и основывается на подробной оценке потребностей в инструментах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MTB/RIF по регионам (декабрь 2018 г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.). Закупки будут проводиться в 1-й год через Глобальный механизм по обеспечению лекарственными средствами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Комплект поставки включает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2-модульный аппарат с источником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бесперебойного питания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включает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стоимость доставки,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гарантию обслуживания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3 года и комплекты для калибровки/поверки.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759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Мониторинг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внедрения технологии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MTB/RIF на районном уровне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надлежащего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внедрения технологии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MTB/RIF на районном уровне в течение первых двух лет реализации проекта будут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задействованы два национальных (на неполную ставку) консультанта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целях оказания поддержки при внедрении и функционировании технологии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районах, в пенитенциарной системе и в службе по борьбе с ВИЧ/СПИД, а также для наблюдения за внедрением нового диагностического алгоритма. Кроме того, в течение первого года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представители областных референс лабораторий будут посещать районы, где будут использоваться новые инструменты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оказания поддержки местному персоналу при внедрении новой технологии.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04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endParaRPr lang="ru-RU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2.1.3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t" latinLnBrk="0" hangingPunct="1"/>
                      <a:r>
                        <a:rPr lang="ru-RU" sz="14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Постгарантийное</a:t>
                      </a:r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сервисное обслуживание, калибровка и ремонт инструментов </a:t>
                      </a:r>
                      <a:r>
                        <a:rPr lang="ru-RU" sz="14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Xpert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/>
                        <a:t>Включает 3 года гарантии на оборудование </a:t>
                      </a:r>
                      <a:r>
                        <a:rPr lang="ru-RU" sz="1400" b="1" dirty="0" err="1" smtClean="0"/>
                        <a:t>Xpert</a:t>
                      </a:r>
                      <a:r>
                        <a:rPr lang="ru-RU" sz="1400" b="1" dirty="0" smtClean="0"/>
                        <a:t>,</a:t>
                      </a:r>
                      <a:r>
                        <a:rPr lang="ru-RU" sz="1400" dirty="0" smtClean="0"/>
                        <a:t> закупленное до 2017 года (всего 23 аппарата с 88 модулями, 21 с 4 модулями и 2 с 2 модулями). Стандартный пакет GDF включает в себя затраты на калибровку инструментов </a:t>
                      </a:r>
                      <a:r>
                        <a:rPr lang="ru-RU" sz="1400" dirty="0" err="1" smtClean="0"/>
                        <a:t>Xpert</a:t>
                      </a:r>
                      <a:r>
                        <a:rPr lang="ru-RU" sz="1400" dirty="0" smtClean="0"/>
                        <a:t>: калибровочные картриджи и замена модулей, техническое обслуживание и мелкий ремонт приборов после истечения гарантийного срока. Кроме того, </a:t>
                      </a:r>
                      <a:r>
                        <a:rPr lang="ru-RU" sz="1400" b="1" dirty="0" smtClean="0"/>
                        <a:t>включены расходы на посещения инженерами </a:t>
                      </a:r>
                      <a:r>
                        <a:rPr lang="ru-RU" sz="1400" dirty="0" smtClean="0"/>
                        <a:t>MMG территорий для замены модулей, не покрываемые гарантийным пакетом GDF (около 15% модулей, подлежащих замене в течение каждого года)</a:t>
                      </a:r>
                      <a:endParaRPr lang="en-US" sz="1400" dirty="0"/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006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Исследования с помощью технологии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MTB/RIF в пенитенциарном секторе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Закупка картриджей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MTB / RIF для пенитенциарного сектора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ГФ полностью покроет потребности первых двух лет (2020–2021 гг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 этом закуп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потребностей 2022 года будет осуществлен за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счет государственного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бюджета.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80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57" y="102080"/>
            <a:ext cx="11826609" cy="833585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2. Поддержание всеобщего доступа к качественным и ориентированным на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пациентов услугам по </a:t>
            </a:r>
            <a:r>
              <a:rPr lang="ru-RU" sz="2700" b="1" dirty="0">
                <a:solidFill>
                  <a:srgbClr val="FFFF00"/>
                </a:solidFill>
                <a:latin typeface="+mn-lt"/>
              </a:rPr>
              <a:t>диагностике, лечению и профилактике ЛУ-ТБ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(2)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861236"/>
            <a:ext cx="11555260" cy="5577143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Туберкулез с множественной лекарственной устойчивостью (МЛУ-ТБ</a:t>
            </a:r>
            <a:r>
              <a:rPr lang="ru-RU" sz="2000" b="1" dirty="0" smtClean="0"/>
              <a:t>)</a:t>
            </a: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</a:t>
            </a:r>
            <a:r>
              <a:rPr lang="ru-RU" sz="2000" b="1" i="1" dirty="0"/>
              <a:t>2.1 Выявление и диагностика случаев: МЛУ-ТБ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113811"/>
              </p:ext>
            </p:extLst>
          </p:nvPr>
        </p:nvGraphicFramePr>
        <p:xfrm>
          <a:off x="116957" y="1786269"/>
          <a:ext cx="11950996" cy="5071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1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03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84677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Выделение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штаммов МБТ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жидкой культуре и проведение ТЛЧ (с помощью автоматизированной системы MGIT) в пенитенциарном секторе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Закупка расходных материалов для выделения штаммов в жидкой культуре и проведения ТЛЧ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 препаратам первого и второго ряда с помощью автоматизированной системы MGIT (Bactec-960) в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пенитенциарном секторе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в центральной тюремной бактериологической лаборатории в Караганде. ГФ полностью покроет потребности первых двух лет (2020–2021 гг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.), при этом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потребностей 2022 года будет осуществлен за счет государственного бюджета.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0372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Выявление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МБТ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проведения ТЛЧ к препаратам первого и второго ряда методом LPA HAIN в пенитенциарном секторе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Закупка расходных материалов для выявления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МБТ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проведения ТЛЧ к препаратам первого и второго ряда методом LPA HAIN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(тесты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MTBDRPlus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MTBDRsl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в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пенитенциарном секторе,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центральной тюремной бактериологической лаборатории в Караганде. ГФ полностью покроет потребности первых двух лет (2020–2021 гг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.), при этом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потребностей 2022 года будет осуществлен за счет государственного бюджета.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2285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Закупка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чистых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субстанций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проведения ТЛЧ в отношении новых и перепрофилированных препаратов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соответствии с пересмотренными рекомендациями ВОЗ по лечению ЛУ-ТБ и новым руководством по проведению ТЛЧ, проект предусматривает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закупку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чистых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субстанций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ТЛЧ для новых и перепрофилированных препаратов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(таких как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моксифлоксацин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левофлоксацин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бедаквилин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линезолид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клофазимин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деламинид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), которые будут проводиться референс лабораториями с помощью MGIT оборудования. Поддержка со стороны ГФ полностью покроет потребности на уровне всей страны в первые два года (2020-2021 гг.),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 Правительство примет на себя финансирование, начиная с 2022 года.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4397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Техническое обслуживание лабораторного оборудования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Поддержка в подготовке местных инженеров для обеспечения надлежащей квалификации для проведения технического обслуживания и ремонта лабораторного оборудования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Национальной референс лаборатории и областных референс лабораториях, включая шкафы биобезопасности (ШББ) и системы вентиляции (в течение первых двух лет будет проведено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для 4 человек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2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23" y="102080"/>
            <a:ext cx="11805344" cy="76979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2. Поддержание всеобщего доступа к качественным и ориентированным на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пациентов услугам по </a:t>
            </a:r>
            <a:r>
              <a:rPr lang="ru-RU" sz="2700" b="1" dirty="0">
                <a:solidFill>
                  <a:srgbClr val="FFFF00"/>
                </a:solidFill>
                <a:latin typeface="+mn-lt"/>
              </a:rPr>
              <a:t>диагностике, лечению и профилактике ЛУ-ТБ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(3)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795404"/>
            <a:ext cx="11555260" cy="5642976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Туберкулез с множественной лекарственной устойчивостью (МЛУ-ТБ</a:t>
            </a:r>
            <a:r>
              <a:rPr lang="ru-RU" sz="2000" b="1" dirty="0" smtClean="0"/>
              <a:t>)</a:t>
            </a: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2.2 </a:t>
            </a:r>
            <a:r>
              <a:rPr lang="ru-RU" sz="2000" b="1" i="1" dirty="0"/>
              <a:t>Лечение: МЛУ-ТБ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654189"/>
              </p:ext>
            </p:extLst>
          </p:nvPr>
        </p:nvGraphicFramePr>
        <p:xfrm>
          <a:off x="106325" y="1565194"/>
          <a:ext cx="11908465" cy="5771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9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87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30799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Закупка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противотуберкулезных препаратов: Случаи РУ/МЛУ-ТБ в пенитенциарном секторе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Закупка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препаратов для пациентов с РУ/МЛУ-ТБ в пенитенциарном секторе для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лечения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схемам в соответствии с новыми рекомендациями ВОЗ. Подробные расчеты числа включенных в проект пациентов, схем приема лекарственных средств и затрат представлены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рабочем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плане и бюджете. В отношении случаев РУ/МЛУ-ТБ без устойчивости к ФХ, ГФ покроет потребности пенитенциарного сектора в первый год (2020 г.), а Правительство примет на себя финансирование, начиная с 2021 года.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3085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Закупка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противотуберкулезных препаратов: случаи «пре-ШЛУ» и ШЛУ-ТБ в пенитенциарном секторе.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Закупка препаратов для пациентов с «пре-ШЛУ» и ШЛУ-ТБ в пенитенциарном секторе для проведения лечения по схемам в соответствии с новыми рекомендациями ВОЗ. Подробные расчеты числа включенных в проект пациентов, схем приема лекарственных средств и затрат представлены в подробном рабочем плане и бюджете. В отношении случаев с устойчивостью к ФХ, ГФ покроет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 потребности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пенитенциарного сектора в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году, и 50% потребностей 2021 года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 Правительство примет на себя финансирование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 потребностей 2021 года и 100% покрытие потребностей начиная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2022 года.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872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Поддержка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мероприятий (миссии) Комитета зеленого света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t" latinLnBrk="0" hangingPunct="1"/>
                      <a:endParaRPr lang="ru-RU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fontAlgn="t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Ежегодные </a:t>
                      </a: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выплаты Комитету зеленого света включены в бюджет в соответствии с соглашением ГФ/ВОЗ и требованиями ГФ, предъявляемыми к кандидатам.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65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2.2.4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t" latinLnBrk="0" hangingPunct="1"/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Клинические </a:t>
                      </a: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исследования при проведении мониторинга лечения пациентов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t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Возмещение стоимости клинических лабораторных исследований и консультаций специалиста (кардиолога) при проведении мониторинга лечения пациентов с М/ШЛУ-ТБ в пенитенциарном секторе. ГФ покроет потребности в первые два года (2020-2021 гг.), а Правительство примет на себя финансирование, 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начиная с 2022г.</a:t>
                      </a: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41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6" y="106326"/>
            <a:ext cx="11780004" cy="77340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2. Поддержание всеобщего доступа к качественным и ориентированным на пациентов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услугам по диагностике</a:t>
            </a:r>
            <a:r>
              <a:rPr lang="ru-RU" sz="2700" b="1" dirty="0">
                <a:solidFill>
                  <a:srgbClr val="FFFF00"/>
                </a:solidFill>
                <a:latin typeface="+mn-lt"/>
              </a:rPr>
              <a:t>, лечению и профилактике ЛУ-ТБ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(4)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795404"/>
            <a:ext cx="11555260" cy="5642976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Туберкулез с множественной лекарственной устойчивостью (МЛУ-ТБ</a:t>
            </a:r>
            <a:r>
              <a:rPr lang="ru-RU" sz="2000" b="1" dirty="0" smtClean="0"/>
              <a:t>)</a:t>
            </a: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2.2 </a:t>
            </a:r>
            <a:r>
              <a:rPr lang="ru-RU" sz="2000" b="1" i="1" dirty="0"/>
              <a:t>Лечение: МЛУ-ТБ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890350"/>
              </p:ext>
            </p:extLst>
          </p:nvPr>
        </p:nvGraphicFramePr>
        <p:xfrm>
          <a:off x="192696" y="1648049"/>
          <a:ext cx="11821224" cy="5272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1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9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3765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Усиление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потенциала для лечения ЛУ-ТБ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целях обеспечения надлежащей поддержки при реализации пересмотренного руководства по лечению ЛУ-ТБ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будет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предоставлена поддержка в организации учебных курсов для руководителей областных противотуберкулезных учреждений и ПМСП, включая пенитенциарную систему.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будет проводиться на центральном уровне; всего будет проведено 6 обучающих курсов.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257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Обновление модуля фармакологического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надзора - </a:t>
                      </a:r>
                      <a:r>
                        <a:rPr lang="ru-RU" sz="1800" b="1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активного мониторинга безопасности применения лекарственных средств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(далее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аМБЛ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 НРБТ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привлечена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айти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компания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обновления модуля фармакологического надзора и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аМБЛ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НРБТ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168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Национальный консультант по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аМБЛ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привлечен национальный консультант на центральном уровне для оказания помощи НПТ в управлении лекарственными средствами с упором на фармакологический надзор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аМБЛ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условиях перехода на новые рекомендуемые схемы лечения ЛУ-ТБ (в течение первых двух лет).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386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процессам фармакологического надзора и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аМБЛ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ННЦФ организует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курсы по обучению инструкторов из числа региональных (областных) сотрудников НПТ процессам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аМБЛ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которые в последующем будут проводить каскадное обучение для поставщиков услуг по лечению ТБ в соответствующих регионах. Всего будет проведено обучение для 44 человек из 14 областей и 3 городов (2 обучающих курса в течение 1 года).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637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использованию модуля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аМБЛ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Национального реестра ТБ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ННЦФ организует курсы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обучению инструкторов из числа региональных (областных) сотрудников НПТ по использованию обновленного модуля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аМБЛ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Национального реестра ТБ, которые в последующем будут проводить каскадное обучение для операторов базы данных ТБ в соответствующих регионах. Всего будет проведено обучение для 44 человек из 14 областей и 3 городов (2 обучающих курса в течение 2 года).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5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487" y="102080"/>
            <a:ext cx="11784079" cy="993073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2. Поддержание всеобщего доступа к качественным и ориентированным на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пациентов услугам по </a:t>
            </a:r>
            <a:r>
              <a:rPr lang="ru-RU" sz="2700" b="1" dirty="0">
                <a:solidFill>
                  <a:srgbClr val="FFFF00"/>
                </a:solidFill>
                <a:latin typeface="+mn-lt"/>
              </a:rPr>
              <a:t>диагностике, лечению и профилактике ЛУ-ТБ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(5)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1010092"/>
            <a:ext cx="11555260" cy="5771707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Туберкулез с множественной лекарственной устойчивостью (МЛУ-ТБ</a:t>
            </a:r>
            <a:r>
              <a:rPr lang="ru-RU" sz="2000" b="1" dirty="0" smtClean="0"/>
              <a:t>)</a:t>
            </a: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2.3 </a:t>
            </a:r>
            <a:r>
              <a:rPr lang="ru-RU" sz="2000" b="1" i="1" dirty="0"/>
              <a:t>Предоставление помощи на уровне сообществ: МЛУ-ТБ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099585"/>
              </p:ext>
            </p:extLst>
          </p:nvPr>
        </p:nvGraphicFramePr>
        <p:xfrm>
          <a:off x="430477" y="1903228"/>
          <a:ext cx="11336055" cy="4814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3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799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Визиты по обмену опытом для Национального партнерства «Стоп ТБ»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Платформа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Национального партнерства «Стоп ТБ» (НПСТБ) в Казахстане, созданная в рамках текущего гранта ГФ по борьбе с ТБ, получит дополнительную поддержку путем организации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обменных визитов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страны региона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которых действуют национальные партнерства и/или внедряются другие передовые практики, связанные с общественными организациями и участием гражданского сообщества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(организация 2 визитов по 10 человек в течение первых двух лет).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184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Техническая помощь, заключение социальных контрактов / стоимость услуг НПО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расширения сферы действия и возможностей НПСТБ и партнеров в течение первого года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привлечен внешний консультант для оказания технической помощи связанной с заключением социальных контрактов с НПО за счет государственных средств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(через местные бюджеты); данное задание будет включать задачу по определению затрат, связанных с предоставлением услуг НПО, что будет способствовать согласованности процессов заключения контрактов.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31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Адвокационные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встречи по продвижению социальных контрактов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Будут организованы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адвокационные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встречи (рабочие семинары, обсуждения в формате круглого стола) с ключевыми лицами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принимающими решения на центральном и региональном уровне, в целях повышения осведомленности о социальных контрактах и обязанности государственных органов за повсеместное внедрение этого механизма (2 встречи в год).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6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23" y="102080"/>
            <a:ext cx="11805344" cy="971808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2. Поддержание всеобщего доступа к качественным и ориентированным на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пациентов услугам по </a:t>
            </a:r>
            <a:r>
              <a:rPr lang="ru-RU" sz="2700" b="1" dirty="0">
                <a:solidFill>
                  <a:srgbClr val="FFFF00"/>
                </a:solidFill>
                <a:latin typeface="+mn-lt"/>
              </a:rPr>
              <a:t>диагностике, лечению и профилактике ЛУ-ТБ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(6)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1073888"/>
            <a:ext cx="11555260" cy="5707912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Туберкулез с множественной лекарственной устойчивостью (МЛУ-ТБ</a:t>
            </a:r>
            <a:r>
              <a:rPr lang="ru-RU" sz="2000" b="1" dirty="0" smtClean="0"/>
              <a:t>)</a:t>
            </a: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2.3 </a:t>
            </a:r>
            <a:r>
              <a:rPr lang="ru-RU" sz="2000" b="1" i="1" dirty="0"/>
              <a:t>Предоставление помощи на уровне сообществ: МЛУ-ТБ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280719"/>
              </p:ext>
            </p:extLst>
          </p:nvPr>
        </p:nvGraphicFramePr>
        <p:xfrm>
          <a:off x="138224" y="2045697"/>
          <a:ext cx="11950996" cy="4812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6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38299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Мероприятия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распространению 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информации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 борьбе с ТБ на уровне сообществ и социальных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контрактах с использованием современных онлайн технологий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Будут организованы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коммуникационные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кампании, в том числе с использованием онлайн технологий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повышения уровня осведомленности о мероприятиях по борьбе с ТБ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уровне сообществ для уязвимых групп населения, продвижения механизма заключения социальных контрактов,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адвокация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увеличению бюджета и обеспечению устойчивости на региональном уровне (встречи с лицами, принимающими решения, трансляция видео и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радио-роликов с социальных сетях,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наружная реклама, печатные материалы и т.д.). Две кампании будут проведены в 1-й и 3-й годы.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5062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НПО по борьбе с ТБ и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ЛУ-ТБ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НПО будет организовано НПТ с участием других партнеров.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будет сосредоточено на приоритетных проблемах, связанных с ТБ, в целевых группах, современных подходах к поддержке пациентов и роли гражданского общества и местных субъектов в обеспечении соблюдения режима лечения и других видов поддержки в условиях внедрения модели оказания помощи в лечении ТБ, основанной на амбулаторном лечении и подходах, ориентированных на пациентов (2 обучающих курса в первый год и 1 курс во втором и третьем годах на центральном уровне).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943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для НПО по организационному развитию, стратегическому планированию и управлению проектами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НПО будет организовано НПТ  с участием других партнеров и будет сосредоточено на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укреплении потенциала НПО в области организационного развития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разработки, реализации, мониторинга и оценки проектов; коммуникации и отчетности (2 учебных курса в течение первых двух лет на центральном уровне).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00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35" y="102080"/>
            <a:ext cx="11830832" cy="886748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2. Поддержание всеобщего доступа к качественным и ориентированным на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пациентов услугам по </a:t>
            </a:r>
            <a:r>
              <a:rPr lang="ru-RU" sz="2700" b="1" dirty="0">
                <a:solidFill>
                  <a:srgbClr val="FFFF00"/>
                </a:solidFill>
                <a:latin typeface="+mn-lt"/>
              </a:rPr>
              <a:t>диагностике, лечению и профилактике ЛУ-ТБ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(7)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1063257"/>
            <a:ext cx="11555260" cy="5571460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Туберкулез с множественной лекарственной устойчивостью (МЛУ-ТБ</a:t>
            </a:r>
            <a:r>
              <a:rPr lang="ru-RU" sz="2000" b="1" dirty="0" smtClean="0"/>
              <a:t>)</a:t>
            </a: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2.3 </a:t>
            </a:r>
            <a:r>
              <a:rPr lang="ru-RU" sz="2000" b="1" i="1" dirty="0"/>
              <a:t>Предоставление помощи на уровне сообществ: МЛУ-ТБ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769122"/>
              </p:ext>
            </p:extLst>
          </p:nvPr>
        </p:nvGraphicFramePr>
        <p:xfrm>
          <a:off x="112735" y="1998921"/>
          <a:ext cx="11923320" cy="4789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9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8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4812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грантов НПО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оказана поддержка в получении 45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грантов для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НПО: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год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 грантов,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 2 год –15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грантов,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3 год –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грантов.</a:t>
                      </a:r>
                    </a:p>
                    <a:p>
                      <a:pPr algn="just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 этом планируется – последующее увеличение бюджета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участия государства, посредством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заключения социальных контрактов.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Гранты, выделенные для НПО, будут реализованы в разных регионах страны и будут включать широкий спектр мероприятий, направленных на: (i) внедрение новаторских подходов, ориентированных на людей и пациентов, для совершенствования процессов выявления случаев ТБ, обеспечения приверженности, прослеживания контактов и профилактики в неблагополучных сообществах; (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поддержку в выявлении случаев ТБ и ЛУ-ТБ, ведении случаев заболевания и профилактике среди уязвимых и социально-неблагополучных групп населения, таких как ЛЖВ, ПИН, мигранты, заключенные, бывшие заключенные и бездомные; и (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устранение правовых барьеров касательно оказания медицинской помощи, прав человека, пола, стигмы и других факторов, ограничивающих доступ к услугам.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3012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Мониторинг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реализации грантов НПО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Мониторинговые визиты в регионы и проекты будут проводиться сотрудниками по мониторингу и оценке Основного реципиента и НПТ для оценки хода реализации грантов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качества услуг и удовлетворенности пользователей, а также выявления проблем и мер, необходимых для их решения (2 визита в каждый проект в год).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401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Визиты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обмену опытом между НПО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Будут организованы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обменные визиты между различными НПО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целью проведения экспертной оценки и обмена опытом (2 визита в год в течение первых двух лет).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0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35" y="102079"/>
            <a:ext cx="11955218" cy="129805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Задача </a:t>
            </a:r>
            <a:r>
              <a:rPr lang="ru-RU" sz="2800" b="1" dirty="0">
                <a:solidFill>
                  <a:srgbClr val="FFFF00"/>
                </a:solidFill>
                <a:latin typeface="+mn-lt"/>
              </a:rPr>
              <a:t>2. Поддержание всеобщего доступа к качественным и ориентированным на пациентов услугам по  диагностике, лечению и профилактике ЛУ-ТБ (8)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1499191"/>
            <a:ext cx="11555260" cy="5282608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Туберкулез с множественной лекарственной устойчивостью (МЛУ-ТБ</a:t>
            </a:r>
            <a:r>
              <a:rPr lang="ru-RU" sz="2000" b="1" dirty="0" smtClean="0"/>
              <a:t>)</a:t>
            </a: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2.3 </a:t>
            </a:r>
            <a:r>
              <a:rPr lang="ru-RU" sz="2000" b="1" i="1" dirty="0"/>
              <a:t>Предоставление помощи на уровне сообществ: МЛУ-ТБ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354779"/>
              </p:ext>
            </p:extLst>
          </p:nvPr>
        </p:nvGraphicFramePr>
        <p:xfrm>
          <a:off x="112735" y="2339163"/>
          <a:ext cx="11955218" cy="4720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9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5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0165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Обновление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базы данных НПО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данных клиентов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НПО ,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которая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создана в рамках текущего проекта ГФ по борьбе с ТБ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в рамках соблюдения законодательства РК, по рекомендации миссии ВОЗ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поддерживаться и регулярно обновляться для обеспечения получения надежной отчетности о клиентах, проведения эффективного мониторинга и оценки услуг, предоставляемых в рамках реализации грантов (Год 1).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137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использованию базы данных НПО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персонала НПО - получателей грантов будет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проведено соответствующее обучение в области управления базой данных клиентов проектов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В течение второго года будет организовано обучение для двух представителей от каждой организации-исполнителя.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553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Национальная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конференция по ТБ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последний год реализации проекта будет организована национальная конференция по ТБ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участием всех партнеров, активно участвующих в борьбе с ТБ (представители правительственных учреждений и государственных служб,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НПО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международных учреждений). На конференции будет обсуждаться и анализироваться прогресс, достигнутый в рамках реализации национальной программы борьбы с ТБ, при этом особое внимание будет уделено обмену инновационным опытом в регионах страны и определению возможностей осуществления дальнейших действий совместно с местными органами власти, гражданским обществом и частным сектором. Конференция станет площадкой для представления результатов реализации программы предоставления небольших грантов НПО и планирования будущих действий для перехода и устойчивого развития.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96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85" y="212651"/>
            <a:ext cx="11830832" cy="712382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400" b="1" dirty="0">
                <a:solidFill>
                  <a:srgbClr val="FFFF00"/>
                </a:solidFill>
                <a:latin typeface="+mn-lt"/>
              </a:rPr>
              <a:t>Задача 2. Поддержание всеобщего доступа к качественным и ориентированным на пациентов диагностике, лечению и профилактике ЛУ-ТБ 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(9)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057" y="808073"/>
            <a:ext cx="11555260" cy="5898569"/>
          </a:xfrm>
        </p:spPr>
        <p:txBody>
          <a:bodyPr>
            <a:normAutofit/>
          </a:bodyPr>
          <a:lstStyle/>
          <a:p>
            <a:pPr marL="0" marR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Туберкулез с множественной лекарственной устойчивостью (МЛУ-ТБ</a:t>
            </a:r>
            <a:r>
              <a:rPr lang="ru-RU" sz="2000" b="1" dirty="0" smtClean="0"/>
              <a:t>)</a:t>
            </a:r>
            <a:endParaRPr lang="ru-RU" sz="2000" b="1" dirty="0" smtClean="0"/>
          </a:p>
          <a:p>
            <a:pPr marL="0" marR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2.4: </a:t>
            </a:r>
            <a:r>
              <a:rPr lang="ru-RU" sz="2000" b="1" i="1" dirty="0"/>
              <a:t>Другие интервенции, связанные с МЛУ-ТБ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362795"/>
              </p:ext>
            </p:extLst>
          </p:nvPr>
        </p:nvGraphicFramePr>
        <p:xfrm>
          <a:off x="42485" y="1573618"/>
          <a:ext cx="12057365" cy="540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8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8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7496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Национальный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консультант, в области АКСМ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Национальный консультант будет оказывать техническую помощь НПТ и партнерам в разработке кампаний по обеспечению общественной осведомленности, в разработке и предварительном тестировании информационных и образовательных материалов (ИОМ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), получении соответствующих одобрений в органах власти,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содействие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мониторинг реализации АКСМ,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 также в обеспечении соответствующей коммуникации в социальных сетях.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674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Исследование «Знание, отношение и практика в отношении ТБ»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течение 1-го года будет проведено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исследование «Знание, отношение и практика в отношении ТБ»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(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ЗОП) для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оценки ситуации и информирования о дальнейших действиях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just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13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Техническая помощь, разработка Национального плана по АКСМ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основе результатов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исследования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 поддержке внешнего консультанта будет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разработан Национальный план АКСМ на 2021-2025 годы (в конце первого года).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519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Разработка Плана предотвращения стигмы и дискриминации в отношении ТБ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течение второго года получит внешнюю техническую помощь в разработке многосекторального Плана по снижению и предотвращению стигмы и дискриминации в отношении ТБ, в котором, в частности, будут определены изменения, которые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должны быть внесены в различные нормативно-правовые акты для устранения и/или предотвращения дискриминационной практики.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2979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Печатные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информационно-образовательные материалы по профилактике и лечению ЛУ-ТБ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разработан и распространен пакет информационных и образовательных материалов для профилактики и лечения ЛУ-ТБ в соответствии с целями национальной программы борьбы с ТБ и на основе результатов исследования ЗОП.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Этот пакет материалов будет включать рекомендации для пациентов и их семей; печатные информационно-образовательные материалы для уязвимых групп населения, таких как ЛЖВ, заключенные, сезонные трудовые мигранты, бездомные и т. д.; рекомендации для социальных работников, психологов, персонала ПМСП; а также различные материалы, предназначенные для продвижения новых методов диагностики и лечения ТБ, с упором на необходимость завершения лечения и исключения лекарственной устойчивости.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1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85" y="74428"/>
            <a:ext cx="11830832" cy="871867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400" b="1" dirty="0">
                <a:solidFill>
                  <a:srgbClr val="FFFF00"/>
                </a:solidFill>
                <a:latin typeface="+mn-lt"/>
              </a:rPr>
              <a:t>Задача 2. Поддержание всеобщего доступа к качественным и ориентированным на пациентов 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услугам по диагностике</a:t>
            </a:r>
            <a:r>
              <a:rPr lang="ru-RU" sz="2400" b="1" dirty="0">
                <a:solidFill>
                  <a:srgbClr val="FFFF00"/>
                </a:solidFill>
                <a:latin typeface="+mn-lt"/>
              </a:rPr>
              <a:t>, лечению и профилактике ЛУ-ТБ 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(10)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057" y="946297"/>
            <a:ext cx="11555260" cy="5760345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Туберкулез с множественной лекарственной устойчивостью (МЛУ-ТБ</a:t>
            </a:r>
            <a:r>
              <a:rPr lang="ru-RU" sz="2000" b="1" dirty="0" smtClean="0"/>
              <a:t>)</a:t>
            </a: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2.4: </a:t>
            </a:r>
            <a:r>
              <a:rPr lang="ru-RU" sz="2000" b="1" i="1" dirty="0"/>
              <a:t>Другие интервенции, связанные с МЛУ-ТБ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890407"/>
              </p:ext>
            </p:extLst>
          </p:nvPr>
        </p:nvGraphicFramePr>
        <p:xfrm>
          <a:off x="127592" y="2020186"/>
          <a:ext cx="11940360" cy="4686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2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8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9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3616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Аудио и видео информационно-образовательные материалы по профилактике и лечению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ЛУ-ТБ, в том числе в онлайн режиме.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оказана поддержка в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производстве теле- и радио-роликов, направленных на повышение осведомленности населения о ТБ и ТБ/ВИЧ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в том числе в онлайн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режиме.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ри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этом особое внимание будет уделено доступу к услугам, наличию инновационных методов диагностики и лечения, а также необходимости осуществления мер профилактики лекарственной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устойчивости при ТБ.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751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Трансляция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теле- и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радио-роликов, в том числе в социальных сетях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Теле-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радио-ролики будут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транслироваться в местных и национальных СМИ, а также в социальных сетях.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993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представителей СМИ по профилактике и лечению ТБ и ЛУ-ТБ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Проект предоставит журналистам, работающим в основных СМИ (включая печатные, электронные и социальные сети), своевременную и надежную информацию о ТБ и борьбе с ним в масштабе всей страны и на местном уровне.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этого в течение каждого года реализации проекта для представителей СМИ будут организованы учебные курсы по профилактике и лечению ТБ и ЛУ-ТБ.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911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Ежегодный конкурс для журналистов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рамках проекта будут проводиться ежегодные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конкурсы для журналистов,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которые будут награждены за лучшие публикации и программы по вопросам ТБ.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5183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Рабочие семинары по вопросам ТБ на центральном уровне по случаю Всемирного дня борьбы против ТБ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марта будут проведены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информационные семинары по проблемам ТБ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центральном уровне в рамках Всемирного дня борьбы с ТБ, в целях повышения уровня осведомленности и обязательств государственных органов, а также для улучшения сотрудничества и координации между различными субъектами, включая гражданское общество и СМИ.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6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115" y="616688"/>
            <a:ext cx="10983433" cy="527374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just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Период </a:t>
            </a:r>
            <a:r>
              <a:rPr lang="ru-RU" sz="3200" b="1" dirty="0" smtClean="0">
                <a:solidFill>
                  <a:schemeClr val="bg1"/>
                </a:solidFill>
              </a:rPr>
              <a:t>реализации: 2020 – 2022 </a:t>
            </a:r>
            <a:r>
              <a:rPr lang="ru-RU" sz="3200" b="1" dirty="0" smtClean="0">
                <a:solidFill>
                  <a:schemeClr val="bg1"/>
                </a:solidFill>
              </a:rPr>
              <a:t>гг.</a:t>
            </a:r>
            <a:endParaRPr lang="ru-RU" sz="3200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3200" b="1" dirty="0" smtClean="0">
                <a:solidFill>
                  <a:srgbClr val="FFC000"/>
                </a:solidFill>
              </a:rPr>
              <a:t>Сумма гранта –  </a:t>
            </a:r>
            <a:r>
              <a:rPr lang="en-US" sz="3200" b="1" dirty="0" smtClean="0">
                <a:solidFill>
                  <a:srgbClr val="FFC000"/>
                </a:solidFill>
              </a:rPr>
              <a:t> $ </a:t>
            </a:r>
            <a:r>
              <a:rPr lang="ru-RU" sz="3200" b="1" dirty="0" smtClean="0">
                <a:solidFill>
                  <a:srgbClr val="FFC000"/>
                </a:solidFill>
              </a:rPr>
              <a:t>8,05 млн. </a:t>
            </a:r>
          </a:p>
          <a:p>
            <a:pPr algn="just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3200" b="1" i="1" dirty="0" smtClean="0">
                <a:solidFill>
                  <a:srgbClr val="FFFF00"/>
                </a:solidFill>
              </a:rPr>
              <a:t>Цель: Создание устойчивого ответа на вызовы лекарственно-резистентного туберкулеза в Казахстане на основе пациент-ориентированного подхода, в том числе для лиц из групп высокого риска </a:t>
            </a:r>
            <a:r>
              <a:rPr lang="ru-RU" sz="3200" b="1" i="1" dirty="0" smtClean="0">
                <a:solidFill>
                  <a:srgbClr val="FFFF00"/>
                </a:solidFill>
              </a:rPr>
              <a:t>заболевания</a:t>
            </a:r>
          </a:p>
          <a:p>
            <a:pPr algn="just">
              <a:buNone/>
            </a:pPr>
            <a:endParaRPr lang="ru-RU" sz="4000" b="1" i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en-US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12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652" y="85060"/>
            <a:ext cx="11802137" cy="66985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Проект 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Бюджета КЗ на 2020-2022 гг.</a:t>
            </a:r>
            <a:endParaRPr lang="en-US" sz="24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769960"/>
              </p:ext>
            </p:extLst>
          </p:nvPr>
        </p:nvGraphicFramePr>
        <p:xfrm>
          <a:off x="212653" y="754913"/>
          <a:ext cx="11802137" cy="6110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83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4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4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4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4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3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</a:rPr>
                        <a:t>1. Распределение по исполнителям</a:t>
                      </a:r>
                      <a:r>
                        <a:rPr lang="en-US" sz="2000" b="1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Янв</a:t>
                      </a:r>
                      <a:r>
                        <a:rPr lang="ru-RU" sz="1600" b="1" u="none" strike="noStrike" dirty="0">
                          <a:effectLst/>
                        </a:rPr>
                        <a:t>-Дек 2020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Янв</a:t>
                      </a:r>
                      <a:r>
                        <a:rPr lang="ru-RU" sz="1600" b="1" u="none" strike="noStrike" dirty="0">
                          <a:effectLst/>
                        </a:rPr>
                        <a:t>-Дек 2021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Янв</a:t>
                      </a:r>
                      <a:r>
                        <a:rPr lang="ru-RU" sz="1600" b="1" u="none" strike="noStrike" dirty="0">
                          <a:effectLst/>
                        </a:rPr>
                        <a:t>-Дек 2022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0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Подразделение по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внедрению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проекта -  </a:t>
                      </a:r>
                      <a:r>
                        <a:rPr lang="ru-RU" sz="1600" b="1" u="none" strike="noStrike" dirty="0">
                          <a:effectLst/>
                        </a:rPr>
                        <a:t>ННЦФ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4,346,872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2,272,292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1,435,499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8,054,663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7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4,346,872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2,272,292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1,435,499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8,054,663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191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2. </a:t>
                      </a:r>
                      <a:r>
                        <a:rPr lang="ru-RU" sz="1800" b="1" u="none" strike="noStrike" dirty="0" smtClean="0">
                          <a:effectLst/>
                        </a:rPr>
                        <a:t>Распределение </a:t>
                      </a:r>
                      <a:r>
                        <a:rPr lang="ru-RU" sz="1800" b="1" u="none" strike="noStrike" dirty="0">
                          <a:effectLst/>
                        </a:rPr>
                        <a:t>по Задачам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Янв</a:t>
                      </a:r>
                      <a:r>
                        <a:rPr lang="ru-RU" sz="1600" b="1" u="none" strike="noStrike" dirty="0">
                          <a:effectLst/>
                        </a:rPr>
                        <a:t>-Дек 2020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Янв</a:t>
                      </a:r>
                      <a:r>
                        <a:rPr lang="ru-RU" sz="1600" b="1" u="none" strike="noStrike" dirty="0">
                          <a:effectLst/>
                        </a:rPr>
                        <a:t>-Дек 2021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Янв</a:t>
                      </a:r>
                      <a:r>
                        <a:rPr lang="ru-RU" sz="1600" b="1" u="none" strike="noStrike" dirty="0">
                          <a:effectLst/>
                        </a:rPr>
                        <a:t>-Дек 2022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51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u="none" strike="noStrike" dirty="0">
                          <a:effectLst/>
                        </a:rPr>
                        <a:t>Задача 1. Обеспечить комплексный и устойчивый ответ системы здравоохранения на проблемы, связанные с ЛУ-ТБ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ru-RU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3.5</a:t>
                      </a:r>
                      <a:r>
                        <a:rPr lang="en-US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403,752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439,963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248,750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1,092,465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48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</a:rPr>
                        <a:t>Модуль: ЖУССЗ - предоставление комплексных услуг и улучшение качества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215,900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186,100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144,178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546,178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51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</a:rPr>
                        <a:t>Модуль: ЖУССЗ - Информационные системы по управлению здравоохранением и Мониторинг и оценка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187,852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253,863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104,572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546,287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00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u="none" strike="noStrike" dirty="0">
                          <a:effectLst/>
                        </a:rPr>
                        <a:t>Задача 2. Поддержание всеобщего доступа к качественным и ориентированным на пациентов диагностике, лечению и профилактике ЛУ-ТБ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4.6</a:t>
                      </a:r>
                      <a:r>
                        <a:rPr lang="en-US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3,620,677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1,515,960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870,229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6,006,866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</a:rPr>
                        <a:t>Модуль: Туберкулез с множественной лекарственной устойчивостью (МЛУ-ТБ)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3,620,677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1,515,960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870,229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6,006,866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00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Управление грантом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ru-RU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1.9</a:t>
                      </a:r>
                      <a:r>
                        <a:rPr lang="en-US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322,443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316,369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316,520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955,332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000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Модуль:  Управление программами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322,443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316,369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316,520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955,332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7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100%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4,346,872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2,272,292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1,435,499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8,054,663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0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86" y="85060"/>
            <a:ext cx="11791507" cy="51036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Проект 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Бюджета КЗ на  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2020-2022 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гг. </a:t>
            </a:r>
            <a:endParaRPr lang="en-US" sz="24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840800"/>
              </p:ext>
            </p:extLst>
          </p:nvPr>
        </p:nvGraphicFramePr>
        <p:xfrm>
          <a:off x="279627" y="669851"/>
          <a:ext cx="11557589" cy="5970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4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9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9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0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3. Распределение по </a:t>
                      </a:r>
                      <a:r>
                        <a:rPr lang="ru-RU" sz="1800" b="1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Mодулям</a:t>
                      </a:r>
                      <a:r>
                        <a:rPr lang="ru-RU" sz="18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/ Интервенциям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В % к итогу</a:t>
                      </a:r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Янв</a:t>
                      </a:r>
                      <a:r>
                        <a:rPr lang="ru-RU" sz="1600" b="1" u="none" strike="noStrike" dirty="0">
                          <a:effectLst/>
                        </a:rPr>
                        <a:t>-Дек 2020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Янв</a:t>
                      </a:r>
                      <a:r>
                        <a:rPr lang="ru-RU" sz="1600" b="1" u="none" strike="noStrike" dirty="0">
                          <a:effectLst/>
                        </a:rPr>
                        <a:t>-Дек 2021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Янв</a:t>
                      </a:r>
                      <a:r>
                        <a:rPr lang="ru-RU" sz="1600" b="1" u="none" strike="noStrike" dirty="0">
                          <a:effectLst/>
                        </a:rPr>
                        <a:t>-Дек 2022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Модуль: ЖУССЗ - предоставление комплексных услуг и улучшение качества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7%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215,900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186,100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144,178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546,178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40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Интервенция: Политика поддержки и программная среда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215,900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186,100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144,178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546,178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45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Модуль: ЖУССЗ - Информационные системы по управлению здравоохранением и Мониторинг и оценка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7%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effectLst/>
                        </a:rPr>
                        <a:t>187,852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253,863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104,572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546,287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6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effectLst/>
                        </a:rPr>
                        <a:t>Интервенция: Качество программы и данных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187,852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253,863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104,572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546,287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Модуль: Туберкулез с множественной лекарственной устойчивостью (МЛУ-ТБ)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75%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3,620,677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1,515,960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870,229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6,006,866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40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Интервенция:  Выявление и диагностика случаев: МЛУ-ТБ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911,265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212,251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15,665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1,139,181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6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effectLst/>
                        </a:rPr>
                        <a:t>Интервенция:  Лечение: МЛУ-ТБ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1,368,196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266,118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48,280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1,682,594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40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effectLst/>
                        </a:rPr>
                        <a:t>Интервенция: Предоставление помощи на уровне сообществ: МЛУ-ТБ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1,254,387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950,070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673,514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2,877,971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6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effectLst/>
                        </a:rPr>
                        <a:t>Интервенция: Другие интервенции, связанные с МЛУ-ТБ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86,829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87,521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132,770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307,120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6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Модуль:  Управление программами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12%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322,443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316,369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316,520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955,332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6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effectLst/>
                        </a:rPr>
                        <a:t>Интервенция: Управление грантом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322,443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316,369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316,520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955,332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1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100%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4,346,872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2,272,292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1,435,499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8,054,663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0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044" y="202020"/>
            <a:ext cx="11377565" cy="83764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  <a:latin typeface="+mn-lt"/>
              </a:rPr>
              <a:t>Проект </a:t>
            </a:r>
            <a:r>
              <a:rPr lang="ru-RU" sz="3600" b="1" dirty="0" smtClean="0">
                <a:solidFill>
                  <a:srgbClr val="FFFF00"/>
                </a:solidFill>
                <a:latin typeface="+mn-lt"/>
              </a:rPr>
              <a:t>Бюджета КЗ  </a:t>
            </a:r>
            <a:r>
              <a:rPr lang="ru-RU" sz="3600" b="1" dirty="0">
                <a:solidFill>
                  <a:srgbClr val="FFFF00"/>
                </a:solidFill>
                <a:latin typeface="+mn-lt"/>
              </a:rPr>
              <a:t>2020-2022 </a:t>
            </a:r>
            <a:r>
              <a:rPr lang="ru-RU" sz="3600" b="1" dirty="0" smtClean="0">
                <a:solidFill>
                  <a:srgbClr val="FFFF00"/>
                </a:solidFill>
                <a:latin typeface="+mn-lt"/>
              </a:rPr>
              <a:t>гг.</a:t>
            </a:r>
            <a:endParaRPr lang="en-US" sz="3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043" y="1456660"/>
            <a:ext cx="11377565" cy="5088189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оздание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жизнеспособных и устойчивых систем для сохранения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здоровья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: 1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3.5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% (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8.6-9.3%)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Поддержание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или расширение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научно-обоснованных мероприятий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для основных затронутых и уязвимых групп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населения: 74.6%</a:t>
            </a:r>
          </a:p>
          <a:p>
            <a:pPr algn="just"/>
            <a:r>
              <a:rPr lang="ru-RU" b="1" dirty="0" smtClean="0"/>
              <a:t> Условие совместного финансирования: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 </a:t>
            </a:r>
            <a:r>
              <a:rPr lang="ru-RU" sz="2000" b="1" dirty="0"/>
              <a:t>25% ресурсов, выделенных </a:t>
            </a:r>
            <a:r>
              <a:rPr lang="ru-RU" sz="2000" b="1" dirty="0" smtClean="0"/>
              <a:t>ГФ на </a:t>
            </a:r>
            <a:r>
              <a:rPr lang="ru-RU" sz="2000" b="1" dirty="0"/>
              <a:t>каждый компонент по заболеванию, зависит от увеличения объема вкладов в совместное финансирование, </a:t>
            </a:r>
            <a:r>
              <a:rPr lang="ru-RU" sz="2000" dirty="0"/>
              <a:t>направленное на программу по заболеванию и/или инвестиции в жизнеспособные и устойчивые системы для сохранения </a:t>
            </a:r>
            <a:r>
              <a:rPr lang="ru-RU" sz="2000" dirty="0" smtClean="0"/>
              <a:t>здоровья  </a:t>
            </a:r>
            <a:r>
              <a:rPr lang="ru-RU" sz="2000" dirty="0"/>
              <a:t>	</a:t>
            </a:r>
            <a:r>
              <a:rPr lang="ru-RU" sz="2000" dirty="0" smtClean="0"/>
              <a:t>(составляет </a:t>
            </a:r>
            <a:r>
              <a:rPr lang="en-US" sz="2000" b="1" dirty="0" smtClean="0"/>
              <a:t>USD 2,013,665.70 </a:t>
            </a:r>
            <a:r>
              <a:rPr lang="ru-RU" sz="2000" dirty="0" smtClean="0"/>
              <a:t>для ТБ компонента)</a:t>
            </a:r>
            <a:endParaRPr lang="ru-RU" sz="20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Минимальный объем дополнительного  </a:t>
            </a:r>
            <a:r>
              <a:rPr lang="ru-RU" sz="2000" dirty="0" err="1" smtClean="0"/>
              <a:t>странового</a:t>
            </a:r>
            <a:r>
              <a:rPr lang="ru-RU" sz="2000" dirty="0" smtClean="0"/>
              <a:t> вклада в </a:t>
            </a:r>
            <a:r>
              <a:rPr lang="ru-RU" sz="2000" dirty="0"/>
              <a:t>совместное </a:t>
            </a:r>
            <a:r>
              <a:rPr lang="ru-RU" sz="2000" dirty="0" smtClean="0"/>
              <a:t>финансирование, направленного </a:t>
            </a:r>
            <a:r>
              <a:rPr lang="ru-RU" sz="2000" dirty="0"/>
              <a:t>на программу по заболеванию и/или инвестиции в жизнеспособные и устойчивые системы для сохранения здоровья </a:t>
            </a:r>
            <a:r>
              <a:rPr lang="ru-RU" sz="2000" dirty="0" smtClean="0"/>
              <a:t>в период 2020-2022 гг. </a:t>
            </a:r>
            <a:r>
              <a:rPr lang="ru-RU" sz="2000" b="1" dirty="0" smtClean="0"/>
              <a:t>должен составить по сравнению с периодом 2017-2019 гг. </a:t>
            </a:r>
            <a:r>
              <a:rPr lang="en-US" sz="2000" b="1" dirty="0" smtClean="0"/>
              <a:t>USD </a:t>
            </a:r>
            <a:r>
              <a:rPr lang="en-US" sz="2000" b="1" dirty="0"/>
              <a:t>2,013,665.70 </a:t>
            </a:r>
            <a:r>
              <a:rPr lang="ru-RU" sz="2000" b="1" dirty="0"/>
              <a:t>для ТБ </a:t>
            </a:r>
            <a:r>
              <a:rPr lang="ru-RU" sz="2000" b="1" dirty="0" smtClean="0"/>
              <a:t>компонента</a:t>
            </a:r>
            <a:endParaRPr lang="ru-RU" sz="2000" b="1" dirty="0"/>
          </a:p>
          <a:p>
            <a:pPr marL="457200" lvl="1" indent="0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2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145" y="1371600"/>
            <a:ext cx="10515600" cy="2317315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 smtClean="0"/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FF00"/>
                </a:solidFill>
              </a:rPr>
              <a:t>Спасибо </a:t>
            </a:r>
            <a:r>
              <a:rPr lang="ru-RU" sz="4400" b="1" dirty="0" smtClean="0">
                <a:solidFill>
                  <a:srgbClr val="FFFF00"/>
                </a:solidFill>
              </a:rPr>
              <a:t>за внимание!</a:t>
            </a:r>
            <a:endParaRPr lang="ru-RU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44" y="1610139"/>
            <a:ext cx="11837504" cy="5118651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just">
              <a:buNone/>
            </a:pPr>
            <a:endParaRPr lang="ru-RU" sz="2400" b="1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Национальный </a:t>
            </a:r>
            <a:r>
              <a:rPr lang="ru-RU" sz="2400" b="1" dirty="0" smtClean="0">
                <a:solidFill>
                  <a:schemeClr val="bg1"/>
                </a:solidFill>
              </a:rPr>
              <a:t>Комплексный План по борьбе с туберкулезом в Республике Казахстан на 2014-2020 </a:t>
            </a:r>
            <a:r>
              <a:rPr lang="ru-RU" sz="2400" b="1" dirty="0" smtClean="0">
                <a:solidFill>
                  <a:schemeClr val="bg1"/>
                </a:solidFill>
              </a:rPr>
              <a:t>гг.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ru-RU" sz="2400" b="1" dirty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Стратегия ВОЗ «Остановить Туберкулез»</a:t>
            </a:r>
            <a:endParaRPr lang="ru-RU" sz="2400" b="1" dirty="0">
              <a:solidFill>
                <a:schemeClr val="bg1"/>
              </a:solidFill>
            </a:endParaRPr>
          </a:p>
          <a:p>
            <a:pPr algn="just">
              <a:buNone/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Рекомендации миссии ВОЗ по оценке внедрения НКП РК 2014-2020 </a:t>
            </a:r>
            <a:r>
              <a:rPr lang="ru-RU" sz="2400" b="1" dirty="0" smtClean="0">
                <a:solidFill>
                  <a:schemeClr val="bg1"/>
                </a:solidFill>
              </a:rPr>
              <a:t>(04 </a:t>
            </a:r>
            <a:r>
              <a:rPr lang="ru-RU" sz="2400" b="1" dirty="0" smtClean="0">
                <a:solidFill>
                  <a:schemeClr val="bg1"/>
                </a:solidFill>
              </a:rPr>
              <a:t>июля </a:t>
            </a:r>
            <a:r>
              <a:rPr lang="ru-RU" sz="2400" b="1" dirty="0" smtClean="0">
                <a:solidFill>
                  <a:schemeClr val="bg1"/>
                </a:solidFill>
              </a:rPr>
              <a:t>2018г.)</a:t>
            </a:r>
          </a:p>
          <a:p>
            <a:pPr algn="just">
              <a:buNone/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sz="2400" b="1" dirty="0">
                <a:solidFill>
                  <a:schemeClr val="bg1"/>
                </a:solidFill>
              </a:rPr>
              <a:t>План устойчивости и готовности к переходу от международного к внутреннему финансированию мероприятий по борьбе с </a:t>
            </a:r>
            <a:r>
              <a:rPr lang="ru-RU" sz="2400" b="1" dirty="0" smtClean="0">
                <a:solidFill>
                  <a:schemeClr val="bg1"/>
                </a:solidFill>
              </a:rPr>
              <a:t>туберкулезом в РК </a:t>
            </a:r>
            <a:r>
              <a:rPr lang="ru-RU" sz="2400" b="1" dirty="0">
                <a:solidFill>
                  <a:schemeClr val="bg1"/>
                </a:solidFill>
              </a:rPr>
              <a:t>на 2019-2022 гг.</a:t>
            </a:r>
            <a:endParaRPr lang="en-US" sz="2400" b="1" dirty="0">
              <a:solidFill>
                <a:schemeClr val="bg1"/>
              </a:solidFill>
            </a:endParaRPr>
          </a:p>
          <a:p>
            <a:pPr algn="just"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8843" y="164709"/>
            <a:ext cx="11837505" cy="13361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+mn-lt"/>
              </a:rPr>
              <a:t>Основные документы, использованные для формирования Концептуальной заявки (КЗ) </a:t>
            </a:r>
            <a:endParaRPr lang="en-US" sz="3600" b="1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666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25" y="164709"/>
            <a:ext cx="11961627" cy="630694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+mn-lt"/>
              </a:rPr>
              <a:t>Структура </a:t>
            </a:r>
            <a:r>
              <a:rPr lang="ru-RU" sz="3600" b="1" dirty="0" smtClean="0">
                <a:solidFill>
                  <a:srgbClr val="FFFF00"/>
                </a:solidFill>
                <a:latin typeface="+mn-lt"/>
              </a:rPr>
              <a:t>КЗ:  задачи</a:t>
            </a:r>
            <a:r>
              <a:rPr lang="ru-RU" sz="3600" b="1" dirty="0" smtClean="0">
                <a:solidFill>
                  <a:srgbClr val="FFFF00"/>
                </a:solidFill>
                <a:latin typeface="+mn-lt"/>
              </a:rPr>
              <a:t>, </a:t>
            </a:r>
            <a:r>
              <a:rPr lang="ru-RU" sz="3600" b="1" dirty="0">
                <a:solidFill>
                  <a:srgbClr val="FFFF00"/>
                </a:solidFill>
                <a:latin typeface="+mn-lt"/>
              </a:rPr>
              <a:t>модули, </a:t>
            </a:r>
            <a:r>
              <a:rPr lang="ru-RU" sz="3600" b="1" dirty="0" smtClean="0">
                <a:solidFill>
                  <a:srgbClr val="FFFF00"/>
                </a:solidFill>
                <a:latin typeface="+mn-lt"/>
              </a:rPr>
              <a:t>интервенции</a:t>
            </a:r>
            <a:endParaRPr lang="en-US" sz="36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655019"/>
              </p:ext>
            </p:extLst>
          </p:nvPr>
        </p:nvGraphicFramePr>
        <p:xfrm>
          <a:off x="202019" y="851770"/>
          <a:ext cx="11865933" cy="6034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5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5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5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6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 smtClean="0">
                          <a:solidFill>
                            <a:schemeClr val="bg1"/>
                          </a:solidFill>
                          <a:effectLst/>
                        </a:rPr>
                        <a:t>Задачи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 smtClean="0">
                          <a:solidFill>
                            <a:schemeClr val="bg1"/>
                          </a:solidFill>
                          <a:effectLst/>
                        </a:rPr>
                        <a:t>Модули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smtClean="0">
                          <a:solidFill>
                            <a:schemeClr val="bg1"/>
                          </a:solidFill>
                          <a:effectLst/>
                        </a:rPr>
                        <a:t>Интервенции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73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Задача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1. Обеспечить комплексную и устойчивую ответную реакцию системы здравоохранения на проблемы, связанные с ЛУ-ТБ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Модуль: ЖУССЗ: Предоставление комплексных услуг и улучшение качества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Интервенция 1.1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Политика поддержки и программная среда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79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Модуль: ЖУССЗ: Информационные системы по управлению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здравоохранением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, мониторингу и оценке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Интервенция  1.2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Качество программы и данных 	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154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Задача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Поддержка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всеобщего доступа к качественным и ориентированным на пациентов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услугам по диагностике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, лечению и профилактике ЛУ-ТБ.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Модуль: Туберкулез с множественной лекарственной устойчивостью (МЛУ-ТБ)	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Интервенция  2.1 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Обнаружение и диагностика случаев: МЛУ-ТБ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7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Интервенция  2.2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Лечение: МЛУ-ТБ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47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Интервенция  2.3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Предоставление медицинской помощи на местном уровне: МЛУ-ТБ  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Интервенция  2.4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Другие процедуры, связанные с МЛУ-ТБ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48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3. Управление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грантом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Модуль: Управление программами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Интервенция: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 Управление грантами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8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651" y="102080"/>
            <a:ext cx="11730916" cy="801687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1. Обеспечить комплексный и устойчивый ответ системы здравоохранения на проблемы, связанные с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ЛУ-ТБ (1)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795404"/>
            <a:ext cx="11555260" cy="5642976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ЖУССЗ: Предоставление комплексных услуг и улучшение качества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/>
              <a:t>Интервенция </a:t>
            </a:r>
            <a:r>
              <a:rPr lang="ru-RU" sz="2000" b="1" i="1" dirty="0" smtClean="0"/>
              <a:t>1.1 </a:t>
            </a:r>
            <a:r>
              <a:rPr lang="ru-RU" sz="2000" b="1" i="1" dirty="0"/>
              <a:t>Политика поддержки и программная среда</a:t>
            </a:r>
            <a:endParaRPr lang="en-US" sz="2000" b="1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672370"/>
              </p:ext>
            </p:extLst>
          </p:nvPr>
        </p:nvGraphicFramePr>
        <p:xfrm>
          <a:off x="95694" y="1646601"/>
          <a:ext cx="11910504" cy="4704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1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5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2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63599">
                <a:tc>
                  <a:txBody>
                    <a:bodyPr/>
                    <a:lstStyle/>
                    <a:p>
                      <a:pPr algn="ctr" fontAlgn="t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600" u="none" strike="noStrike" dirty="0" smtClean="0">
                          <a:effectLst/>
                        </a:rPr>
                        <a:t>1.1.1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Поддержка Рабочей группы по укреплению системы здравоохранения для борьбы с ТБ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u="none" strike="noStrike" dirty="0" err="1">
                          <a:effectLst/>
                        </a:rPr>
                        <a:t>Многосекторальная</a:t>
                      </a:r>
                      <a:r>
                        <a:rPr lang="ru-RU" sz="1400" b="1" u="none" strike="noStrike" dirty="0">
                          <a:effectLst/>
                        </a:rPr>
                        <a:t> рабочая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группа</a:t>
                      </a:r>
                      <a:r>
                        <a:rPr lang="ru-RU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п</a:t>
                      </a:r>
                      <a:r>
                        <a:rPr lang="ru-RU" sz="1400" u="none" strike="noStrike" dirty="0" smtClean="0">
                          <a:effectLst/>
                        </a:rPr>
                        <a:t>олучит </a:t>
                      </a:r>
                      <a:r>
                        <a:rPr lang="ru-RU" sz="1400" u="none" strike="noStrike" dirty="0">
                          <a:effectLst/>
                        </a:rPr>
                        <a:t>дальнейшую поддержку при осуществлении информационно-</a:t>
                      </a:r>
                      <a:r>
                        <a:rPr lang="ru-RU" sz="1400" u="none" strike="noStrike" dirty="0" err="1">
                          <a:effectLst/>
                        </a:rPr>
                        <a:t>адвокационой</a:t>
                      </a:r>
                      <a:r>
                        <a:rPr lang="ru-RU" sz="1400" u="none" strike="noStrike" dirty="0">
                          <a:effectLst/>
                        </a:rPr>
                        <a:t> деятельности на высоком уровне и </a:t>
                      </a:r>
                      <a:r>
                        <a:rPr lang="ru-RU" sz="1400" u="none" strike="noStrike" dirty="0" smtClean="0">
                          <a:effectLst/>
                        </a:rPr>
                        <a:t>повышение </a:t>
                      </a:r>
                      <a:r>
                        <a:rPr lang="ru-RU" sz="1400" u="none" strike="noStrike" dirty="0">
                          <a:effectLst/>
                        </a:rPr>
                        <a:t>уровня политической приверженности эффективному управлению системой здравоохранения и предоставлению финансирования </a:t>
                      </a:r>
                      <a:r>
                        <a:rPr lang="ru-RU" sz="1400" u="none" strike="noStrike" dirty="0" smtClean="0">
                          <a:effectLst/>
                        </a:rPr>
                        <a:t>для </a:t>
                      </a:r>
                      <a:r>
                        <a:rPr lang="ru-RU" sz="1400" u="none" strike="noStrike" dirty="0">
                          <a:effectLst/>
                        </a:rPr>
                        <a:t>борьбе с ТБ, включая укрепление и координацию участия неправительственного сектора. В рамках нового гранта будут выделены средства для оказания поддержки национальным экспертам в </a:t>
                      </a:r>
                      <a:r>
                        <a:rPr lang="ru-RU" sz="1400" b="1" u="none" strike="noStrike" dirty="0">
                          <a:effectLst/>
                        </a:rPr>
                        <a:t>разработке соответствующих нормативных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актов, как </a:t>
                      </a:r>
                      <a:r>
                        <a:rPr lang="ru-RU" sz="1400" b="1" u="none" strike="noStrike" dirty="0">
                          <a:effectLst/>
                        </a:rPr>
                        <a:t>для гражданской, так и пенитенциарной служб, а также рекомендаций для НПО в соответствии с международными рекомендациями и передовой практикой.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6897">
                <a:tc>
                  <a:txBody>
                    <a:bodyPr/>
                    <a:lstStyle/>
                    <a:p>
                      <a:pPr algn="ctr" fontAlgn="t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600" u="none" strike="noStrike" dirty="0" smtClean="0">
                          <a:effectLst/>
                        </a:rPr>
                        <a:t>1.1.2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ЖУССЗ / Координационные совещания по ТБ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</a:rPr>
                        <a:t>В рамках проекта будет оказана поддержка при проведении </a:t>
                      </a:r>
                      <a:r>
                        <a:rPr lang="ru-RU" sz="1400" b="1" u="none" strike="noStrike" dirty="0">
                          <a:effectLst/>
                        </a:rPr>
                        <a:t>координационных совещаний с более широким участием правительственных учреждений (включая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МФ </a:t>
                      </a:r>
                      <a:r>
                        <a:rPr lang="ru-RU" sz="1400" b="1" u="none" strike="noStrike" dirty="0">
                          <a:effectLst/>
                        </a:rPr>
                        <a:t>и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КУИС МВД РК</a:t>
                      </a:r>
                      <a:r>
                        <a:rPr lang="ru-RU" sz="1400" u="none" strike="noStrike" dirty="0" smtClean="0">
                          <a:effectLst/>
                        </a:rPr>
                        <a:t>), </a:t>
                      </a:r>
                      <a:r>
                        <a:rPr lang="ru-RU" sz="1400" u="none" strike="noStrike" dirty="0">
                          <a:effectLst/>
                        </a:rPr>
                        <a:t>руководителей в области здравоохранения на центральном и региональном уровнях, представителей научных кругов, гражданского общества и других негосударственных субъектов </a:t>
                      </a:r>
                      <a:r>
                        <a:rPr lang="ru-RU" sz="1400" b="1" u="none" strike="noStrike" dirty="0">
                          <a:effectLst/>
                        </a:rPr>
                        <a:t>(ежеквартальные совещания в течение первых двух лет).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3599">
                <a:tc>
                  <a:txBody>
                    <a:bodyPr/>
                    <a:lstStyle/>
                    <a:p>
                      <a:pPr algn="ctr" fontAlgn="t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600" u="none" strike="noStrike" dirty="0" smtClean="0">
                          <a:effectLst/>
                        </a:rPr>
                        <a:t>1.1.3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ЖУССЗ / Круглые столы по ТБ на центральном / региональном уровнях для лиц, принимающих решения на высоком уровне         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u="none" strike="noStrike" dirty="0" smtClean="0">
                          <a:effectLst/>
                        </a:rPr>
                        <a:t>Организация специальных семинаров </a:t>
                      </a:r>
                      <a:r>
                        <a:rPr lang="ru-RU" sz="1400" b="1" u="none" strike="noStrike" dirty="0">
                          <a:effectLst/>
                        </a:rPr>
                        <a:t>и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обсуждений </a:t>
                      </a:r>
                      <a:r>
                        <a:rPr lang="ru-RU" sz="1400" b="1" u="none" strike="noStrike" dirty="0">
                          <a:effectLst/>
                        </a:rPr>
                        <a:t>в формате круглого стола на центральном и/ региональном уровнях с участием представителей  местных органов государственного управления </a:t>
                      </a:r>
                      <a:r>
                        <a:rPr lang="ru-RU" sz="1400" u="none" strike="noStrike" dirty="0">
                          <a:effectLst/>
                        </a:rPr>
                        <a:t>и соответствующих партнеров, включая бизнес структур, которые будут сосредоточены на подходах к реализации Стратегии </a:t>
                      </a:r>
                      <a:r>
                        <a:rPr lang="ru-RU" sz="1400" u="none" strike="noStrike" dirty="0" smtClean="0">
                          <a:effectLst/>
                        </a:rPr>
                        <a:t>СТОП </a:t>
                      </a:r>
                      <a:r>
                        <a:rPr lang="ru-RU" sz="1400" u="none" strike="noStrike" dirty="0">
                          <a:effectLst/>
                        </a:rPr>
                        <a:t>ТБ, таких как обеспечение лечения, ориентированного на людей и пациентов, с использованием, главным образом, модели амбулаторного ведения случаев ТБ и ЛУ-ТБ, создание функциональных местных коалиций для борьбы с ТБ, а также </a:t>
                      </a:r>
                      <a:r>
                        <a:rPr lang="ru-RU" sz="1400" b="1" u="none" strike="noStrike" dirty="0">
                          <a:effectLst/>
                        </a:rPr>
                        <a:t>мобилизация дополнительных и альтернативных источников финансирования для приоритетных мер по борьбе с ТБ </a:t>
                      </a:r>
                      <a:r>
                        <a:rPr lang="ru-RU" sz="1400" u="none" strike="noStrike" dirty="0">
                          <a:effectLst/>
                        </a:rPr>
                        <a:t>(по 2 </a:t>
                      </a:r>
                      <a:r>
                        <a:rPr lang="ru-RU" sz="1400" u="none" strike="noStrike" dirty="0" smtClean="0">
                          <a:effectLst/>
                        </a:rPr>
                        <a:t>мероприятиям </a:t>
                      </a:r>
                      <a:r>
                        <a:rPr lang="ru-RU" sz="1400" u="none" strike="noStrike" dirty="0">
                          <a:effectLst/>
                        </a:rPr>
                        <a:t>ежегодно в течение всего гранта).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38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23" y="102080"/>
            <a:ext cx="11805344" cy="81232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1. Обеспечить комплексный и устойчивый ответ системы здравоохранения на проблемы, связанные с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ЛУ-ТБ (2)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795404"/>
            <a:ext cx="11555260" cy="5642976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ЖУССЗ: Предоставление комплексных услуг и улучшение </a:t>
            </a:r>
            <a:r>
              <a:rPr lang="ru-RU" sz="2000" b="1" dirty="0" smtClean="0"/>
              <a:t>качества</a:t>
            </a:r>
            <a:endParaRPr lang="en-US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1.1 Политика поддержки и программная среда</a:t>
            </a:r>
            <a:endParaRPr lang="en-US" sz="2000" b="1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22086"/>
              </p:ext>
            </p:extLst>
          </p:nvPr>
        </p:nvGraphicFramePr>
        <p:xfrm>
          <a:off x="127588" y="1697277"/>
          <a:ext cx="11814095" cy="5035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1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8500">
                <a:tc>
                  <a:txBody>
                    <a:bodyPr/>
                    <a:lstStyle/>
                    <a:p>
                      <a:pPr algn="ctr" fontAlgn="t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t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600" u="none" strike="noStrike" dirty="0" smtClean="0">
                          <a:effectLst/>
                        </a:rPr>
                        <a:t>1.1.4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Обучение по институционализации новых механизмов оплаты </a:t>
                      </a:r>
                      <a:r>
                        <a:rPr lang="ru-RU" sz="1800" b="1" u="none" strike="noStrike" dirty="0" smtClean="0">
                          <a:effectLst/>
                        </a:rPr>
                        <a:t>услуги при </a:t>
                      </a:r>
                      <a:r>
                        <a:rPr lang="ru-RU" sz="1800" b="1" u="none" strike="noStrike" dirty="0">
                          <a:effectLst/>
                        </a:rPr>
                        <a:t>борьбе с </a:t>
                      </a:r>
                      <a:r>
                        <a:rPr lang="ru-RU" sz="1800" b="1" u="none" strike="noStrike" dirty="0" smtClean="0">
                          <a:effectLst/>
                        </a:rPr>
                        <a:t>ТБ в РК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</a:rPr>
                        <a:t>При взаимодействии с региональным проектом ГФ по борьбе с ТБ</a:t>
                      </a:r>
                      <a:r>
                        <a:rPr lang="ru-RU" sz="1400" b="1" u="none" strike="noStrike" dirty="0">
                          <a:effectLst/>
                        </a:rPr>
                        <a:t> («TB-REP 2.0») </a:t>
                      </a:r>
                      <a:r>
                        <a:rPr lang="ru-RU" sz="1400" u="none" strike="noStrike" dirty="0">
                          <a:effectLst/>
                        </a:rPr>
                        <a:t>будет оказано содействие в развитии компетенции региональных (областных) менеджеров НПТ путем </a:t>
                      </a:r>
                      <a:r>
                        <a:rPr lang="ru-RU" sz="1400" b="1" u="none" strike="noStrike" dirty="0">
                          <a:effectLst/>
                        </a:rPr>
                        <a:t>проведения обучения в области управленческих и технических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аспектов по институционализации </a:t>
                      </a:r>
                      <a:r>
                        <a:rPr lang="ru-RU" sz="1400" b="1" u="none" strike="noStrike" dirty="0">
                          <a:effectLst/>
                        </a:rPr>
                        <a:t>новых механизмов оплаты за услуги по диагностике и лечению ТБ.</a:t>
                      </a:r>
                      <a:r>
                        <a:rPr lang="ru-RU" sz="1400" u="none" strike="noStrike" dirty="0">
                          <a:effectLst/>
                        </a:rPr>
                        <a:t> Учебные семинары будут проводиться в рамках продолжения технической помощи по проекту TB-REP 2.0 в 2019 году, которая будет оказана для поддержки (i) пересмотра механизмов оплаты за услуги поставщиков в целях повышения эффективности и содействия оказанию медицинской помощи при ТБ, ориентированной на пациентов; и (</a:t>
                      </a:r>
                      <a:r>
                        <a:rPr lang="ru-RU" sz="1400" u="none" strike="noStrike" dirty="0" err="1">
                          <a:effectLst/>
                        </a:rPr>
                        <a:t>ii</a:t>
                      </a:r>
                      <a:r>
                        <a:rPr lang="ru-RU" sz="1400" u="none" strike="noStrike" dirty="0">
                          <a:effectLst/>
                        </a:rPr>
                        <a:t>) разработки и внедрения механизма стимулирования в целях совершенствования процессов найма и удержания персонала противотуберкулезной службы (врачей, медсестер и лабораторного персонала) </a:t>
                      </a:r>
                      <a:r>
                        <a:rPr lang="ru-RU" sz="1400" b="1" u="none" strike="noStrike" dirty="0">
                          <a:effectLst/>
                        </a:rPr>
                        <a:t>(2 учебных семинара в год в течение первых двух лет; участие внешнего консультанта в учебных семинарах в течение первого года).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2279">
                <a:tc>
                  <a:txBody>
                    <a:bodyPr/>
                    <a:lstStyle/>
                    <a:p>
                      <a:pPr algn="ctr" fontAlgn="t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t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600" u="none" strike="noStrike" dirty="0" smtClean="0">
                          <a:effectLst/>
                        </a:rPr>
                        <a:t>1.1.5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Техническая </a:t>
                      </a:r>
                      <a:r>
                        <a:rPr lang="ru-RU" sz="1800" b="1" u="none" strike="noStrike" dirty="0" smtClean="0">
                          <a:effectLst/>
                        </a:rPr>
                        <a:t>поддержка- модели</a:t>
                      </a:r>
                      <a:r>
                        <a:rPr lang="ru-RU" sz="18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800" b="1" u="none" strike="noStrike" dirty="0" smtClean="0">
                          <a:effectLst/>
                        </a:rPr>
                        <a:t>оказания </a:t>
                      </a:r>
                      <a:r>
                        <a:rPr lang="ru-RU" sz="1800" b="1" u="none" strike="noStrike" dirty="0">
                          <a:effectLst/>
                        </a:rPr>
                        <a:t>амбулаторной помощи при лечении ТБ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u="none" strike="noStrike" dirty="0" smtClean="0">
                        <a:effectLst/>
                      </a:endParaRPr>
                    </a:p>
                    <a:p>
                      <a:pPr algn="just" fontAlgn="t"/>
                      <a:r>
                        <a:rPr lang="ru-RU" sz="1400" u="none" strike="noStrike" dirty="0" smtClean="0">
                          <a:effectLst/>
                        </a:rPr>
                        <a:t>Будет </a:t>
                      </a:r>
                      <a:r>
                        <a:rPr lang="ru-RU" sz="1400" u="none" strike="noStrike" dirty="0">
                          <a:effectLst/>
                        </a:rPr>
                        <a:t>привлечен внешний консультант для </a:t>
                      </a:r>
                      <a:r>
                        <a:rPr lang="ru-RU" sz="1400" b="1" u="none" strike="noStrike" dirty="0">
                          <a:effectLst/>
                        </a:rPr>
                        <a:t>оценки процесса внедрения модели амбулаторного лечения ТБ </a:t>
                      </a:r>
                      <a:r>
                        <a:rPr lang="ru-RU" sz="1400" u="none" strike="noStrike" dirty="0">
                          <a:effectLst/>
                        </a:rPr>
                        <a:t>(включая случаи ЛУ-ТБ и случаи заболевания среди детей), инициированного в рамках текущего проекта ГФ в трех пилотных регионах (</a:t>
                      </a:r>
                      <a:r>
                        <a:rPr lang="ru-RU" sz="1400" u="none" strike="noStrike" dirty="0" err="1">
                          <a:effectLst/>
                        </a:rPr>
                        <a:t>Акмолинская</a:t>
                      </a:r>
                      <a:r>
                        <a:rPr lang="ru-RU" sz="1400" u="none" strike="noStrike" dirty="0">
                          <a:effectLst/>
                        </a:rPr>
                        <a:t>, Актюбинская и Восточно-Казахстанская области), и </a:t>
                      </a:r>
                      <a:r>
                        <a:rPr lang="ru-RU" sz="1400" b="1" u="none" strike="noStrike" dirty="0">
                          <a:effectLst/>
                        </a:rPr>
                        <a:t>разработки рекомендаций для дальнейших мероприятий по внедрению модели в других регионах (Год 1)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023">
                <a:tc>
                  <a:txBody>
                    <a:bodyPr/>
                    <a:lstStyle/>
                    <a:p>
                      <a:pPr algn="ctr" fontAlgn="t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t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600" u="none" strike="noStrike" dirty="0" smtClean="0">
                          <a:effectLst/>
                        </a:rPr>
                        <a:t>1.1.6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u="none" strike="noStrike" dirty="0">
                          <a:effectLst/>
                        </a:rPr>
                        <a:t>Техническая </a:t>
                      </a:r>
                      <a:r>
                        <a:rPr lang="ru-RU" sz="1800" b="1" u="none" strike="noStrike" dirty="0" smtClean="0">
                          <a:effectLst/>
                        </a:rPr>
                        <a:t>помощь- </a:t>
                      </a:r>
                      <a:r>
                        <a:rPr lang="ru-RU" sz="1800" b="1" u="none" strike="noStrike" dirty="0">
                          <a:effectLst/>
                        </a:rPr>
                        <a:t>усиление поддержки пациентов и последующее врачебное наблюдение при лечении ЛУ-ТБ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400" u="none" strike="noStrike" dirty="0" smtClean="0">
                        <a:effectLst/>
                      </a:endParaRPr>
                    </a:p>
                    <a:p>
                      <a:pPr algn="just" fontAlgn="t"/>
                      <a:r>
                        <a:rPr lang="ru-RU" sz="1400" u="none" strike="noStrike" dirty="0" smtClean="0">
                          <a:effectLst/>
                        </a:rPr>
                        <a:t>Будет </a:t>
                      </a:r>
                      <a:r>
                        <a:rPr lang="ru-RU" sz="1400" u="none" strike="noStrike" dirty="0">
                          <a:effectLst/>
                        </a:rPr>
                        <a:t>привлечен внешний консультант для </a:t>
                      </a:r>
                      <a:r>
                        <a:rPr lang="ru-RU" sz="1400" b="1" u="none" strike="noStrike" dirty="0">
                          <a:effectLst/>
                        </a:rPr>
                        <a:t>оценки процесса внедрения усиленной программы поддержки в соблюдении режима лечения и последующего наблюдения для пациентов с ЛУ-ТБ </a:t>
                      </a:r>
                      <a:r>
                        <a:rPr lang="ru-RU" sz="1400" u="none" strike="noStrike" dirty="0">
                          <a:effectLst/>
                        </a:rPr>
                        <a:t>в рамках текущего проекта ГФ в трех пилотных регионах (</a:t>
                      </a:r>
                      <a:r>
                        <a:rPr lang="ru-RU" sz="1400" u="none" strike="noStrike" dirty="0" err="1">
                          <a:effectLst/>
                        </a:rPr>
                        <a:t>Акмолинская</a:t>
                      </a:r>
                      <a:r>
                        <a:rPr lang="ru-RU" sz="1400" u="none" strike="noStrike" dirty="0">
                          <a:effectLst/>
                        </a:rPr>
                        <a:t>, Актюбинская и Восточно-Казахстанская области), и </a:t>
                      </a:r>
                      <a:r>
                        <a:rPr lang="ru-RU" sz="1400" b="1" u="none" strike="noStrike" dirty="0">
                          <a:effectLst/>
                        </a:rPr>
                        <a:t>разработки рекомендаций для дальнейших мероприятий по внедрению модели в других регионах (Год 1).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4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5" y="102080"/>
            <a:ext cx="11709651" cy="791055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1. Обеспечить комплексный и устойчивый ответ системы здравоохранения на проблемы, связанные с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ЛУ-ТБ (3)</a:t>
            </a:r>
            <a:br>
              <a:rPr lang="ru-RU" sz="2700" b="1" dirty="0" smtClean="0">
                <a:solidFill>
                  <a:srgbClr val="FFFF00"/>
                </a:solidFill>
                <a:latin typeface="+mn-lt"/>
              </a:rPr>
            </a:br>
            <a:endParaRPr lang="en-US" sz="33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795404"/>
            <a:ext cx="11555260" cy="5642976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ЖУССЗ: Предоставление комплексных услуг и улучшение качества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/>
              <a:t>Интервенция </a:t>
            </a:r>
            <a:r>
              <a:rPr lang="ru-RU" sz="2000" b="1" i="1" dirty="0" smtClean="0"/>
              <a:t>1.1 </a:t>
            </a:r>
            <a:r>
              <a:rPr lang="ru-RU" sz="2000" b="1" i="1" dirty="0"/>
              <a:t>Политика поддержки и программная среда</a:t>
            </a:r>
            <a:endParaRPr lang="en-US" sz="2000" b="1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578736"/>
              </p:ext>
            </p:extLst>
          </p:nvPr>
        </p:nvGraphicFramePr>
        <p:xfrm>
          <a:off x="148857" y="1697277"/>
          <a:ext cx="11897830" cy="5128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1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9086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Техническая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помощь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стационарному лечению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ЛУ-ТБ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привлечен внешний консультант для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оценки процесса оптимизации госпитализации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пациентов с ТБ и ЛУ-ТБ в течении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2014-2018гг. и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оказания помощи в разработке национального плана по оптимизации инфраструктуры туберкулезных больниц на 2021-2025 годы (Год 1).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775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по реализации плана амбулаторного лечения ТБ и оптимизации больниц 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Реализация концепции амбулаторного лечения ТБ и национального плана по оптимизации противотуберкулезных больниц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поддерживаться за счет обучения руководителей органов здравоохранения из регионов, улучшения показателей работы противотуберкулезных больниц и укрепления связей между различными уровнями обслуживания пациентов и непрерывным циклом оказания медицинской помощи (2 учебных семинара в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 - во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и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годах).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7329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 клинического кураторства и повышения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квалификации (в онлайн режиме)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Оказание поддержки развитию Центра клинического кураторства и повышения квалификации при ННЦФ. Центр будет заниматься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проведением дистанционного обучения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клиническому контролю туберкулеза и заболеваний легких для различных категорий медицинских работников, включая постдипломное обучение. 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2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1.1.10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Участие в международных совещаниях за рубежом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Включена поддержка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участия ключевых сотрудников НПТ в важных международных конференциях и совещаниях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за рубежом (4 человека в год в течение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первых двух лет, и 3 человека в третьем году).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16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57" y="102080"/>
            <a:ext cx="11826609" cy="865483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solidFill>
                  <a:srgbClr val="FFFF00"/>
                </a:solidFill>
                <a:latin typeface="+mn-lt"/>
              </a:rPr>
              <a:t>Задача 1. Обеспечить комплексный и устойчивый ответ системы здравоохранения на проблемы, связанные с </a:t>
            </a:r>
            <a:r>
              <a:rPr lang="ru-RU" sz="2700" b="1" dirty="0" smtClean="0">
                <a:solidFill>
                  <a:srgbClr val="FFFF00"/>
                </a:solidFill>
                <a:latin typeface="+mn-lt"/>
              </a:rPr>
              <a:t>ЛУ-ТБ (4)</a:t>
            </a:r>
            <a:br>
              <a:rPr lang="ru-RU" sz="2700" b="1" dirty="0" smtClean="0">
                <a:solidFill>
                  <a:srgbClr val="FFFF00"/>
                </a:solidFill>
                <a:latin typeface="+mn-lt"/>
              </a:rPr>
            </a:br>
            <a:endParaRPr lang="en-US" sz="33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957" y="967562"/>
            <a:ext cx="11972262" cy="5470817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ЖУССЗ - Информационные системы по управлению здравоохранением и Мониторинг и </a:t>
            </a:r>
            <a:r>
              <a:rPr lang="ru-RU" sz="2000" b="1" dirty="0" smtClean="0"/>
              <a:t>оценка</a:t>
            </a:r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1.2 </a:t>
            </a:r>
            <a:r>
              <a:rPr lang="ru-RU" sz="2000" b="1" i="1" dirty="0"/>
              <a:t>Качество программы и данных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700189"/>
              </p:ext>
            </p:extLst>
          </p:nvPr>
        </p:nvGraphicFramePr>
        <p:xfrm>
          <a:off x="191386" y="1924492"/>
          <a:ext cx="11752179" cy="4671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5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4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18168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just" fontAlgn="t"/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НПТ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надзорные визиты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предоставлена поддержка при проведении регулярных визитов для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осуществления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6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МиО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 стороны центрального отделения НПТ (ННЦФ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Основного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реципиента в регионы в целях наблюдения за реализацией программы, включая инновационные процедуры менеджмента ЛУ-ТБ. Визиты в каждую из 14 областей и в каждый из 3 городов (Астана, Алматы и Шымкент) будут осуществляться один раз в год в течение первых двух лет; дополнительные визиты, включая надзор в областях, будут осуществляться за счет внутренних источников.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0725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Программные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координационные совещания НПТ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НПТ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программные координационные совещания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 дня) будут проводиться ежегодно в течении всего гранта в первом квартале года на уровне ННЦФ с целью обсуждения хода реализации программы и планирования мер по решению выявленных проблем.  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9168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Национальный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консультант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ведению </a:t>
                      </a:r>
                      <a:r>
                        <a:rPr lang="ru-RU" sz="2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базы данных национального регистра больных ТБ </a:t>
                      </a:r>
                    </a:p>
                    <a:p>
                      <a:pPr algn="just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 далее – НРБТ)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ведения обновленного электронного национального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регистра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ТБ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будет привлечен национальный консультант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(при поддержке ГФ в течение первых двух лет).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73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753" y="102080"/>
            <a:ext cx="11762814" cy="1035604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100" b="1" dirty="0">
                <a:solidFill>
                  <a:srgbClr val="FFFF00"/>
                </a:solidFill>
                <a:latin typeface="+mn-lt"/>
              </a:rPr>
              <a:t>Задача 1. Обеспечить комплексный и устойчивый ответ системы здравоохранения на проблемы, связанные с </a:t>
            </a:r>
            <a:r>
              <a:rPr lang="ru-RU" sz="3100" b="1" dirty="0" smtClean="0">
                <a:solidFill>
                  <a:srgbClr val="FFFF00"/>
                </a:solidFill>
                <a:latin typeface="+mn-lt"/>
              </a:rPr>
              <a:t>ЛУ-ТБ (5)</a:t>
            </a:r>
            <a:br>
              <a:rPr lang="ru-RU" sz="3100" b="1" dirty="0" smtClean="0">
                <a:solidFill>
                  <a:srgbClr val="FFFF00"/>
                </a:solidFill>
                <a:latin typeface="+mn-lt"/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6" y="1137684"/>
            <a:ext cx="11700183" cy="5300696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dirty="0"/>
              <a:t>Модуль: ЖУССЗ - Информационные системы по управлению здравоохранением и </a:t>
            </a:r>
            <a:r>
              <a:rPr lang="ru-RU" sz="2000" b="1" dirty="0" err="1" smtClean="0"/>
              <a:t>МиО</a:t>
            </a:r>
            <a:endParaRPr lang="ru-RU" sz="2000" b="1" dirty="0" smtClean="0"/>
          </a:p>
          <a:p>
            <a:pPr marL="0" marR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b="1" i="1" dirty="0" smtClean="0"/>
              <a:t>Интервенция 1.2 </a:t>
            </a:r>
            <a:r>
              <a:rPr lang="ru-RU" sz="2000" b="1" i="1" dirty="0"/>
              <a:t>Качество программы и данных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160645"/>
              </p:ext>
            </p:extLst>
          </p:nvPr>
        </p:nvGraphicFramePr>
        <p:xfrm>
          <a:off x="180753" y="2041451"/>
          <a:ext cx="11845107" cy="4646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3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0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1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6428"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Операционные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исследования по приоритетным вопросам менеджмента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ЛУ-ТБ в РК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КЗ предусматривает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оказание поддержки в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проведении шести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операционных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исследований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приоритетных областях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НТП,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связанных с выявлением и лечением случаев ЛУ-ТБ, а также в осуществлении мероприятий среди групп риска в следующих областях: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indent="-342900" algn="just" fontAlgn="t">
                        <a:buAutoNum type="arabicParenR"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Алгоритм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направления и задержки в предоставлении услуг по диагностике и лечению ЛУ-ТБ;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indent="-342900" algn="just" fontAlgn="t">
                        <a:buAutoNum type="arabicParenR"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Исследование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устойчивости к противотуберкулезным препаратам второго ряда у пациентов с РУ/МЛУ-ТБ;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indent="-342900" algn="just" fontAlgn="t">
                        <a:buAutoNum type="arabicParenR"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Эффективность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результативность применения метода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Xpert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MTB/RIF на районном уровне;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indent="-342900" algn="just" fontAlgn="t">
                        <a:buAutoNum type="arabicParenR"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Назначение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модифицированных, коротких режимов лечения РУ/МЛУ-ТБ при отсутствии устойчивости к препаратам второго ряда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</a:p>
                    <a:p>
                      <a:pPr marL="342900" indent="-342900" algn="just" fontAlgn="t">
                        <a:buAutoNum type="arabicParenR"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Скрининг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ТБ и профилактическое лечение латентной ТБ инфекции среди лиц, контактирующих с больными ЛУ-ТБ;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indent="-342900" algn="just" fontAlgn="t">
                        <a:buAutoNum type="arabicParenR"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Выявление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случаев активного ТБ и ЛУ-ТБ и профилактическое лечение в группах высокого риска.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just" fontAlgn="t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Исследования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будут проводиться ННЦФ в сотрудничестве с Национальным медицинским университетом и другими партнерами.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На основании результатов исследований будут приняты решения НПТ в области лечения ЛУ-ТБ и удовлетворения потребностей уязвимых и социально-неблагополучных категорий населения в соответствии с новым руководством ВОЗ и с учетом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странового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контекста, включая обязательства при переходе финансирования ГФ.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50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4816</Words>
  <Application>Microsoft Office PowerPoint</Application>
  <PresentationFormat>Широкоэкранный</PresentationFormat>
  <Paragraphs>549</Paragraphs>
  <Slides>23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Theme</vt:lpstr>
      <vt:lpstr>Проект Концептуальной заявки на грант Глобального фонда по ТБ в РК на 2020-2022 гг. </vt:lpstr>
      <vt:lpstr>Презентация PowerPoint</vt:lpstr>
      <vt:lpstr>Основные документы, использованные для формирования Концептуальной заявки (КЗ) </vt:lpstr>
      <vt:lpstr>Структура КЗ:  задачи, модули, интервенции</vt:lpstr>
      <vt:lpstr> Задача 1. Обеспечить комплексный и устойчивый ответ системы здравоохранения на проблемы, связанные с ЛУ-ТБ (1) </vt:lpstr>
      <vt:lpstr> Задача 1. Обеспечить комплексный и устойчивый ответ системы здравоохранения на проблемы, связанные с ЛУ-ТБ (2) </vt:lpstr>
      <vt:lpstr> Задача 1. Обеспечить комплексный и устойчивый ответ системы здравоохранения на проблемы, связанные с ЛУ-ТБ (3) </vt:lpstr>
      <vt:lpstr> Задача 1. Обеспечить комплексный и устойчивый ответ системы здравоохранения на проблемы, связанные с ЛУ-ТБ (4) </vt:lpstr>
      <vt:lpstr> Задача 1. Обеспечить комплексный и устойчивый ответ системы здравоохранения на проблемы, связанные с ЛУ-ТБ (5) </vt:lpstr>
      <vt:lpstr> Задача 2. Поддержание всеобщего доступа к качественным и ориентированным на пациентов услугам по диагностике, лечению и профилактике ЛУ-ТБ (1) </vt:lpstr>
      <vt:lpstr> Задача 2. Поддержание всеобщего доступа к качественным и ориентированным на пациентов услугам по диагностике, лечению и профилактике ЛУ-ТБ (2) </vt:lpstr>
      <vt:lpstr> Задача 2. Поддержание всеобщего доступа к качественным и ориентированным на пациентов услугам по диагностике, лечению и профилактике ЛУ-ТБ (3) </vt:lpstr>
      <vt:lpstr> Задача 2. Поддержание всеобщего доступа к качественным и ориентированным на пациентов услугам по диагностике, лечению и профилактике ЛУ-ТБ (4) </vt:lpstr>
      <vt:lpstr> Задача 2. Поддержание всеобщего доступа к качественным и ориентированным на пациентов услугам по диагностике, лечению и профилактике ЛУ-ТБ (5) </vt:lpstr>
      <vt:lpstr> Задача 2. Поддержание всеобщего доступа к качественным и ориентированным на пациентов услугам по диагностике, лечению и профилактике ЛУ-ТБ (6) </vt:lpstr>
      <vt:lpstr> Задача 2. Поддержание всеобщего доступа к качественным и ориентированным на пациентов услугам по диагностике, лечению и профилактике ЛУ-ТБ (7) </vt:lpstr>
      <vt:lpstr>Задача 2. Поддержание всеобщего доступа к качественным и ориентированным на пациентов услугам по  диагностике, лечению и профилактике ЛУ-ТБ (8)</vt:lpstr>
      <vt:lpstr> Задача 2. Поддержание всеобщего доступа к качественным и ориентированным на пациентов диагностике, лечению и профилактике ЛУ-ТБ (9) </vt:lpstr>
      <vt:lpstr> Задача 2. Поддержание всеобщего доступа к качественным и ориентированным на пациентов услугам по диагностике, лечению и профилактике ЛУ-ТБ (10) </vt:lpstr>
      <vt:lpstr>Проект Бюджета КЗ на 2020-2022 гг.</vt:lpstr>
      <vt:lpstr>Проект Бюджета КЗ на  2020-2022 гг. </vt:lpstr>
      <vt:lpstr>Проект Бюджета КЗ  2020-2022 гг.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Концептуальной заявки на грант Глобального фонда по ТБ в РК на 2020-2022 года</dc:title>
  <dc:creator>Victor</dc:creator>
  <cp:lastModifiedBy>Пользователь Windows</cp:lastModifiedBy>
  <cp:revision>123</cp:revision>
  <cp:lastPrinted>2018-10-10T07:21:33Z</cp:lastPrinted>
  <dcterms:created xsi:type="dcterms:W3CDTF">2018-08-11T10:50:36Z</dcterms:created>
  <dcterms:modified xsi:type="dcterms:W3CDTF">2019-01-11T13:59:47Z</dcterms:modified>
</cp:coreProperties>
</file>