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303" r:id="rId4"/>
    <p:sldId id="304" r:id="rId5"/>
    <p:sldId id="293" r:id="rId6"/>
    <p:sldId id="301" r:id="rId7"/>
    <p:sldId id="305" r:id="rId8"/>
    <p:sldId id="306" r:id="rId9"/>
    <p:sldId id="294" r:id="rId10"/>
    <p:sldId id="295" r:id="rId11"/>
    <p:sldId id="296" r:id="rId12"/>
    <p:sldId id="298" r:id="rId13"/>
    <p:sldId id="297" r:id="rId14"/>
    <p:sldId id="310" r:id="rId15"/>
    <p:sldId id="311" r:id="rId16"/>
    <p:sldId id="300" r:id="rId17"/>
    <p:sldId id="307" r:id="rId18"/>
    <p:sldId id="308" r:id="rId19"/>
    <p:sldId id="302" r:id="rId20"/>
    <p:sldId id="288" r:id="rId21"/>
    <p:sldId id="290" r:id="rId22"/>
    <p:sldId id="291" r:id="rId23"/>
    <p:sldId id="309" r:id="rId24"/>
    <p:sldId id="289" r:id="rId25"/>
    <p:sldId id="312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4" autoAdjust="0"/>
    <p:restoredTop sz="94660" autoAdjust="0"/>
  </p:normalViewPr>
  <p:slideViewPr>
    <p:cSldViewPr snapToGrid="0" showGuides="1">
      <p:cViewPr varScale="1">
        <p:scale>
          <a:sx n="115" d="100"/>
          <a:sy n="115" d="100"/>
        </p:scale>
        <p:origin x="5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2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4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8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3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8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D9C1-4407-4D89-99D8-21363CDDAF98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8567-6CF3-4DEB-8E1E-A01222B3C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66990" y="1713664"/>
            <a:ext cx="8458017" cy="3136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2" y="3249351"/>
            <a:ext cx="1244601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1244600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17881" y="1828617"/>
            <a:ext cx="8356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«Вовлечение МСМ и транс*персон в программу доконтактной профилактики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ВИЧ в Казахстане» (Aman Bol PrEP)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Достижения и барьеры</a:t>
            </a: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Проект, финансируемый ГФСТМ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801" y="239990"/>
            <a:ext cx="1182996" cy="887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59" y="-212513"/>
            <a:ext cx="1744680" cy="1744680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2" y="1243515"/>
            <a:ext cx="1207807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16099" y="5882394"/>
            <a:ext cx="888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Асель Терликбаева, 2021</a:t>
            </a:r>
          </a:p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Общественный Фонд «Центр научно-практических инициатив»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" y="83514"/>
            <a:ext cx="3702134" cy="11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Национальный семинар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4893" y="1381107"/>
            <a:ext cx="106244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Организация и проведение </a:t>
            </a:r>
            <a:r>
              <a:rPr lang="ru-RU" sz="22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национального семинара </a:t>
            </a: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медицинских работников по профилактике ВИЧ среди МСМ, ТГ и внедрению </a:t>
            </a:r>
            <a:r>
              <a:rPr lang="ru-RU" sz="22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Двухдневный тренинг в г. Алматы с приглашением 3 специалистов (врач ДК, врач клинического отдела, эпидемиолог) из ОГЦ СПИД, а также по возможности аутричей НПО. Запланирован на </a:t>
            </a:r>
            <a:r>
              <a:rPr lang="ru-RU" sz="22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21-22 декабря 2021 года</a:t>
            </a:r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Тренинг проведут международный и национальный тренера</a:t>
            </a:r>
          </a:p>
          <a:p>
            <a:endParaRPr lang="ru-RU" sz="22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Совещание для руководителей Центров СПИД. Запланировано на </a:t>
            </a:r>
            <a:r>
              <a:rPr lang="ru-RU" sz="22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23 декабря 2021 года</a:t>
            </a:r>
            <a:r>
              <a:rPr lang="ru-RU" sz="22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6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0007" y="1790167"/>
            <a:ext cx="10624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Публикации информационных материалов на сайте и в социальных сетях – больше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40 единиц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Переведённые материалы по ПрЕП на казахский языки -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посты на казахском языке в соц.сетях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(см. следующие слайды), опросники о качестве услуг после получения ПрЕП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Напечатанные информационно-образовательные материалы по ПрЕП -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процессе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7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04619"/>
              </p:ext>
            </p:extLst>
          </p:nvPr>
        </p:nvGraphicFramePr>
        <p:xfrm>
          <a:off x="2031999" y="1441331"/>
          <a:ext cx="812799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11099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18066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479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Рекламные площадки: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Показы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Переходы на сайт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2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Инстаграм и Фейсбук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118 850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979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8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ВКонтакте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450 361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43499E"/>
                          </a:solidFill>
                          <a:latin typeface="Rubik" pitchFamily="2" charset="-79"/>
                          <a:cs typeface="Rubik" pitchFamily="2" charset="-79"/>
                        </a:rPr>
                        <a:t>1 433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57675"/>
                  </a:ext>
                </a:extLst>
              </a:tr>
            </a:tbl>
          </a:graphicData>
        </a:graphic>
      </p:graphicFrame>
      <p:sp>
        <p:nvSpPr>
          <p:cNvPr id="17" name="Прямоугольник 1"/>
          <p:cNvSpPr/>
          <p:nvPr/>
        </p:nvSpPr>
        <p:spPr>
          <a:xfrm>
            <a:off x="1626078" y="4130053"/>
            <a:ext cx="9289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Общее количество просмотров материалов о ПрЕП на сайте:</a:t>
            </a:r>
          </a:p>
          <a:p>
            <a:endParaRPr lang="ru-RU" sz="24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					6 428</a:t>
            </a:r>
          </a:p>
        </p:txBody>
      </p:sp>
    </p:spTree>
    <p:extLst>
      <p:ext uri="{BB962C8B-B14F-4D97-AF65-F5344CB8AC3E}">
        <p14:creationId xmlns:p14="http://schemas.microsoft.com/office/powerpoint/2010/main" val="137375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Маркетинг и информационные кампании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NIS\Dropbox\PreP for GF 2020\12 Reports\SMM\Бесплатные посты в ВК\2021\С апреля до ноября включительно\6.09_ГЛШК_3_0 —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49" y="1481346"/>
            <a:ext cx="4809885" cy="33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NIS\Downloads\photo_2021-11-25_01-32-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89" y="1308474"/>
            <a:ext cx="2522125" cy="46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NIS\Downloads\photo_2021-11-25_01-32-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14" y="1438899"/>
            <a:ext cx="2759881" cy="27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7148" y="5413346"/>
            <a:ext cx="5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постов и рекламных креативов в соц.сетях</a:t>
            </a:r>
          </a:p>
        </p:txBody>
      </p:sp>
    </p:spTree>
    <p:extLst>
      <p:ext uri="{BB962C8B-B14F-4D97-AF65-F5344CB8AC3E}">
        <p14:creationId xmlns:p14="http://schemas.microsoft.com/office/powerpoint/2010/main" val="207799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Уникальность проекта</a:t>
            </a:r>
            <a:endParaRPr lang="ru-RU" sz="2800" b="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8769" y="828574"/>
            <a:ext cx="10624446" cy="501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Адаптация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глобальной модели 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внедрения ПрЕП под местные особенности регионов Казахстана (с учетом нехватки препаратов в регионах, низкой подготовки специалистов Центров СПИД и НПО и пр.)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Технические разработки и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онлайн-инструменты: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автоматизация процессов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различные каналы коммуникации 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собственная </a:t>
            </a:r>
            <a:r>
              <a:rPr lang="en-US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CRM (Customer Relationship Management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)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Уникальность проекта</a:t>
            </a:r>
            <a:endParaRPr lang="ru-RU" sz="2800" b="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8769" y="828574"/>
            <a:ext cx="106244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Доступ к группе 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через цифровые технологии и соц.сети:</a:t>
            </a:r>
          </a:p>
          <a:p>
            <a:pPr marL="3086100" lvl="6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таргетинг на целевые группы</a:t>
            </a:r>
          </a:p>
          <a:p>
            <a:pPr marL="3086100" lvl="6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ремаркетинг и напоминания.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Хотя проект расчитан на 6 регионов, команда проекта – 3 специалиста - консультирует и перенаправляет за ПрЕП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клиентов из любой точки Казахстана в ближайщий Центр СПИД и НПО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, сопровождает, поддерживает и собирает обратную связь исключительно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онлайн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1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Вовлеченные в программу ПрЕП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(данные проекта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Aman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Bol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en-US" sz="20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kk-KZ" sz="2000" dirty="0">
                <a:latin typeface="Rubik" panose="02000604000000020004" pitchFamily="2" charset="-79"/>
                <a:cs typeface="Rubik" panose="02000604000000020004" pitchFamily="2" charset="-79"/>
              </a:rPr>
              <a:t>на 30</a:t>
            </a:r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  <a:r>
              <a:rPr lang="kk-KZ" sz="2000" dirty="0">
                <a:latin typeface="Rubik" panose="02000604000000020004" pitchFamily="2" charset="-79"/>
                <a:cs typeface="Rubik" panose="02000604000000020004" pitchFamily="2" charset="-79"/>
              </a:rPr>
              <a:t>11.2021</a:t>
            </a:r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38344" y="1853240"/>
            <a:ext cx="10280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Проконсультировали - </a:t>
            </a:r>
            <a:r>
              <a:rPr lang="ru-RU" sz="28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312 клиентов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Перенаправили за получением ПрЕП - </a:t>
            </a:r>
            <a:r>
              <a:rPr lang="ru-RU" sz="28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221 клиента</a:t>
            </a:r>
            <a:endParaRPr lang="ru-RU" sz="28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Всего по Казахстану включены в программу ПрЕП - </a:t>
            </a:r>
            <a:r>
              <a:rPr lang="ru-RU" sz="28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181 клиент </a:t>
            </a:r>
            <a:r>
              <a:rPr lang="ru-RU" sz="28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(индикатор на 2021 год – </a:t>
            </a:r>
            <a:r>
              <a:rPr lang="ru-RU" sz="28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175 человек</a:t>
            </a:r>
            <a:r>
              <a:rPr lang="ru-RU" sz="28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781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Вовлеченные в программу ПрЕП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(регионы с НПО от ГФ, данные на 30.11.2021)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71877"/>
              </p:ext>
            </p:extLst>
          </p:nvPr>
        </p:nvGraphicFramePr>
        <p:xfrm>
          <a:off x="1145627" y="1186509"/>
          <a:ext cx="10494528" cy="4681603"/>
        </p:xfrm>
        <a:graphic>
          <a:graphicData uri="http://schemas.openxmlformats.org/drawingml/2006/table">
            <a:tbl>
              <a:tblPr/>
              <a:tblGrid>
                <a:gridCol w="1460939">
                  <a:extLst>
                    <a:ext uri="{9D8B030D-6E8A-4147-A177-3AD203B41FA5}">
                      <a16:colId xmlns:a16="http://schemas.microsoft.com/office/drawing/2014/main" val="45998073"/>
                    </a:ext>
                  </a:extLst>
                </a:gridCol>
                <a:gridCol w="434188">
                  <a:extLst>
                    <a:ext uri="{9D8B030D-6E8A-4147-A177-3AD203B41FA5}">
                      <a16:colId xmlns:a16="http://schemas.microsoft.com/office/drawing/2014/main" val="582807838"/>
                    </a:ext>
                  </a:extLst>
                </a:gridCol>
                <a:gridCol w="400345">
                  <a:extLst>
                    <a:ext uri="{9D8B030D-6E8A-4147-A177-3AD203B41FA5}">
                      <a16:colId xmlns:a16="http://schemas.microsoft.com/office/drawing/2014/main" val="1230772442"/>
                    </a:ext>
                  </a:extLst>
                </a:gridCol>
                <a:gridCol w="688592">
                  <a:extLst>
                    <a:ext uri="{9D8B030D-6E8A-4147-A177-3AD203B41FA5}">
                      <a16:colId xmlns:a16="http://schemas.microsoft.com/office/drawing/2014/main" val="1223382424"/>
                    </a:ext>
                  </a:extLst>
                </a:gridCol>
                <a:gridCol w="1062419">
                  <a:extLst>
                    <a:ext uri="{9D8B030D-6E8A-4147-A177-3AD203B41FA5}">
                      <a16:colId xmlns:a16="http://schemas.microsoft.com/office/drawing/2014/main" val="3458301803"/>
                    </a:ext>
                  </a:extLst>
                </a:gridCol>
                <a:gridCol w="1371675">
                  <a:extLst>
                    <a:ext uri="{9D8B030D-6E8A-4147-A177-3AD203B41FA5}">
                      <a16:colId xmlns:a16="http://schemas.microsoft.com/office/drawing/2014/main" val="809006496"/>
                    </a:ext>
                  </a:extLst>
                </a:gridCol>
                <a:gridCol w="848732">
                  <a:extLst>
                    <a:ext uri="{9D8B030D-6E8A-4147-A177-3AD203B41FA5}">
                      <a16:colId xmlns:a16="http://schemas.microsoft.com/office/drawing/2014/main" val="3474526823"/>
                    </a:ext>
                  </a:extLst>
                </a:gridCol>
                <a:gridCol w="672578">
                  <a:extLst>
                    <a:ext uri="{9D8B030D-6E8A-4147-A177-3AD203B41FA5}">
                      <a16:colId xmlns:a16="http://schemas.microsoft.com/office/drawing/2014/main" val="898349832"/>
                    </a:ext>
                  </a:extLst>
                </a:gridCol>
                <a:gridCol w="1777530">
                  <a:extLst>
                    <a:ext uri="{9D8B030D-6E8A-4147-A177-3AD203B41FA5}">
                      <a16:colId xmlns:a16="http://schemas.microsoft.com/office/drawing/2014/main" val="850113534"/>
                    </a:ext>
                  </a:extLst>
                </a:gridCol>
                <a:gridCol w="1777530">
                  <a:extLst>
                    <a:ext uri="{9D8B030D-6E8A-4147-A177-3AD203B41FA5}">
                      <a16:colId xmlns:a16="http://schemas.microsoft.com/office/drawing/2014/main" val="355897683"/>
                    </a:ext>
                  </a:extLst>
                </a:gridCol>
              </a:tblGrid>
              <a:tr h="642747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Регионы</a:t>
                      </a:r>
                      <a:endParaRPr lang="en-US" sz="14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МСМ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РС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ЛУИН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Пары ЛЖВ и рискованное поведение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Всего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Отказы со</a:t>
                      </a:r>
                      <a:r>
                        <a:rPr lang="ru-RU" sz="1400" b="1" baseline="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 стороны</a:t>
                      </a:r>
                    </a:p>
                    <a:p>
                      <a:pPr rtl="0" fontAlgn="b"/>
                      <a:r>
                        <a:rPr lang="ru-RU" sz="1400" b="1" baseline="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Ц СПИД</a:t>
                      </a:r>
                      <a:endParaRPr lang="ru-RU" sz="14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ВИЧ+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Остаток на 2021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Выдача в 2022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093"/>
                  </a:ext>
                </a:extLst>
              </a:tr>
              <a:tr h="642747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Актюб.обл.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3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4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Всем желающим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Всем желающим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28754"/>
                  </a:ext>
                </a:extLst>
              </a:tr>
              <a:tr h="476652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ВКО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23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7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Всем желающим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43582"/>
                  </a:ext>
                </a:extLst>
              </a:tr>
              <a:tr h="578069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Караганд.обл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4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5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15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69627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Нур-Султан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16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19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4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40</a:t>
                      </a:r>
                      <a:r>
                        <a:rPr lang="ru-RU" sz="18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 (начнут с</a:t>
                      </a:r>
                      <a:r>
                        <a:rPr lang="ru-RU" sz="1800" baseline="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 февраля 2022 г.</a:t>
                      </a:r>
                      <a:r>
                        <a:rPr lang="ru-RU" sz="18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)</a:t>
                      </a:r>
                      <a:endParaRPr lang="en-US" sz="1800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55509"/>
                  </a:ext>
                </a:extLst>
              </a:tr>
              <a:tr h="546538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Павлодар.обл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4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4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24174"/>
                  </a:ext>
                </a:extLst>
              </a:tr>
              <a:tr h="525517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Шымкент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13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0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6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Всем желающим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400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Всем желающим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93616"/>
                  </a:ext>
                </a:extLst>
              </a:tr>
              <a:tr h="233209">
                <a:tc>
                  <a:txBody>
                    <a:bodyPr/>
                    <a:lstStyle/>
                    <a:p>
                      <a:pPr rtl="0" fontAlgn="b"/>
                      <a:endParaRPr lang="en-US" sz="1800" b="1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1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  <a:latin typeface="+mj-lt"/>
                        <a:cs typeface="Rubik" panose="02000604000000020004" pitchFamily="2" charset="-79"/>
                      </a:endParaRP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4457"/>
                  </a:ext>
                </a:extLst>
              </a:tr>
              <a:tr h="233209">
                <a:tc>
                  <a:txBody>
                    <a:bodyPr/>
                    <a:lstStyle/>
                    <a:p>
                      <a:pPr rtl="0" fontAlgn="b"/>
                      <a:r>
                        <a:rPr lang="ru-RU" sz="18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Итого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59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2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1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6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68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6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>
                          <a:effectLst/>
                          <a:latin typeface="+mj-lt"/>
                          <a:cs typeface="Rubik" panose="02000604000000020004" pitchFamily="2" charset="-79"/>
                        </a:rPr>
                        <a:t>6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Rubik" panose="02000604000000020004" pitchFamily="2" charset="-79"/>
                        </a:rPr>
                        <a:t>&gt;</a:t>
                      </a:r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7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  <a:latin typeface="+mj-lt"/>
                          <a:cs typeface="Rubik" panose="02000604000000020004" pitchFamily="2" charset="-79"/>
                        </a:rPr>
                        <a:t>&gt;65</a:t>
                      </a:r>
                    </a:p>
                  </a:txBody>
                  <a:tcPr marL="21330" marR="21330" marT="14220" marB="142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22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Вовлеченные в программу ПрЕП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(регионы без НПО от ГФ, данные на 30.11.2021)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00877"/>
              </p:ext>
            </p:extLst>
          </p:nvPr>
        </p:nvGraphicFramePr>
        <p:xfrm>
          <a:off x="1171466" y="1183927"/>
          <a:ext cx="9417267" cy="4538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441">
                  <a:extLst>
                    <a:ext uri="{9D8B030D-6E8A-4147-A177-3AD203B41FA5}">
                      <a16:colId xmlns:a16="http://schemas.microsoft.com/office/drawing/2014/main" val="4198480408"/>
                    </a:ext>
                  </a:extLst>
                </a:gridCol>
                <a:gridCol w="1182474">
                  <a:extLst>
                    <a:ext uri="{9D8B030D-6E8A-4147-A177-3AD203B41FA5}">
                      <a16:colId xmlns:a16="http://schemas.microsoft.com/office/drawing/2014/main" val="458880680"/>
                    </a:ext>
                  </a:extLst>
                </a:gridCol>
                <a:gridCol w="1182474">
                  <a:extLst>
                    <a:ext uri="{9D8B030D-6E8A-4147-A177-3AD203B41FA5}">
                      <a16:colId xmlns:a16="http://schemas.microsoft.com/office/drawing/2014/main" val="514780049"/>
                    </a:ext>
                  </a:extLst>
                </a:gridCol>
                <a:gridCol w="735416">
                  <a:extLst>
                    <a:ext uri="{9D8B030D-6E8A-4147-A177-3AD203B41FA5}">
                      <a16:colId xmlns:a16="http://schemas.microsoft.com/office/drawing/2014/main" val="4017089333"/>
                    </a:ext>
                  </a:extLst>
                </a:gridCol>
                <a:gridCol w="1911667">
                  <a:extLst>
                    <a:ext uri="{9D8B030D-6E8A-4147-A177-3AD203B41FA5}">
                      <a16:colId xmlns:a16="http://schemas.microsoft.com/office/drawing/2014/main" val="3595548609"/>
                    </a:ext>
                  </a:extLst>
                </a:gridCol>
                <a:gridCol w="1469795">
                  <a:extLst>
                    <a:ext uri="{9D8B030D-6E8A-4147-A177-3AD203B41FA5}">
                      <a16:colId xmlns:a16="http://schemas.microsoft.com/office/drawing/2014/main" val="1146879005"/>
                    </a:ext>
                  </a:extLst>
                </a:gridCol>
              </a:tblGrid>
              <a:tr h="79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Регион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МСМ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ЛУИН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РС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Пары ЛЖВ и рискованное поведение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6302553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Акмолинская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9960807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Алматинская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3196115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Атырауская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4853888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Жамбылская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9457784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ЗКО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9944903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Костанайская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1376382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Кызылординская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428580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Мангистауская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7494563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СКО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3319757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Туркестанская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6864391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г.Алматы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1413939"/>
                  </a:ext>
                </a:extLst>
              </a:tr>
              <a:tr h="27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5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</a:t>
            </a:r>
            <a:r>
              <a:rPr lang="ru-RU" sz="2800" dirty="0" err="1">
                <a:latin typeface="Rubik" panose="02000604000000020004" pitchFamily="2" charset="-79"/>
                <a:cs typeface="Rubik" panose="02000604000000020004" pitchFamily="2" charset="-79"/>
              </a:rPr>
              <a:t>ПрЕП</a:t>
            </a:r>
            <a:endParaRPr lang="ru-RU" sz="28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80388" y="1420647"/>
            <a:ext cx="100645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рамках проекта </a:t>
            </a:r>
            <a:r>
              <a:rPr lang="en-US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AmanBol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000" dirty="0" err="1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en-US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удалось выявить 3 основных системных барьера:</a:t>
            </a:r>
          </a:p>
          <a:p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1. Недостаточное знание у врачей Центров СПИД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Клинического протокола диагностики и лечения ВИЧ-инфекции у взрослых №97 и Приказа Министра здравоохранения Республики Казахстан от 19 октября 2020 года №ҚР ДСМ-137/2020 «Об утверждении правил проведения мероприятий по профилактике ВИЧ-инфекции», а также других НПА, что приводит к различной интерпретации положений документов на местах и препятствию выдачи ПрЕП со стороны специалистов Центров СПИД</a:t>
            </a:r>
          </a:p>
        </p:txBody>
      </p:sp>
    </p:spTree>
    <p:extLst>
      <p:ext uri="{BB962C8B-B14F-4D97-AF65-F5344CB8AC3E}">
        <p14:creationId xmlns:p14="http://schemas.microsoft.com/office/powerpoint/2010/main" val="17400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«Вовлечение МСМ и транс*персон в программу доконтактной профилактики ВИЧ в Казахстане»</a:t>
            </a:r>
            <a:endParaRPr lang="en-US" sz="2800" dirty="0"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(</a:t>
            </a:r>
            <a:r>
              <a:rPr lang="en-US" sz="2800" dirty="0" err="1">
                <a:latin typeface="Rubik" panose="02000604000000020004" pitchFamily="2" charset="-79"/>
                <a:cs typeface="Rubik" panose="02000604000000020004" pitchFamily="2" charset="-79"/>
              </a:rPr>
              <a:t>AmanBol</a:t>
            </a:r>
            <a:r>
              <a:rPr lang="en-US" sz="2800" dirty="0">
                <a:latin typeface="Rubik" panose="02000604000000020004" pitchFamily="2" charset="-79"/>
                <a:cs typeface="Rubik" panose="02000604000000020004" pitchFamily="2" charset="-79"/>
              </a:rPr>
              <a:t> </a:t>
            </a:r>
            <a:r>
              <a:rPr lang="en-US" sz="2800" dirty="0" err="1">
                <a:latin typeface="Rubik" panose="02000604000000020004" pitchFamily="2" charset="-79"/>
                <a:cs typeface="Rubik" panose="02000604000000020004" pitchFamily="2" charset="-79"/>
              </a:rPr>
              <a:t>PrEP</a:t>
            </a:r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0007" y="2074838"/>
            <a:ext cx="103656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Грант Глобального Фонда KAZ-H-RAC/1913 «Обеспечение устойчивости и непрерывности услуги для ключевых групп населения и людей, живущих с ВИЧ, в Республике Казахстан»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Срок реализации: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2021-2023 гг.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Суб-контрактер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Общественный фонд «Центр научно-практических инициатив»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6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</a:t>
            </a:r>
            <a:r>
              <a:rPr lang="ru-RU" sz="2800" dirty="0" err="1">
                <a:latin typeface="Rubik" panose="02000604000000020004" pitchFamily="2" charset="-79"/>
                <a:cs typeface="Rubik" panose="02000604000000020004" pitchFamily="2" charset="-79"/>
              </a:rPr>
              <a:t>ПрЕП</a:t>
            </a:r>
            <a:endParaRPr lang="ru-RU" sz="28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80388" y="1420647"/>
            <a:ext cx="10064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2. Малое количество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закупленных/забюджетированных препаратов из-за ограничений СК Фармации по сохранению и утилизации препаратов, что приводит к остутствию ПрЕП в Центрах СПИД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3. Длинные отпуска врачей ДК. </a:t>
            </a:r>
            <a:r>
              <a:rPr lang="ru-RU" sz="20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Долгий рабочий период без отпуска приводит к выгоранию у врачей, а после длительного отпуска врачам сложно влиться в работу снова. Более того - отсутствие врачей ДК негативно сказывается на работе кабинетов и приеме клиентов. </a:t>
            </a:r>
          </a:p>
        </p:txBody>
      </p:sp>
    </p:spTree>
    <p:extLst>
      <p:ext uri="{BB962C8B-B14F-4D97-AF65-F5344CB8AC3E}">
        <p14:creationId xmlns:p14="http://schemas.microsoft.com/office/powerpoint/2010/main" val="63099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ДКП/ПрЕП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Пример Центра СПИД в г. Нур-Султане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80389" y="1155964"/>
            <a:ext cx="10064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До сентября 2021 г. ПрЕП выдавали в день обращения при ВИЧ-отрицательном ИФА (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7 клиентов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получили в день обращения). С сентбяря – выдача после готовности всех анализов: ВИЧ, гепатиты, креатинин + добавили мазок на ИППП из уретры.</a:t>
            </a:r>
          </a:p>
          <a:p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итоге период выдачи увеличился до 14 дней (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6 клиентов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после анализов отказались идти во второй раз в Центр СПИД за ПрЕП). В середине ноября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Центр СПИД прекратил выдачу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для новых клиентов (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4 клиента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получили отказ). Врачи отказывали в выдаче в том числе по причинам не из Клинического протокола №97 (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один клиент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признался, что он из КГН, и не получил ПрЕП;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другому клиенту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врач не выдала, потому как посчитала, что у него мало сексуальных контактов для получения ПрЕП)</a:t>
            </a:r>
          </a:p>
        </p:txBody>
      </p:sp>
    </p:spTree>
    <p:extLst>
      <p:ext uri="{BB962C8B-B14F-4D97-AF65-F5344CB8AC3E}">
        <p14:creationId xmlns:p14="http://schemas.microsoft.com/office/powerpoint/2010/main" val="19315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</a:t>
            </a:r>
            <a:r>
              <a:rPr lang="ru-RU" sz="2800" dirty="0" err="1">
                <a:latin typeface="Rubik" panose="02000604000000020004" pitchFamily="2" charset="-79"/>
                <a:cs typeface="Rubik" panose="02000604000000020004" pitchFamily="2" charset="-79"/>
              </a:rPr>
              <a:t>ПрЕП</a:t>
            </a:r>
            <a:endParaRPr lang="ru-RU" sz="2800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80389" y="1664845"/>
            <a:ext cx="10064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Летом 2021 г.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выдали 1 клиенту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сначала «Эфавиренз + Эмтрицитабин + Тенофовир», на второй месяц выдали «Тенофовир + Эмтрицитабин» плюс «Долутегравир»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выдают без прописки в Павлодарской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 ноября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выдали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как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для вовлеченных в программу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(4 клиента), так и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2 новым клиентам 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(показания тайных покупателей). </a:t>
            </a:r>
          </a:p>
          <a:p>
            <a:endParaRPr lang="ru-RU" sz="24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Причина невыдачи -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приоритет ЛЖВ, всю терапию передали ЛЖВ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01983" y="279131"/>
            <a:ext cx="83562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ДКП/ПрЕП</a:t>
            </a:r>
          </a:p>
          <a:p>
            <a:pPr algn="ctr"/>
            <a:r>
              <a:rPr lang="ru-RU" sz="2400" dirty="0">
                <a:latin typeface="Rubik" panose="02000604000000020004" pitchFamily="2" charset="-79"/>
                <a:cs typeface="Rubik" panose="02000604000000020004" pitchFamily="2" charset="-79"/>
              </a:rPr>
              <a:t>Пример Центра СПИД в г. Павлодаре</a:t>
            </a:r>
          </a:p>
        </p:txBody>
      </p:sp>
    </p:spTree>
    <p:extLst>
      <p:ext uri="{BB962C8B-B14F-4D97-AF65-F5344CB8AC3E}">
        <p14:creationId xmlns:p14="http://schemas.microsoft.com/office/powerpoint/2010/main" val="328790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01983" y="279131"/>
            <a:ext cx="8356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Барьеры в выдаче ДКП/ПрЕП</a:t>
            </a:r>
          </a:p>
          <a:p>
            <a:pPr algn="ctr"/>
            <a:r>
              <a:rPr lang="ru-RU" sz="2000" dirty="0">
                <a:latin typeface="Rubik" panose="02000604000000020004" pitchFamily="2" charset="-79"/>
                <a:cs typeface="Rubik" panose="02000604000000020004" pitchFamily="2" charset="-79"/>
              </a:rPr>
              <a:t>(итоги)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1280388" y="1420647"/>
            <a:ext cx="10064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 2020-ом у 3 342 людей выявили ВИЧ, то есть в среднем – 9 человек в день (данные КНЦДИЗ, 2021 г.)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Из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110 ожидающих ПрЕП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с середины 2019 года к моменту выдачи ПрЕП в Казахстане (июль 2021 г.)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ВОСЕМЬ человек уже получили ВИЧ</a:t>
            </a:r>
            <a:r>
              <a:rPr lang="ru-RU" sz="24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из них </a:t>
            </a:r>
            <a:r>
              <a:rPr lang="ru-RU" sz="2400" b="1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ШЕСТЬ сейчас принимают терапию.</a:t>
            </a:r>
            <a:endParaRPr lang="ru-RU" sz="24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046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/>
          <p:nvPr/>
        </p:nvSpPr>
        <p:spPr>
          <a:xfrm>
            <a:off x="1187054" y="128576"/>
            <a:ext cx="107864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Rubik" pitchFamily="2" charset="-79"/>
                <a:cs typeface="Rubik" pitchFamily="2" charset="-79"/>
              </a:rPr>
              <a:t>ПОДДЕРЖКА МИНИСТЕРСТВА ЗДРАВООХРАНЕНИЯ,</a:t>
            </a:r>
          </a:p>
          <a:p>
            <a:pPr algn="ctr"/>
            <a:r>
              <a:rPr lang="ru-RU" b="1" dirty="0">
                <a:latin typeface="Rubik" pitchFamily="2" charset="-79"/>
                <a:cs typeface="Rubik" pitchFamily="2" charset="-79"/>
              </a:rPr>
              <a:t>МИНИСТЕРСТВА ФИНАНСОВ, ОГЦ СПИД</a:t>
            </a:r>
          </a:p>
          <a:p>
            <a:endParaRPr lang="ru-RU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Охват профилактикой –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для эффективности </a:t>
            </a:r>
            <a:r>
              <a:rPr lang="ru-RU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проф.программ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охват необходим 60</a:t>
            </a:r>
            <a:r>
              <a:rPr lang="en-US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%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+ ключевой группы, нуждающейся в услуге, а не 10-20 человек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Планирование бюджета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– понимание концепции 60</a:t>
            </a:r>
            <a:r>
              <a:rPr lang="en-US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%</a:t>
            </a:r>
            <a:r>
              <a:rPr lang="ru-RU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+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 планирование ежегодного бюджета с увеличением охвата профилактикой ДКП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Постоянство и перебои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– профилактика ДКП и ПКП должна быть оказана в момент обращения и не должна зависеть от процедур закупок, все остатки должны на 100% переходить на следующий год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Планирование услуги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– если не будет списания препаратов на профилактику, это позволит планировать большее количество охвата ДКП и ПКП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Доступность услуги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– планирование алгоритма получения услуги таким образом, чтобы это был простой сервис и выдача препаратов в день обращения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ПРОФИЛАКТИКА – ЭТО КОГДА МЫ ЗАКУПАЕМ ПРЕП БОЛЬШЕ,</a:t>
            </a:r>
          </a:p>
          <a:p>
            <a:pPr algn="ctr"/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НО ЭКОНОМИМ В ДЕСЯТКИ РАЗ НА ЛЕЧЕНИИ ЛЖВ</a:t>
            </a:r>
          </a:p>
        </p:txBody>
      </p:sp>
    </p:spTree>
    <p:extLst>
      <p:ext uri="{BB962C8B-B14F-4D97-AF65-F5344CB8AC3E}">
        <p14:creationId xmlns:p14="http://schemas.microsoft.com/office/powerpoint/2010/main" val="4292191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Задачи проекта на 2022-2023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3883" y="1243515"/>
            <a:ext cx="8894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Удержание клиентов, вовлеченных в программу ПрЕП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Привлечение новых клиентов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Увеличение материалов о ПрЕП, в том числе переводы на казахский язык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Обучение специалистов Центров СПИД и НПО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Разработка приложения для КНГ по программе с ПрЕП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9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есяц 12"/>
          <p:cNvSpPr/>
          <p:nvPr/>
        </p:nvSpPr>
        <p:spPr>
          <a:xfrm rot="10800000">
            <a:off x="-2" y="3249351"/>
            <a:ext cx="1244601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1244600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801" y="239990"/>
            <a:ext cx="1182996" cy="887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59" y="-212513"/>
            <a:ext cx="1744680" cy="1744680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2" y="1243515"/>
            <a:ext cx="1207807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" y="83514"/>
            <a:ext cx="3702134" cy="11531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8705" y="2875057"/>
            <a:ext cx="9208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Спасибо за внимание.</a:t>
            </a:r>
          </a:p>
          <a:p>
            <a:pPr algn="ctr"/>
            <a:endParaRPr lang="ru-RU" sz="1600" dirty="0">
              <a:solidFill>
                <a:srgbClr val="43499E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ru-RU" sz="3600" dirty="0">
                <a:solidFill>
                  <a:srgbClr val="43499E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Вопросы?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6099" y="5891020"/>
            <a:ext cx="888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Асель Терликбаева, 2021</a:t>
            </a:r>
          </a:p>
          <a:p>
            <a:pPr algn="ctr"/>
            <a:r>
              <a:rPr lang="ru-RU" sz="2000" dirty="0">
                <a:latin typeface="Rubik" pitchFamily="2" charset="-79"/>
                <a:cs typeface="Rubik" pitchFamily="2" charset="-79"/>
              </a:rPr>
              <a:t>Общественный Фонд «Центр научно-практических инициатив»</a:t>
            </a:r>
          </a:p>
        </p:txBody>
      </p:sp>
    </p:spTree>
    <p:extLst>
      <p:ext uri="{BB962C8B-B14F-4D97-AF65-F5344CB8AC3E}">
        <p14:creationId xmlns:p14="http://schemas.microsoft.com/office/powerpoint/2010/main" val="369358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Цель и задачи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2863" y="2019141"/>
            <a:ext cx="10365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Цель: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обеспечить устойчивость и непрерывность услуг для ключевых групп населения (КГН) и людей, живущих с ВИЧ (ЛЖВ) по профилактике, уходу и лечению  ВИЧ–инфекции.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1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Цель и задачи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8476" y="987193"/>
            <a:ext cx="10365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Задачи: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Оказать информационную поддержку и техническую помощь КНЦДИЗ в реализации национального плана по ускоренному внедрению ПрЕП в Казахстане.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Оказать техническую поддержку в развитии потенциала медицинского персонала и НПО по реализации профилактических мероприятий среди МСМ, ТГ, привлечению к консультированию и тестированию на ВИЧ МСМ, ТГ и внедрению ПрЕП в 6-ти регионах.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Обеспечить научное и техническое сопровождение внедрения и реализации ПрЕП.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Провести анализ внедрения ПрЕП и подготовить отчет.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  <a:endParaRPr lang="ru-RU" sz="2800" b="1" dirty="0"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3322" y="1781664"/>
            <a:ext cx="10075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Тренинги и МиО визиты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Подготовленные специалисты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Национальный семинар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Маркетинг и информационные кампании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Клиенты, вовлеченные в программу ПрЕП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4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Тренинги и МиО визиты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2200" y="1373614"/>
            <a:ext cx="106244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Тренинги по профилактической работе с МСМ, ТГ и внедрению ПрЕП для медицинских работников дружественных кабинетов (ДК) и специалистов НПО</a:t>
            </a:r>
          </a:p>
          <a:p>
            <a:endParaRPr lang="ru-RU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Тема: «Вовлечение МСМ и транс*персон в программу доконтактной профилактики ВИЧ в Казахстане»</a:t>
            </a:r>
            <a:endParaRPr lang="ru-RU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Цели: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Подготовка медицинских специалистов и сотрудников НПО по профилактике ВИЧ среди МСМ и ТГ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Создать условия для использования мотивационных технологий.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Задачи: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Ознакомить участников с моделью ДКП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Предоставить участникам необходимые знания по ДКП и методике консультирования 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Предоставить базовую информацию по пациент- и клиент-ориентированному подходу, коммуникациям и промотированию медиа-контента 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9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Тренинги, МиО визиты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7249" y="1142343"/>
            <a:ext cx="106244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Команда тренеров:</a:t>
            </a: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Виталий Виноградов – ведущий тренер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 Темы: терминология при работе с МСМ и ТГ;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определение основных понятий по теме «гендер» в рамках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программ по профилактике ВИЧ; стигма и дискриминация;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пациент- и клиент-ориентированный подход; клинический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протокол №97; ДКП и ПКП; исследования по ДКП и др.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Амир Шайкежанов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 Темы: алгоритмы выдачи ДКП; расширение охватов МСМ и ТГ для ДКП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Денис Грязев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 Темы: промотирование вопросов здоровья; медиа-контент; коммуникации;</a:t>
            </a: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			работа с соц.сетями  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Источники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Международный опыт, Руководства WHO, UNAIDS и др., Клинический протокол №97, Приказ №137 и др. НПА РК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Проведено 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10 тренингов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 6 проектных регионах (+2 тренинга до 15 декабря) с до-, пост-тренинговой оценкой, а также оценкой удовлетворенности тренингом и тренером.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7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Тренинги и МиО визиты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6220" y="1243515"/>
            <a:ext cx="1062444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Цель 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МиО визитов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 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Обмен опытом, наработанным в процессе реализации Проекта, организация профилактических мероприятий и информационной поддержки для внедрения ПрЕП.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Задачи 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МиО визитов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Оценка готовности специалистов для внедрения ПрЕП в регионах и повышение их квалификации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Разработка методической базы, регулирующей доступ ПрЕП в реальных условиях Казахстана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• Разработка алгоритма действий при перенаправлении за получением ПрЕП.</a:t>
            </a:r>
          </a:p>
          <a:p>
            <a:endParaRPr lang="ru-RU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МиО визитов в 6 проектных регионах – </a:t>
            </a:r>
            <a:r>
              <a:rPr lang="ru-RU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10 визитов </a:t>
            </a:r>
            <a:r>
              <a:rPr lang="ru-RU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(+ 2 визита до 15 декабря)</a:t>
            </a: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7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5943658"/>
            <a:ext cx="1219199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 rot="10800000">
            <a:off x="-1" y="3249351"/>
            <a:ext cx="728134" cy="2668084"/>
          </a:xfrm>
          <a:prstGeom prst="mo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0" y="2264290"/>
            <a:ext cx="728134" cy="266808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7148" y="279131"/>
            <a:ext cx="1044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 panose="02000604000000020004" pitchFamily="2" charset="-79"/>
                <a:cs typeface="Rubik" panose="02000604000000020004" pitchFamily="2" charset="-79"/>
              </a:rPr>
              <a:t>Основные индикаторы:</a:t>
            </a:r>
          </a:p>
          <a:p>
            <a:pPr algn="ctr"/>
            <a:r>
              <a:rPr lang="ru-RU" sz="2000" b="1" dirty="0">
                <a:latin typeface="Rubik" panose="02000604000000020004" pitchFamily="2" charset="-79"/>
                <a:cs typeface="Rubik" panose="02000604000000020004" pitchFamily="2" charset="-79"/>
              </a:rPr>
              <a:t>Подготовленные специалисты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5795789"/>
            <a:ext cx="1210136" cy="1210136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0800000">
            <a:off x="36793" y="1243515"/>
            <a:ext cx="691340" cy="2668084"/>
          </a:xfrm>
          <a:prstGeom prst="mo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PrEP\AmanBol_logo_знак(цветно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26" y="6037278"/>
            <a:ext cx="968813" cy="7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4893" y="1273663"/>
            <a:ext cx="10624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подготовленных медицинских работников ДК по </a:t>
            </a:r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-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46 специалистов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Количество подготовленных медицинских работников и сотрудников НПО по </a:t>
            </a:r>
            <a:r>
              <a:rPr lang="ru-RU" sz="2400" dirty="0" err="1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ПрЕП</a:t>
            </a:r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–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57 специалистов</a:t>
            </a:r>
          </a:p>
          <a:p>
            <a:endParaRPr lang="ru-RU" sz="2400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ru-RU" sz="2400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Всего - 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103 специалиста</a:t>
            </a:r>
            <a:r>
              <a:rPr lang="en-US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 (30</a:t>
            </a:r>
            <a:r>
              <a:rPr lang="ru-RU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.11.2021</a:t>
            </a:r>
            <a:r>
              <a:rPr lang="en-US" sz="2400" b="1" dirty="0">
                <a:solidFill>
                  <a:srgbClr val="43499E"/>
                </a:solidFill>
                <a:latin typeface="Rubik" pitchFamily="2" charset="-79"/>
                <a:cs typeface="Rubik" pitchFamily="2" charset="-79"/>
              </a:rPr>
              <a:t>)</a:t>
            </a:r>
            <a:endParaRPr lang="ru-RU" sz="2400" b="1" dirty="0">
              <a:solidFill>
                <a:srgbClr val="43499E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" name="Picture 2" descr="C:\Users\DENIS\Downloads\TGF_Logo_Artwork_RUS_Stacked_Colour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6007867"/>
            <a:ext cx="2524024" cy="7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5" y="2959575"/>
            <a:ext cx="3972910" cy="27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7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4716</TotalTime>
  <Words>1859</Words>
  <Application>Microsoft Macintosh PowerPoint</Application>
  <PresentationFormat>Широкоэкранный</PresentationFormat>
  <Paragraphs>344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Amir</dc:creator>
  <cp:lastModifiedBy>Assel Terlikbayeva</cp:lastModifiedBy>
  <cp:revision>161</cp:revision>
  <dcterms:created xsi:type="dcterms:W3CDTF">2020-10-05T11:25:18Z</dcterms:created>
  <dcterms:modified xsi:type="dcterms:W3CDTF">2021-12-02T04:29:29Z</dcterms:modified>
</cp:coreProperties>
</file>