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73" r:id="rId2"/>
    <p:sldId id="286" r:id="rId3"/>
    <p:sldId id="279" r:id="rId4"/>
    <p:sldId id="288" r:id="rId5"/>
    <p:sldId id="289" r:id="rId6"/>
    <p:sldId id="290" r:id="rId7"/>
    <p:sldId id="292" r:id="rId8"/>
    <p:sldId id="293" r:id="rId9"/>
    <p:sldId id="28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D6209"/>
    <a:srgbClr val="E0890A"/>
    <a:srgbClr val="C5760D"/>
    <a:srgbClr val="BF5B09"/>
    <a:srgbClr val="C4971A"/>
    <a:srgbClr val="E5B8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3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0F821-523B-4A28-B524-8B2252B28E5A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31D1C-3F3A-4122-BA99-1CBC5BB74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56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D:\Armine Hovsepyan\Documents\Project HOPE\Templates, logos\founded@201958_jpg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96000"/>
            <a:ext cx="1089025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5358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005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745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293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0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188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779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938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291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23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6BF7-2837-42FC-9677-E4B70792BDBF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280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A6BF7-2837-42FC-9677-E4B70792BDBF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3A082-E983-4EC0-B612-BF077E8FAB4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D:\Armine Hovsepyan\Documents\Project HOPE\Templates, logos\founded@201958_jpg.jpg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095104"/>
            <a:ext cx="1089025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45416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4343400"/>
            <a:ext cx="5715000" cy="1470025"/>
          </a:xfrm>
        </p:spPr>
        <p:txBody>
          <a:bodyPr>
            <a:noAutofit/>
          </a:bodyPr>
          <a:lstStyle/>
          <a:p>
            <a:r>
              <a:rPr lang="ru-RU" altLang="en-US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Б</a:t>
            </a:r>
            <a:r>
              <a:rPr lang="ru-RU" altLang="en-US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. </a:t>
            </a:r>
            <a:r>
              <a:rPr lang="ru-RU" altLang="en-US" sz="2000" b="1" dirty="0" err="1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Бабамурадов</a:t>
            </a:r>
            <a:r>
              <a:rPr lang="ru-RU" altLang="en-US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/>
            </a:r>
            <a:br>
              <a:rPr lang="ru-RU" altLang="en-US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</a:br>
            <a:r>
              <a:rPr lang="en-US" altLang="en-US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Project HOPE</a:t>
            </a:r>
            <a:br>
              <a:rPr lang="en-US" altLang="en-US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</a:br>
            <a:r>
              <a:rPr lang="ru-RU" altLang="en-US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Алматы</a:t>
            </a:r>
            <a:br>
              <a:rPr lang="ru-RU" altLang="en-US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</a:br>
            <a:r>
              <a:rPr lang="ru-RU" altLang="en-US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Март 04 2016</a:t>
            </a:r>
            <a:r>
              <a:rPr lang="en-US" altLang="en-US" sz="2000" b="1" dirty="0">
                <a:solidFill>
                  <a:srgbClr val="A47900"/>
                </a:solidFill>
              </a:rPr>
              <a:t/>
            </a:r>
            <a:br>
              <a:rPr lang="en-US" altLang="en-US" sz="2000" b="1" dirty="0">
                <a:solidFill>
                  <a:srgbClr val="A47900"/>
                </a:solidFill>
              </a:rPr>
            </a:br>
            <a:r>
              <a:rPr lang="en-US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 </a:t>
            </a:r>
            <a:endParaRPr lang="en-US" sz="2000" b="1" dirty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229600" cy="1828800"/>
          </a:xfrm>
        </p:spPr>
        <p:txBody>
          <a:bodyPr>
            <a:noAutofit/>
          </a:bodyPr>
          <a:lstStyle/>
          <a:p>
            <a:pPr lvl="0"/>
            <a:r>
              <a:rPr lang="ru-RU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Предлагаемые дополнительные мероприятия по улучшению внедрения </a:t>
            </a:r>
            <a:r>
              <a:rPr lang="ru-RU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проекта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>
                <a:solidFill>
                  <a:srgbClr val="FFFF00"/>
                </a:solidFill>
              </a:rPr>
              <a:t>«</a:t>
            </a:r>
            <a:r>
              <a:rPr lang="ru-RU" sz="2800" dirty="0" smtClean="0">
                <a:solidFill>
                  <a:srgbClr val="FFFF00"/>
                </a:solidFill>
              </a:rPr>
              <a:t>Мероприятия, </a:t>
            </a:r>
            <a:r>
              <a:rPr lang="ru-RU" sz="2800" dirty="0">
                <a:solidFill>
                  <a:srgbClr val="FFFF00"/>
                </a:solidFill>
              </a:rPr>
              <a:t>направленные на </a:t>
            </a:r>
            <a:r>
              <a:rPr lang="ru-RU" sz="2800" dirty="0" err="1">
                <a:solidFill>
                  <a:srgbClr val="FFFF00"/>
                </a:solidFill>
              </a:rPr>
              <a:t>транcграничный</a:t>
            </a:r>
            <a:r>
              <a:rPr lang="ru-RU" sz="2800" dirty="0">
                <a:solidFill>
                  <a:srgbClr val="FFFF00"/>
                </a:solidFill>
              </a:rPr>
              <a:t> контроль и лечение ТБ, МЛУ ТБ и ТБ/ВИЧ среди трудовых мигрантов»</a:t>
            </a:r>
            <a:r>
              <a:rPr lang="ru-RU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рамках </a:t>
            </a:r>
            <a:r>
              <a:rPr lang="ru-RU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гранта Глобального фонда в 2016 году. </a:t>
            </a:r>
            <a:endParaRPr 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6219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Краткая информация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278" y="1407402"/>
            <a:ext cx="8229600" cy="4953000"/>
          </a:xfrm>
        </p:spPr>
        <p:txBody>
          <a:bodyPr>
            <a:normAutofit fontScale="70000" lnSpcReduction="20000"/>
          </a:bodyPr>
          <a:lstStyle/>
          <a:p>
            <a:r>
              <a:rPr lang="ru-RU" sz="3800" dirty="0">
                <a:solidFill>
                  <a:srgbClr val="FFFF99"/>
                </a:solidFill>
              </a:rPr>
              <a:t>Задача 7  Концептуальной Заявки (Задача 4.4</a:t>
            </a:r>
            <a:r>
              <a:rPr lang="en-US" sz="3800" dirty="0">
                <a:solidFill>
                  <a:srgbClr val="FFFF99"/>
                </a:solidFill>
              </a:rPr>
              <a:t> </a:t>
            </a:r>
            <a:r>
              <a:rPr lang="ru-RU" sz="3800" dirty="0">
                <a:solidFill>
                  <a:srgbClr val="FFFF99"/>
                </a:solidFill>
              </a:rPr>
              <a:t>Комплексный план по борьбе с ТБ в Казахстане 2014-2020)- Оказание противотуберкулезной медицинской помощи внутренним и внешним мигрантам</a:t>
            </a:r>
            <a:endParaRPr lang="en-US" sz="3800" dirty="0">
              <a:solidFill>
                <a:srgbClr val="FFFF99"/>
              </a:solidFill>
            </a:endParaRPr>
          </a:p>
          <a:p>
            <a:r>
              <a:rPr lang="ru-RU" sz="3800" dirty="0">
                <a:solidFill>
                  <a:srgbClr val="FFFF99"/>
                </a:solidFill>
              </a:rPr>
              <a:t>Срок внедрения: декабрь 2014 - декабрь 2017 гг.</a:t>
            </a:r>
          </a:p>
          <a:p>
            <a:r>
              <a:rPr lang="ru-RU" sz="3800" dirty="0">
                <a:solidFill>
                  <a:srgbClr val="FFFF99"/>
                </a:solidFill>
              </a:rPr>
              <a:t>Сумма гранта – 6</a:t>
            </a:r>
            <a:r>
              <a:rPr lang="en-US" sz="3800" dirty="0">
                <a:solidFill>
                  <a:srgbClr val="FFFF99"/>
                </a:solidFill>
              </a:rPr>
              <a:t> 577 628</a:t>
            </a:r>
            <a:r>
              <a:rPr lang="ru-RU" sz="3800" dirty="0">
                <a:solidFill>
                  <a:srgbClr val="FFFF99"/>
                </a:solidFill>
              </a:rPr>
              <a:t> дол. США </a:t>
            </a:r>
          </a:p>
          <a:p>
            <a:r>
              <a:rPr lang="ru-RU" sz="3800" dirty="0">
                <a:solidFill>
                  <a:srgbClr val="FFFF99"/>
                </a:solidFill>
              </a:rPr>
              <a:t>Целевая группа:  внутренние и внешние мигранты</a:t>
            </a:r>
          </a:p>
          <a:p>
            <a:r>
              <a:rPr lang="ru-RU" sz="3800" dirty="0">
                <a:solidFill>
                  <a:srgbClr val="FFFF99"/>
                </a:solidFill>
              </a:rPr>
              <a:t>Пилотные регионы: Алматы, Алматинская область, Астана, Актау, </a:t>
            </a:r>
            <a:r>
              <a:rPr lang="en-US" sz="3800" dirty="0">
                <a:solidFill>
                  <a:srgbClr val="FFFF99"/>
                </a:solidFill>
              </a:rPr>
              <a:t>A</a:t>
            </a:r>
            <a:r>
              <a:rPr lang="ru-RU" sz="3800" dirty="0" err="1">
                <a:solidFill>
                  <a:srgbClr val="FFFF99"/>
                </a:solidFill>
              </a:rPr>
              <a:t>ктобе</a:t>
            </a:r>
            <a:r>
              <a:rPr lang="ru-RU" sz="3800" dirty="0">
                <a:solidFill>
                  <a:srgbClr val="FFFF99"/>
                </a:solidFill>
              </a:rPr>
              <a:t>, Караганда, Шымкент</a:t>
            </a:r>
          </a:p>
          <a:p>
            <a:r>
              <a:rPr lang="ru-RU" sz="3800" dirty="0">
                <a:solidFill>
                  <a:srgbClr val="FFFF99"/>
                </a:solidFill>
              </a:rPr>
              <a:t>Внешние партнеры: ЕвроВОЗ, МОМ, МОККП</a:t>
            </a:r>
          </a:p>
          <a:p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50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Приоритетные направления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305800" cy="464820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2700" dirty="0">
                <a:solidFill>
                  <a:srgbClr val="FFFF99"/>
                </a:solidFill>
              </a:rPr>
              <a:t>У</a:t>
            </a:r>
            <a:r>
              <a:rPr lang="ru-RU" altLang="en-US" sz="2700" dirty="0">
                <a:solidFill>
                  <a:srgbClr val="FFFF99"/>
                </a:solidFill>
              </a:rPr>
              <a:t>странение барьеров ограничивающих доступ к услугам</a:t>
            </a:r>
            <a:r>
              <a:rPr lang="en-US" altLang="en-US" sz="2700" dirty="0">
                <a:solidFill>
                  <a:srgbClr val="FFFF99"/>
                </a:solidFill>
              </a:rPr>
              <a:t> </a:t>
            </a:r>
            <a:r>
              <a:rPr lang="ru-RU" altLang="en-US" sz="2700" dirty="0">
                <a:solidFill>
                  <a:srgbClr val="FFFF99"/>
                </a:solidFill>
              </a:rPr>
              <a:t>для внутренних и внешних мигрантов</a:t>
            </a:r>
            <a:endParaRPr lang="en-US" altLang="en-US" sz="2700" dirty="0">
              <a:solidFill>
                <a:srgbClr val="FFFF99"/>
              </a:solidFill>
            </a:endParaRPr>
          </a:p>
          <a:p>
            <a:pPr marL="0" indent="0">
              <a:buNone/>
            </a:pPr>
            <a:endParaRPr lang="en-US" altLang="en-US" sz="2700" dirty="0">
              <a:solidFill>
                <a:srgbClr val="FFFF99"/>
              </a:solidFill>
            </a:endParaRPr>
          </a:p>
          <a:p>
            <a:r>
              <a:rPr lang="en-US" altLang="en-US" sz="2700" dirty="0">
                <a:solidFill>
                  <a:srgbClr val="FFFF99"/>
                </a:solidFill>
              </a:rPr>
              <a:t>О</a:t>
            </a:r>
            <a:r>
              <a:rPr lang="ru-RU" altLang="en-US" sz="2700" dirty="0">
                <a:solidFill>
                  <a:srgbClr val="FFFF99"/>
                </a:solidFill>
              </a:rPr>
              <a:t>беспечение профилактики, диагностики и лечения туберкулеза среди мигрантов</a:t>
            </a:r>
            <a:endParaRPr lang="en-US" altLang="en-US" sz="2700" dirty="0">
              <a:solidFill>
                <a:srgbClr val="FFFF99"/>
              </a:solidFill>
            </a:endParaRPr>
          </a:p>
          <a:p>
            <a:pPr marL="0" indent="0">
              <a:buNone/>
            </a:pPr>
            <a:endParaRPr lang="en-US" altLang="en-US" sz="2700" dirty="0">
              <a:solidFill>
                <a:srgbClr val="FFFF99"/>
              </a:solidFill>
            </a:endParaRPr>
          </a:p>
          <a:p>
            <a:r>
              <a:rPr lang="ru-RU" altLang="en-US" sz="2700" dirty="0">
                <a:solidFill>
                  <a:srgbClr val="FFFF99"/>
                </a:solidFill>
              </a:rPr>
              <a:t>Усиление вовлечения сообщества , укрепление роли гражданского общества и НПО с  целью оказания противотуберкулезной помощи внутренним и внешним мигрантам </a:t>
            </a:r>
            <a:endParaRPr lang="en-US" altLang="en-US" sz="2700" dirty="0">
              <a:solidFill>
                <a:srgbClr val="FFFF99"/>
              </a:solidFill>
            </a:endParaRPr>
          </a:p>
          <a:p>
            <a:endParaRPr lang="en-US" sz="2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55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Предлагаемые дополнительные мероприятия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FFFF99"/>
                </a:solidFill>
              </a:rPr>
              <a:t>Увеличить </a:t>
            </a:r>
            <a:r>
              <a:rPr lang="ru-RU" dirty="0">
                <a:solidFill>
                  <a:srgbClr val="FFFF99"/>
                </a:solidFill>
              </a:rPr>
              <a:t>число НПО, поликлиник в программе малых грантов – в рамках утвержденного бюджета</a:t>
            </a:r>
          </a:p>
          <a:p>
            <a:r>
              <a:rPr lang="ru-RU" dirty="0" smtClean="0">
                <a:solidFill>
                  <a:srgbClr val="FFFF99"/>
                </a:solidFill>
              </a:rPr>
              <a:t>Увеличить </a:t>
            </a:r>
            <a:r>
              <a:rPr lang="ru-RU" dirty="0">
                <a:solidFill>
                  <a:srgbClr val="FFFF99"/>
                </a:solidFill>
              </a:rPr>
              <a:t>число семинаров для специалистов </a:t>
            </a:r>
            <a:r>
              <a:rPr lang="ru-RU" dirty="0" smtClean="0">
                <a:solidFill>
                  <a:srgbClr val="FFFF99"/>
                </a:solidFill>
              </a:rPr>
              <a:t>ПМСП</a:t>
            </a:r>
            <a:r>
              <a:rPr lang="en-US" dirty="0" smtClean="0">
                <a:solidFill>
                  <a:srgbClr val="FFFF99"/>
                </a:solidFill>
              </a:rPr>
              <a:t> - </a:t>
            </a:r>
            <a:r>
              <a:rPr lang="ru-RU" dirty="0" smtClean="0">
                <a:solidFill>
                  <a:srgbClr val="FFFF99"/>
                </a:solidFill>
              </a:rPr>
              <a:t>за счет сэкономленных средств </a:t>
            </a:r>
            <a:r>
              <a:rPr lang="en-US" dirty="0" smtClean="0">
                <a:solidFill>
                  <a:srgbClr val="FFFF99"/>
                </a:solidFill>
              </a:rPr>
              <a:t>~ $</a:t>
            </a:r>
            <a:r>
              <a:rPr lang="ru-RU" dirty="0" smtClean="0">
                <a:solidFill>
                  <a:srgbClr val="FFFF99"/>
                </a:solidFill>
              </a:rPr>
              <a:t>9018</a:t>
            </a:r>
            <a:endParaRPr lang="en-US" dirty="0" smtClean="0">
              <a:solidFill>
                <a:srgbClr val="FFFF99"/>
              </a:solidFill>
            </a:endParaRPr>
          </a:p>
          <a:p>
            <a:r>
              <a:rPr lang="ru-RU" dirty="0" smtClean="0">
                <a:solidFill>
                  <a:srgbClr val="FFFF99"/>
                </a:solidFill>
              </a:rPr>
              <a:t>Включить </a:t>
            </a:r>
            <a:r>
              <a:rPr lang="ru-RU" dirty="0">
                <a:solidFill>
                  <a:srgbClr val="FFFF99"/>
                </a:solidFill>
              </a:rPr>
              <a:t>в договора с ПТД компенсацию за диагностическое обследование мигрантов на </a:t>
            </a:r>
            <a:r>
              <a:rPr lang="ru-RU" dirty="0" smtClean="0">
                <a:solidFill>
                  <a:srgbClr val="FFFF99"/>
                </a:solidFill>
              </a:rPr>
              <a:t>туберкулез - в </a:t>
            </a:r>
            <a:r>
              <a:rPr lang="ru-RU" dirty="0">
                <a:solidFill>
                  <a:srgbClr val="FFFF99"/>
                </a:solidFill>
              </a:rPr>
              <a:t>рамках утвержденного бюджета</a:t>
            </a:r>
          </a:p>
          <a:p>
            <a:r>
              <a:rPr lang="ru-RU" dirty="0">
                <a:solidFill>
                  <a:srgbClr val="FFFF99"/>
                </a:solidFill>
              </a:rPr>
              <a:t> </a:t>
            </a:r>
            <a:endParaRPr lang="en-US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27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325562"/>
          </a:xfrm>
        </p:spPr>
        <p:txBody>
          <a:bodyPr>
            <a:normAutofit fontScale="90000"/>
          </a:bodyPr>
          <a:lstStyle/>
          <a:p>
            <a:r>
              <a:rPr lang="ru-RU" dirty="0"/>
              <a:t>Предлагаемые дополнительные </a:t>
            </a:r>
            <a:r>
              <a:rPr lang="ru-RU" dirty="0" smtClean="0"/>
              <a:t>мероприятия</a:t>
            </a:r>
            <a:r>
              <a:rPr lang="en-US" dirty="0" smtClean="0"/>
              <a:t> </a:t>
            </a:r>
            <a:r>
              <a:rPr lang="en-US" sz="2200" dirty="0" smtClean="0"/>
              <a:t>(</a:t>
            </a:r>
            <a:r>
              <a:rPr lang="ru-RU" sz="2200" dirty="0" smtClean="0"/>
              <a:t>не было выделено отдельно)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 smtClean="0">
              <a:solidFill>
                <a:srgbClr val="FFFF99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solidFill>
                  <a:srgbClr val="FFFF99"/>
                </a:solidFill>
              </a:rPr>
              <a:t>Включить в договора с ПМСП компенсацию за  флюорографическое обследование органов грудной клетки </a:t>
            </a:r>
            <a:r>
              <a:rPr lang="ru-RU" dirty="0" smtClean="0">
                <a:solidFill>
                  <a:srgbClr val="FFFF99"/>
                </a:solidFill>
              </a:rPr>
              <a:t>(активный скрининг) </a:t>
            </a:r>
            <a:r>
              <a:rPr lang="ru-RU" dirty="0">
                <a:solidFill>
                  <a:srgbClr val="FFFF99"/>
                </a:solidFill>
              </a:rPr>
              <a:t>внешнего мигранта </a:t>
            </a:r>
            <a:r>
              <a:rPr lang="ru-RU" dirty="0" smtClean="0">
                <a:solidFill>
                  <a:srgbClr val="FFFF99"/>
                </a:solidFill>
              </a:rPr>
              <a:t> и охватить </a:t>
            </a:r>
            <a:r>
              <a:rPr lang="ru-RU" dirty="0">
                <a:solidFill>
                  <a:srgbClr val="FFFF99"/>
                </a:solidFill>
              </a:rPr>
              <a:t>13 000 мигрантов за 2 года– за счет сэкономленных средств </a:t>
            </a:r>
            <a:r>
              <a:rPr lang="en-US" dirty="0">
                <a:solidFill>
                  <a:srgbClr val="FFFF99"/>
                </a:solidFill>
              </a:rPr>
              <a:t>~$</a:t>
            </a:r>
            <a:r>
              <a:rPr lang="en-US" dirty="0" smtClean="0">
                <a:solidFill>
                  <a:srgbClr val="FFFF99"/>
                </a:solidFill>
              </a:rPr>
              <a:t>22</a:t>
            </a:r>
            <a:r>
              <a:rPr lang="ru-RU" dirty="0" smtClean="0">
                <a:solidFill>
                  <a:srgbClr val="FFFF99"/>
                </a:solidFill>
              </a:rPr>
              <a:t> </a:t>
            </a:r>
            <a:r>
              <a:rPr lang="en-US" dirty="0" smtClean="0">
                <a:solidFill>
                  <a:srgbClr val="FFFF99"/>
                </a:solidFill>
              </a:rPr>
              <a:t>100</a:t>
            </a:r>
            <a:endParaRPr lang="en-US" dirty="0">
              <a:solidFill>
                <a:srgbClr val="FFFF99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FFFF99"/>
                </a:solidFill>
              </a:rPr>
              <a:t>Закупить </a:t>
            </a:r>
            <a:r>
              <a:rPr lang="ru-RU" dirty="0">
                <a:solidFill>
                  <a:srgbClr val="FFFF99"/>
                </a:solidFill>
              </a:rPr>
              <a:t>картриджи </a:t>
            </a:r>
            <a:r>
              <a:rPr lang="en-US" dirty="0" err="1">
                <a:solidFill>
                  <a:srgbClr val="FFFF99"/>
                </a:solidFill>
              </a:rPr>
              <a:t>GeneXpert</a:t>
            </a:r>
            <a:r>
              <a:rPr lang="en-US" dirty="0">
                <a:solidFill>
                  <a:srgbClr val="FFFF99"/>
                </a:solidFill>
              </a:rPr>
              <a:t> (2100 </a:t>
            </a:r>
            <a:r>
              <a:rPr lang="ru-RU" dirty="0">
                <a:solidFill>
                  <a:srgbClr val="FFFF99"/>
                </a:solidFill>
              </a:rPr>
              <a:t>картриджей на 2 года)</a:t>
            </a:r>
            <a:r>
              <a:rPr lang="en-US" dirty="0">
                <a:solidFill>
                  <a:srgbClr val="FFFF99"/>
                </a:solidFill>
              </a:rPr>
              <a:t> - </a:t>
            </a:r>
            <a:r>
              <a:rPr lang="ru-RU" dirty="0">
                <a:solidFill>
                  <a:srgbClr val="FFFF99"/>
                </a:solidFill>
              </a:rPr>
              <a:t>за счет сэкономленных средств </a:t>
            </a:r>
            <a:r>
              <a:rPr lang="en-US" dirty="0">
                <a:solidFill>
                  <a:srgbClr val="FFFF99"/>
                </a:solidFill>
              </a:rPr>
              <a:t>~ $</a:t>
            </a:r>
            <a:r>
              <a:rPr lang="en-US" dirty="0" smtClean="0">
                <a:solidFill>
                  <a:srgbClr val="FFFF99"/>
                </a:solidFill>
              </a:rPr>
              <a:t>24</a:t>
            </a:r>
            <a:r>
              <a:rPr lang="ru-RU" dirty="0" smtClean="0">
                <a:solidFill>
                  <a:srgbClr val="FFFF99"/>
                </a:solidFill>
              </a:rPr>
              <a:t> </a:t>
            </a:r>
            <a:r>
              <a:rPr lang="en-US" dirty="0" smtClean="0">
                <a:solidFill>
                  <a:srgbClr val="FFFF99"/>
                </a:solidFill>
              </a:rPr>
              <a:t>150</a:t>
            </a:r>
            <a:endParaRPr lang="en-US" dirty="0">
              <a:solidFill>
                <a:srgbClr val="FFFF99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solidFill>
                  <a:srgbClr val="FFFF99"/>
                </a:solidFill>
              </a:rPr>
              <a:t>Информационная строка на ТВ каналах о бесплатном обследовании на туберкулез  внешних </a:t>
            </a:r>
            <a:r>
              <a:rPr lang="ru-RU" dirty="0" smtClean="0">
                <a:solidFill>
                  <a:srgbClr val="FFFF99"/>
                </a:solidFill>
              </a:rPr>
              <a:t>мигрантов</a:t>
            </a:r>
            <a:r>
              <a:rPr lang="en-US" dirty="0" smtClean="0">
                <a:solidFill>
                  <a:srgbClr val="FFFF99"/>
                </a:solidFill>
              </a:rPr>
              <a:t> ~$4200 </a:t>
            </a:r>
            <a:endParaRPr lang="en-US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32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Предлагаемые дополнительные </a:t>
            </a:r>
            <a:r>
              <a:rPr lang="ru-RU" dirty="0" smtClean="0"/>
              <a:t>мероприятия</a:t>
            </a:r>
            <a:r>
              <a:rPr lang="en-US" dirty="0" smtClean="0"/>
              <a:t> </a:t>
            </a:r>
            <a:r>
              <a:rPr lang="en-US" sz="3100" dirty="0" smtClean="0"/>
              <a:t>(</a:t>
            </a:r>
            <a:r>
              <a:rPr lang="ru-RU" sz="3200" dirty="0"/>
              <a:t>не было выделено отдельно</a:t>
            </a:r>
            <a:r>
              <a:rPr lang="ru-RU" sz="3100" dirty="0" smtClean="0"/>
              <a:t>)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ru-RU" sz="2700" dirty="0">
                <a:solidFill>
                  <a:srgbClr val="FFFF99"/>
                </a:solidFill>
              </a:rPr>
              <a:t>Распространять ИОМ через миграционную полицию, на пограничных пунктах, учебных заведениях, КСК, ЖКХ, опорных пунктах милиции, поликлиниках, аэропортах, вокзалах, автовокзалах, домах для безработных, ночлежках, бесплатных столовых, маршрутках, автобусах и </a:t>
            </a:r>
            <a:r>
              <a:rPr lang="ru-RU" sz="2700" dirty="0" smtClean="0">
                <a:solidFill>
                  <a:srgbClr val="FFFF99"/>
                </a:solidFill>
              </a:rPr>
              <a:t>других </a:t>
            </a:r>
            <a:r>
              <a:rPr lang="en-US" sz="2700" dirty="0" smtClean="0">
                <a:solidFill>
                  <a:srgbClr val="FFFF99"/>
                </a:solidFill>
              </a:rPr>
              <a:t>~$30 000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ru-RU" sz="2700" dirty="0">
                <a:solidFill>
                  <a:srgbClr val="FFFF99"/>
                </a:solidFill>
              </a:rPr>
              <a:t>В бесплатных газетах  дать объявление о проекте и возможности  бесплатного обследования </a:t>
            </a:r>
            <a:r>
              <a:rPr lang="ru-RU" sz="2700" dirty="0" smtClean="0">
                <a:solidFill>
                  <a:srgbClr val="FFFF99"/>
                </a:solidFill>
              </a:rPr>
              <a:t>мигрантов</a:t>
            </a:r>
            <a:r>
              <a:rPr lang="en-US" sz="2700" dirty="0" smtClean="0">
                <a:solidFill>
                  <a:srgbClr val="FFFF99"/>
                </a:solidFill>
              </a:rPr>
              <a:t> - $1300</a:t>
            </a:r>
            <a:r>
              <a:rPr lang="ru-RU" sz="2700" dirty="0" smtClean="0">
                <a:solidFill>
                  <a:srgbClr val="FFFF99"/>
                </a:solidFill>
              </a:rPr>
              <a:t> </a:t>
            </a:r>
            <a:endParaRPr lang="en-US" sz="2700" dirty="0" smtClean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14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Предлагаемые дополнительные </a:t>
            </a:r>
            <a:r>
              <a:rPr lang="ru-RU" dirty="0" smtClean="0"/>
              <a:t>мероприятия</a:t>
            </a:r>
            <a:r>
              <a:rPr lang="en-US" dirty="0" smtClean="0"/>
              <a:t> </a:t>
            </a:r>
            <a:r>
              <a:rPr lang="en-US" sz="3100" dirty="0" smtClean="0"/>
              <a:t>(</a:t>
            </a:r>
            <a:r>
              <a:rPr lang="ru-RU" sz="2800" dirty="0"/>
              <a:t>не было выделено отдельно</a:t>
            </a:r>
            <a:r>
              <a:rPr lang="ru-RU" sz="3100" dirty="0" smtClean="0"/>
              <a:t>)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48" y="2057400"/>
            <a:ext cx="8229600" cy="25908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ru-RU" sz="2700" dirty="0">
                <a:solidFill>
                  <a:srgbClr val="FFFF99"/>
                </a:solidFill>
              </a:rPr>
              <a:t>Провести конкурс знаний о туберкулезе среди персонала КСК, участковых полицейских, предпринимателей </a:t>
            </a:r>
            <a:r>
              <a:rPr lang="en-US" sz="2700" dirty="0" smtClean="0">
                <a:solidFill>
                  <a:srgbClr val="FFFF99"/>
                </a:solidFill>
              </a:rPr>
              <a:t>~$685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ru-RU" sz="2700" dirty="0">
                <a:solidFill>
                  <a:srgbClr val="FFFF99"/>
                </a:solidFill>
              </a:rPr>
              <a:t> Увеличить число </a:t>
            </a:r>
            <a:r>
              <a:rPr lang="ru-RU" sz="2700" dirty="0" smtClean="0">
                <a:solidFill>
                  <a:srgbClr val="FFFF99"/>
                </a:solidFill>
              </a:rPr>
              <a:t>волонтеров</a:t>
            </a:r>
            <a:r>
              <a:rPr lang="en-US" sz="2700" dirty="0" smtClean="0">
                <a:solidFill>
                  <a:srgbClr val="FFFF99"/>
                </a:solidFill>
              </a:rPr>
              <a:t>/</a:t>
            </a:r>
            <a:r>
              <a:rPr lang="ru-RU" sz="2700" dirty="0" smtClean="0">
                <a:solidFill>
                  <a:srgbClr val="FFFF99"/>
                </a:solidFill>
              </a:rPr>
              <a:t>Поощрения </a:t>
            </a:r>
            <a:r>
              <a:rPr lang="ru-RU" sz="2700" dirty="0">
                <a:solidFill>
                  <a:srgbClr val="FFFF99"/>
                </a:solidFill>
              </a:rPr>
              <a:t>для волонтеров – единицы на телефонные карты, футболки  и т.д.</a:t>
            </a:r>
            <a:r>
              <a:rPr lang="en-US" sz="2700" dirty="0">
                <a:solidFill>
                  <a:srgbClr val="FFFF99"/>
                </a:solidFill>
              </a:rPr>
              <a:t> - ~2020</a:t>
            </a:r>
          </a:p>
          <a:p>
            <a:pPr marL="0" indent="0">
              <a:buNone/>
            </a:pPr>
            <a:endParaRPr lang="en-US" sz="2700" dirty="0" smtClean="0">
              <a:solidFill>
                <a:srgbClr val="FFFF99"/>
              </a:solidFill>
            </a:endParaRPr>
          </a:p>
          <a:p>
            <a:endParaRPr lang="en-US" sz="2700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4687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ВОВЛЕЧЕНИЕ СООБЩЕСТВ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rgbClr val="FFFF99"/>
                </a:solidFill>
              </a:rPr>
              <a:t>Визиты в администрацию учебных заведений Алматы, Астаны с запросом на встречу со студентами из ЦАР для информирования о проекте, приглашения в качестве волонтеров принять участие в проекте</a:t>
            </a:r>
          </a:p>
          <a:p>
            <a:r>
              <a:rPr lang="ru-RU" dirty="0">
                <a:solidFill>
                  <a:srgbClr val="FFFF99"/>
                </a:solidFill>
              </a:rPr>
              <a:t>Визиты в Посольства, консульства, встреча с диаспорами</a:t>
            </a:r>
          </a:p>
          <a:p>
            <a:r>
              <a:rPr lang="ru-RU" dirty="0">
                <a:solidFill>
                  <a:srgbClr val="FFFF99"/>
                </a:solidFill>
              </a:rPr>
              <a:t>Встречи специалистов проекта с участковыми инспекторами города Алматы и Астаны, Шымкент</a:t>
            </a:r>
          </a:p>
          <a:p>
            <a:r>
              <a:rPr lang="ru-RU" dirty="0">
                <a:solidFill>
                  <a:srgbClr val="FFFF99"/>
                </a:solidFill>
              </a:rPr>
              <a:t>Встречи специалистов проекта </a:t>
            </a:r>
            <a:r>
              <a:rPr lang="ru-RU" dirty="0" smtClean="0">
                <a:solidFill>
                  <a:srgbClr val="FFFF99"/>
                </a:solidFill>
              </a:rPr>
              <a:t>с </a:t>
            </a:r>
            <a:r>
              <a:rPr lang="ru-RU" dirty="0">
                <a:solidFill>
                  <a:srgbClr val="FFFF99"/>
                </a:solidFill>
              </a:rPr>
              <a:t>руководителями Палаты предпринимателей, представителями бизнес структур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4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altLang="en-US" b="1" dirty="0" smtClean="0">
              <a:solidFill>
                <a:srgbClr val="004D9A"/>
              </a:solidFill>
              <a:ea typeface="Calibri" pitchFamily="34" charset="0"/>
              <a:cs typeface="Calibri" pitchFamily="34" charset="0"/>
            </a:endParaRPr>
          </a:p>
          <a:p>
            <a:r>
              <a:rPr lang="ru-RU" dirty="0" smtClean="0">
                <a:solidFill>
                  <a:srgbClr val="FFFF99"/>
                </a:solidFill>
              </a:rPr>
              <a:t>Описание всех вышеуказанных мероприятий отправлены </a:t>
            </a:r>
            <a:r>
              <a:rPr lang="ru-RU" dirty="0" err="1" smtClean="0">
                <a:solidFill>
                  <a:srgbClr val="FFFF99"/>
                </a:solidFill>
              </a:rPr>
              <a:t>Т.Виниченко</a:t>
            </a:r>
            <a:r>
              <a:rPr lang="ru-RU" dirty="0" smtClean="0">
                <a:solidFill>
                  <a:srgbClr val="FFFF99"/>
                </a:solidFill>
              </a:rPr>
              <a:t>, Портфолио менеджеру и </a:t>
            </a:r>
            <a:r>
              <a:rPr lang="ru-RU" dirty="0" err="1" smtClean="0">
                <a:solidFill>
                  <a:srgbClr val="FFFF99"/>
                </a:solidFill>
              </a:rPr>
              <a:t>страновой</a:t>
            </a:r>
            <a:r>
              <a:rPr lang="ru-RU" dirty="0" smtClean="0">
                <a:solidFill>
                  <a:srgbClr val="FFFF99"/>
                </a:solidFill>
              </a:rPr>
              <a:t> команде Глобального Фонда  для одобрения.</a:t>
            </a:r>
          </a:p>
          <a:p>
            <a:endParaRPr lang="ru-RU" dirty="0" smtClean="0">
              <a:solidFill>
                <a:srgbClr val="FFFF99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        </a:t>
            </a:r>
          </a:p>
        </p:txBody>
      </p:sp>
    </p:spTree>
    <p:extLst>
      <p:ext uri="{BB962C8B-B14F-4D97-AF65-F5344CB8AC3E}">
        <p14:creationId xmlns:p14="http://schemas.microsoft.com/office/powerpoint/2010/main" val="426259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1340</TotalTime>
  <Words>480</Words>
  <Application>Microsoft Office PowerPoint</Application>
  <PresentationFormat>On-screen Show (4:3)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Б. Бабамурадов Project HOPE Алматы Март 04 2016  </vt:lpstr>
      <vt:lpstr>Краткая информация </vt:lpstr>
      <vt:lpstr>Приоритетные направления </vt:lpstr>
      <vt:lpstr>Предлагаемые дополнительные мероприятия</vt:lpstr>
      <vt:lpstr>Предлагаемые дополнительные мероприятия (не было выделено отдельно)</vt:lpstr>
      <vt:lpstr>Предлагаемые дополнительные мероприятия (не было выделено отдельно)</vt:lpstr>
      <vt:lpstr>Предлагаемые дополнительные мероприятия (не было выделено отдельно)</vt:lpstr>
      <vt:lpstr>ВОВЛЕЧЕНИЕ СООБЩЕСТВ </vt:lpstr>
      <vt:lpstr>PowerPoint Presentation</vt:lpstr>
    </vt:vector>
  </TitlesOfParts>
  <Company>Project HOPE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 Region</dc:title>
  <dc:creator>Dalebout, Sandra</dc:creator>
  <cp:lastModifiedBy>Kazakhstan Registry</cp:lastModifiedBy>
  <cp:revision>114</cp:revision>
  <dcterms:created xsi:type="dcterms:W3CDTF">2013-03-11T15:11:25Z</dcterms:created>
  <dcterms:modified xsi:type="dcterms:W3CDTF">2016-03-04T11:03:24Z</dcterms:modified>
</cp:coreProperties>
</file>