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4" r:id="rId2"/>
    <p:sldId id="257" r:id="rId3"/>
    <p:sldId id="261" r:id="rId4"/>
    <p:sldId id="262" r:id="rId5"/>
    <p:sldId id="260" r:id="rId6"/>
    <p:sldId id="259" r:id="rId7"/>
    <p:sldId id="258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052" autoAdjust="0"/>
  </p:normalViewPr>
  <p:slideViewPr>
    <p:cSldViewPr>
      <p:cViewPr>
        <p:scale>
          <a:sx n="70" d="100"/>
          <a:sy n="70" d="100"/>
        </p:scale>
        <p:origin x="-1810" y="-29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&#1055;&#1050;\Desktop\&#1077;&#1084;&#1080;&#1086;2022\&#1057;&#1042;&#1054;&#1044;%20&#1050;&#1043;&#1053;%20&#1045;&#1052;&#1048;&#1054;%202022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50;\Desktop\&#1077;&#1084;&#1080;&#1086;2022\&#1057;&#1042;&#1054;&#1044;%20&#1050;&#1043;&#1053;%20&#1045;&#1052;&#1048;&#1054;%202022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50;\Desktop\&#1077;&#1084;&#1080;&#1086;2022\&#1057;&#1042;&#1054;&#1044;%20&#1050;&#1043;&#1053;%20&#1045;&#1052;&#1048;&#1054;%20202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50;\Desktop\&#1077;&#1084;&#1080;&#1086;2022\&#1057;&#1042;&#1054;&#1044;%20&#1050;&#1043;&#1053;%20&#1045;&#1052;&#1048;&#1054;%202022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3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м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Лист1!$B$2:$B$12</c:f>
              <c:strCache>
                <c:ptCount val="11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50+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0">
                  <c:v>-13</c:v>
                </c:pt>
                <c:pt idx="1">
                  <c:v>-2</c:v>
                </c:pt>
                <c:pt idx="2">
                  <c:v>-1</c:v>
                </c:pt>
                <c:pt idx="3">
                  <c:v>-47</c:v>
                </c:pt>
                <c:pt idx="4">
                  <c:v>-153</c:v>
                </c:pt>
                <c:pt idx="5">
                  <c:v>-324</c:v>
                </c:pt>
                <c:pt idx="6">
                  <c:v>-428</c:v>
                </c:pt>
                <c:pt idx="7">
                  <c:v>-502</c:v>
                </c:pt>
                <c:pt idx="8">
                  <c:v>-459</c:v>
                </c:pt>
                <c:pt idx="9">
                  <c:v>-304</c:v>
                </c:pt>
                <c:pt idx="10">
                  <c:v>-371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63F-4684-8F6B-51E741537B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06702336"/>
        <c:axId val="106703872"/>
      </c:barChart>
      <c:catAx>
        <c:axId val="1067023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06703872"/>
        <c:crosses val="autoZero"/>
        <c:auto val="1"/>
        <c:lblAlgn val="ctr"/>
        <c:lblOffset val="100"/>
        <c:noMultiLvlLbl val="0"/>
      </c:catAx>
      <c:valAx>
        <c:axId val="1067038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6702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Лист1!$B$15:$B$25</c:f>
              <c:strCache>
                <c:ptCount val="11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50+</c:v>
                </c:pt>
              </c:strCache>
            </c:strRef>
          </c:cat>
          <c:val>
            <c:numRef>
              <c:f>Лист1!$C$15:$C$25</c:f>
              <c:numCache>
                <c:formatCode>General</c:formatCode>
                <c:ptCount val="11"/>
                <c:pt idx="0">
                  <c:v>7</c:v>
                </c:pt>
                <c:pt idx="1">
                  <c:v>2</c:v>
                </c:pt>
                <c:pt idx="2">
                  <c:v>2</c:v>
                </c:pt>
                <c:pt idx="3">
                  <c:v>22</c:v>
                </c:pt>
                <c:pt idx="4">
                  <c:v>56</c:v>
                </c:pt>
                <c:pt idx="5">
                  <c:v>108</c:v>
                </c:pt>
                <c:pt idx="6">
                  <c:v>209</c:v>
                </c:pt>
                <c:pt idx="7">
                  <c:v>223</c:v>
                </c:pt>
                <c:pt idx="8">
                  <c:v>200</c:v>
                </c:pt>
                <c:pt idx="9">
                  <c:v>171</c:v>
                </c:pt>
                <c:pt idx="10">
                  <c:v>273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94-42D0-B299-866A720991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106589184"/>
        <c:axId val="106590976"/>
      </c:barChart>
      <c:catAx>
        <c:axId val="106589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6590976"/>
        <c:crosses val="autoZero"/>
        <c:auto val="1"/>
        <c:lblAlgn val="ctr"/>
        <c:lblOffset val="100"/>
        <c:noMultiLvlLbl val="0"/>
      </c:catAx>
      <c:valAx>
        <c:axId val="1065909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6589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 на ВИЧ КГН, %, РК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6"/>
                </a:gs>
                <a:gs pos="100000">
                  <a:schemeClr val="accent6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multiLvlStrRef>
              <c:f>диагр!$B$13:$C$21</c:f>
              <c:multiLvlStrCache>
                <c:ptCount val="9"/>
                <c:lvl>
                  <c:pt idx="1">
                    <c:v>2021</c:v>
                  </c:pt>
                  <c:pt idx="2">
                    <c:v>2022</c:v>
                  </c:pt>
                  <c:pt idx="3">
                    <c:v>ЦП</c:v>
                  </c:pt>
                  <c:pt idx="4">
                    <c:v>2021</c:v>
                  </c:pt>
                  <c:pt idx="5">
                    <c:v>2022</c:v>
                  </c:pt>
                  <c:pt idx="6">
                    <c:v>ЦП</c:v>
                  </c:pt>
                  <c:pt idx="7">
                    <c:v>2021</c:v>
                  </c:pt>
                  <c:pt idx="8">
                    <c:v>2022</c:v>
                  </c:pt>
                </c:lvl>
                <c:lvl>
                  <c:pt idx="1">
                    <c:v>МСМ</c:v>
                  </c:pt>
                  <c:pt idx="4">
                    <c:v>ЛУИН</c:v>
                  </c:pt>
                  <c:pt idx="7">
                    <c:v>СР</c:v>
                  </c:pt>
                </c:lvl>
              </c:multiLvlStrCache>
            </c:multiLvlStrRef>
          </c:cat>
          <c:val>
            <c:numRef>
              <c:f>диагр!$D$13:$D$21</c:f>
              <c:numCache>
                <c:formatCode>General</c:formatCode>
                <c:ptCount val="9"/>
                <c:pt idx="1">
                  <c:v>86</c:v>
                </c:pt>
                <c:pt idx="2">
                  <c:v>91</c:v>
                </c:pt>
                <c:pt idx="3">
                  <c:v>80</c:v>
                </c:pt>
                <c:pt idx="4">
                  <c:v>87</c:v>
                </c:pt>
                <c:pt idx="5">
                  <c:v>90</c:v>
                </c:pt>
                <c:pt idx="6">
                  <c:v>80</c:v>
                </c:pt>
                <c:pt idx="7">
                  <c:v>87</c:v>
                </c:pt>
                <c:pt idx="8">
                  <c:v>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7AF-4513-A6C8-B84AB20DBDF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03991552"/>
        <c:axId val="104342656"/>
      </c:barChart>
      <c:catAx>
        <c:axId val="10399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4342656"/>
        <c:crosses val="autoZero"/>
        <c:auto val="1"/>
        <c:lblAlgn val="ctr"/>
        <c:lblOffset val="100"/>
        <c:noMultiLvlLbl val="0"/>
      </c:catAx>
      <c:valAx>
        <c:axId val="1043426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03991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200" b="1" i="0" u="none" strike="noStrike" kern="1200" spc="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 b="1" i="0" u="none" strike="noStrike" kern="1200" baseline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Охват </a:t>
            </a:r>
            <a:r>
              <a:rPr lang="ru-RU" sz="1200" b="1" i="0" u="none" strike="noStrike" kern="1200" baseline="0" dirty="0" err="1" smtClean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профпрограммами</a:t>
            </a:r>
            <a:r>
              <a:rPr lang="ru-RU" sz="1200" b="1" i="0" u="none" strike="noStrike" kern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200" b="1" i="0" u="none" strike="noStrike" kern="1200" baseline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КГН и выявление ВИЧ+, %, РК</a:t>
            </a:r>
            <a:r>
              <a:rPr lang="ru-RU" sz="1200" b="1" i="0" u="none" strike="noStrike" kern="120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2022г</a:t>
            </a:r>
            <a:r>
              <a:rPr lang="ru-RU" sz="1200" b="1" i="0" u="none" strike="noStrike" kern="1200" baseline="0" dirty="0">
                <a:solidFill>
                  <a:prstClr val="black">
                    <a:lumMod val="65000"/>
                    <a:lumOff val="35000"/>
                  </a:prst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c:rich>
      </c:tx>
      <c:layout>
        <c:manualLayout>
          <c:xMode val="edge"/>
          <c:yMode val="edge"/>
          <c:x val="0.17284489744300091"/>
          <c:y val="2.163755393415879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диагр!$D$1</c:f>
              <c:strCache>
                <c:ptCount val="1"/>
                <c:pt idx="0">
                  <c:v>охват ПП,%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20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60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FF0000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dk1"/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диагр!$B$2:$C$10</c:f>
              <c:multiLvlStrCache>
                <c:ptCount val="9"/>
                <c:lvl>
                  <c:pt idx="0">
                    <c:v>2021</c:v>
                  </c:pt>
                  <c:pt idx="1">
                    <c:v>2022</c:v>
                  </c:pt>
                  <c:pt idx="2">
                    <c:v>ЦП</c:v>
                  </c:pt>
                  <c:pt idx="3">
                    <c:v>2021</c:v>
                  </c:pt>
                  <c:pt idx="4">
                    <c:v>2022</c:v>
                  </c:pt>
                  <c:pt idx="5">
                    <c:v>ЦП</c:v>
                  </c:pt>
                  <c:pt idx="6">
                    <c:v>2021</c:v>
                  </c:pt>
                  <c:pt idx="7">
                    <c:v>2022</c:v>
                  </c:pt>
                  <c:pt idx="8">
                    <c:v>ЦП</c:v>
                  </c:pt>
                </c:lvl>
                <c:lvl>
                  <c:pt idx="0">
                    <c:v>МСМ</c:v>
                  </c:pt>
                  <c:pt idx="3">
                    <c:v>ЛУИН</c:v>
                  </c:pt>
                  <c:pt idx="6">
                    <c:v>СР</c:v>
                  </c:pt>
                </c:lvl>
              </c:multiLvlStrCache>
            </c:multiLvlStrRef>
          </c:cat>
          <c:val>
            <c:numRef>
              <c:f>диагр!$D$2:$D$10</c:f>
              <c:numCache>
                <c:formatCode>General</c:formatCode>
                <c:ptCount val="9"/>
                <c:pt idx="0">
                  <c:v>22</c:v>
                </c:pt>
                <c:pt idx="1">
                  <c:v>24</c:v>
                </c:pt>
                <c:pt idx="2">
                  <c:v>20</c:v>
                </c:pt>
                <c:pt idx="3">
                  <c:v>61</c:v>
                </c:pt>
                <c:pt idx="4">
                  <c:v>62</c:v>
                </c:pt>
                <c:pt idx="5">
                  <c:v>60</c:v>
                </c:pt>
                <c:pt idx="6">
                  <c:v>93</c:v>
                </c:pt>
                <c:pt idx="7">
                  <c:v>85</c:v>
                </c:pt>
                <c:pt idx="8">
                  <c:v>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C2-4CAC-B83F-44455CAA5F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5810176"/>
        <c:axId val="105709568"/>
      </c:barChart>
      <c:lineChart>
        <c:grouping val="standard"/>
        <c:varyColors val="0"/>
        <c:ser>
          <c:idx val="1"/>
          <c:order val="1"/>
          <c:tx>
            <c:strRef>
              <c:f>диагр!$E$1</c:f>
              <c:strCache>
                <c:ptCount val="1"/>
                <c:pt idx="0">
                  <c:v>%+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4129935324949572E-2"/>
                  <c:y val="3.0590984090279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8.6348607257101264E-17"/>
                  <c:y val="-5.09849734837992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диагр!$B$2:$C$10</c:f>
              <c:multiLvlStrCache>
                <c:ptCount val="9"/>
                <c:lvl>
                  <c:pt idx="0">
                    <c:v>2021</c:v>
                  </c:pt>
                  <c:pt idx="1">
                    <c:v>2022</c:v>
                  </c:pt>
                  <c:pt idx="2">
                    <c:v>ЦП</c:v>
                  </c:pt>
                  <c:pt idx="3">
                    <c:v>2021</c:v>
                  </c:pt>
                  <c:pt idx="4">
                    <c:v>2022</c:v>
                  </c:pt>
                  <c:pt idx="5">
                    <c:v>ЦП</c:v>
                  </c:pt>
                  <c:pt idx="6">
                    <c:v>2021</c:v>
                  </c:pt>
                  <c:pt idx="7">
                    <c:v>2022</c:v>
                  </c:pt>
                  <c:pt idx="8">
                    <c:v>ЦП</c:v>
                  </c:pt>
                </c:lvl>
                <c:lvl>
                  <c:pt idx="0">
                    <c:v>МСМ</c:v>
                  </c:pt>
                  <c:pt idx="3">
                    <c:v>ЛУИН</c:v>
                  </c:pt>
                  <c:pt idx="6">
                    <c:v>СР</c:v>
                  </c:pt>
                </c:lvl>
              </c:multiLvlStrCache>
            </c:multiLvlStrRef>
          </c:cat>
          <c:val>
            <c:numRef>
              <c:f>диагр!$E$2:$E$10</c:f>
              <c:numCache>
                <c:formatCode>General</c:formatCode>
                <c:ptCount val="9"/>
                <c:pt idx="0">
                  <c:v>1</c:v>
                </c:pt>
                <c:pt idx="1">
                  <c:v>1.1000000000000001</c:v>
                </c:pt>
                <c:pt idx="3">
                  <c:v>0.2</c:v>
                </c:pt>
                <c:pt idx="4">
                  <c:v>0.4</c:v>
                </c:pt>
                <c:pt idx="6">
                  <c:v>0.1</c:v>
                </c:pt>
                <c:pt idx="7">
                  <c:v>0.1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DC2-4CAC-B83F-44455CAA5F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5712640"/>
        <c:axId val="105711104"/>
      </c:lineChart>
      <c:catAx>
        <c:axId val="105810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5709568"/>
        <c:crosses val="autoZero"/>
        <c:auto val="1"/>
        <c:lblAlgn val="ctr"/>
        <c:lblOffset val="100"/>
        <c:noMultiLvlLbl val="0"/>
      </c:catAx>
      <c:valAx>
        <c:axId val="105709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5810176"/>
        <c:crosses val="autoZero"/>
        <c:crossBetween val="between"/>
      </c:valAx>
      <c:valAx>
        <c:axId val="10571110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5712640"/>
        <c:crosses val="max"/>
        <c:crossBetween val="between"/>
      </c:valAx>
      <c:catAx>
        <c:axId val="1057126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057111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12700" cap="flat" cmpd="sng" algn="ctr">
      <a:solidFill>
        <a:schemeClr val="accent3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10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 к  презервативам, на 1 КГН, РК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РК!$K$2:$L$7</c:f>
              <c:multiLvlStrCache>
                <c:ptCount val="6"/>
                <c:lvl>
                  <c:pt idx="0">
                    <c:v>2022</c:v>
                  </c:pt>
                  <c:pt idx="1">
                    <c:v>ЦП</c:v>
                  </c:pt>
                  <c:pt idx="2">
                    <c:v>2022</c:v>
                  </c:pt>
                  <c:pt idx="3">
                    <c:v>ЦП</c:v>
                  </c:pt>
                  <c:pt idx="4">
                    <c:v>2022</c:v>
                  </c:pt>
                  <c:pt idx="5">
                    <c:v>ЦП</c:v>
                  </c:pt>
                </c:lvl>
                <c:lvl>
                  <c:pt idx="0">
                    <c:v>ЛУИН</c:v>
                  </c:pt>
                  <c:pt idx="2">
                    <c:v>СР</c:v>
                  </c:pt>
                  <c:pt idx="4">
                    <c:v>МСМ</c:v>
                  </c:pt>
                </c:lvl>
              </c:multiLvlStrCache>
            </c:multiLvlStrRef>
          </c:cat>
          <c:val>
            <c:numRef>
              <c:f>РК!$M$2:$M$7</c:f>
              <c:numCache>
                <c:formatCode>General</c:formatCode>
                <c:ptCount val="6"/>
                <c:pt idx="0" formatCode="_-* #,##0_-;\-* #,##0_-;_-* &quot;-&quot;??_-;_-@_-">
                  <c:v>68.72</c:v>
                </c:pt>
                <c:pt idx="1">
                  <c:v>50</c:v>
                </c:pt>
                <c:pt idx="2" formatCode="_-* #,##0_-;\-* #,##0_-;_-* &quot;-&quot;??_-;_-@_-">
                  <c:v>170.33119251074947</c:v>
                </c:pt>
                <c:pt idx="3">
                  <c:v>200</c:v>
                </c:pt>
                <c:pt idx="4" formatCode="_-* #,##0_-;\-* #,##0_-;_-* &quot;-&quot;??_-;_-@_-">
                  <c:v>153.1</c:v>
                </c:pt>
                <c:pt idx="5">
                  <c:v>150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D87-4358-A174-9E4048F070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5728640"/>
        <c:axId val="105731584"/>
      </c:barChart>
      <c:catAx>
        <c:axId val="10572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5731584"/>
        <c:crosses val="autoZero"/>
        <c:auto val="1"/>
        <c:lblAlgn val="ctr"/>
        <c:lblOffset val="100"/>
        <c:noMultiLvlLbl val="0"/>
      </c:catAx>
      <c:valAx>
        <c:axId val="105731584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one"/>
        <c:crossAx val="105728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3"/>
      </a:solidFill>
      <a:prstDash val="solid"/>
      <a:miter lim="800000"/>
    </a:ln>
    <a:effectLst/>
  </c:spPr>
  <c:txPr>
    <a:bodyPr/>
    <a:lstStyle/>
    <a:p>
      <a:pPr>
        <a:defRPr sz="800"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05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 к  иглам и шприцам, на 1 ЛУИН, РК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dk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РК!$Z$9:$AA$9</c:f>
              <c:strCache>
                <c:ptCount val="2"/>
                <c:pt idx="0">
                  <c:v>2022</c:v>
                </c:pt>
                <c:pt idx="1">
                  <c:v>ЦП</c:v>
                </c:pt>
              </c:strCache>
            </c:strRef>
          </c:cat>
          <c:val>
            <c:numRef>
              <c:f>РК!$Z$10:$AA$10</c:f>
              <c:numCache>
                <c:formatCode>General</c:formatCode>
                <c:ptCount val="2"/>
                <c:pt idx="0" formatCode="_-* #,##0_-;\-* #,##0_-;_-* &quot;-&quot;??_-;_-@_-">
                  <c:v>207.06</c:v>
                </c:pt>
                <c:pt idx="1">
                  <c:v>200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CF-41BD-BFE7-002E38AD99F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05763584"/>
        <c:axId val="105766272"/>
      </c:barChart>
      <c:catAx>
        <c:axId val="105763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05766272"/>
        <c:crosses val="autoZero"/>
        <c:auto val="1"/>
        <c:lblAlgn val="ctr"/>
        <c:lblOffset val="100"/>
        <c:noMultiLvlLbl val="0"/>
      </c:catAx>
      <c:valAx>
        <c:axId val="105766272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one"/>
        <c:crossAx val="105763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3"/>
      </a:solidFill>
      <a:prstDash val="solid"/>
      <a:miter lim="800000"/>
    </a:ln>
    <a:effectLst/>
  </c:spPr>
  <c:txPr>
    <a:bodyPr/>
    <a:lstStyle/>
    <a:p>
      <a:pPr>
        <a:defRPr sz="800" b="1"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644591700938589E-2"/>
          <c:y val="0.208920499100512"/>
          <c:w val="0.94383662206026731"/>
          <c:h val="0.742261135968756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г.Астана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54%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F1F-4044-8B83-4D99CDF111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6E1-4A23-8A0E-342AAF36A91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Костанайская</c:v>
                </c:pt>
              </c:strCache>
            </c:strRef>
          </c:tx>
          <c:spPr>
            <a:solidFill>
              <a:srgbClr val="003296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27%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C30-4E8B-ACDA-E7F31552CF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6E1-4A23-8A0E-342AAF36A91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Атырауская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4051992370312439E-3"/>
                  <c:y val="2.0186114919923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30-4E8B-ACDA-E7F31552CF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0%</c:formatCode>
                <c:ptCount val="1"/>
                <c:pt idx="0">
                  <c:v>0.04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6E1-4A23-8A0E-342AAF36A9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9767552"/>
        <c:axId val="49769088"/>
      </c:barChart>
      <c:catAx>
        <c:axId val="497675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9769088"/>
        <c:crosses val="autoZero"/>
        <c:auto val="1"/>
        <c:lblAlgn val="ctr"/>
        <c:lblOffset val="100"/>
        <c:noMultiLvlLbl val="0"/>
      </c:catAx>
      <c:valAx>
        <c:axId val="4976908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49767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061732673485364"/>
          <c:y val="1.4949704545464262E-2"/>
          <c:w val="0.97165538512456684"/>
          <c:h val="0.9602516947755587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Выделенный бюджет</c:v>
                </c:pt>
              </c:strCache>
            </c:strRef>
          </c:tx>
          <c:spPr>
            <a:solidFill>
              <a:srgbClr val="002570"/>
            </a:solidFill>
            <a:ln>
              <a:noFill/>
            </a:ln>
            <a:effectLst/>
          </c:spPr>
          <c:invertIfNegative val="0"/>
          <c:dLbls>
            <c:dLbl>
              <c:idx val="5"/>
              <c:layout>
                <c:manualLayout>
                  <c:x val="-1.6971273558221318E-2"/>
                  <c:y val="2.507245555687291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00206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7.6564147369268587E-2"/>
                      <c:h val="5.967972779563067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6600-4671-A55F-D67C97A55D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Лист1!$A$2:$A$18</c:f>
              <c:strCache>
                <c:ptCount val="17"/>
                <c:pt idx="0">
                  <c:v>Туркестанская</c:v>
                </c:pt>
                <c:pt idx="1">
                  <c:v>г.Шымкент</c:v>
                </c:pt>
                <c:pt idx="2">
                  <c:v>ВКО</c:v>
                </c:pt>
                <c:pt idx="3">
                  <c:v>Акмолинская</c:v>
                </c:pt>
                <c:pt idx="4">
                  <c:v>Актюбинская</c:v>
                </c:pt>
                <c:pt idx="5">
                  <c:v>Алматинская</c:v>
                </c:pt>
                <c:pt idx="6">
                  <c:v>Жамбылская</c:v>
                </c:pt>
                <c:pt idx="7">
                  <c:v>ЗКО</c:v>
                </c:pt>
                <c:pt idx="8">
                  <c:v>Карагандинская</c:v>
                </c:pt>
                <c:pt idx="9">
                  <c:v>Кызылординская</c:v>
                </c:pt>
                <c:pt idx="10">
                  <c:v>Мангистауская</c:v>
                </c:pt>
                <c:pt idx="11">
                  <c:v>Павлодарская</c:v>
                </c:pt>
                <c:pt idx="12">
                  <c:v>СКО</c:v>
                </c:pt>
                <c:pt idx="13">
                  <c:v>г.Алматы</c:v>
                </c:pt>
                <c:pt idx="14">
                  <c:v>Атырауская</c:v>
                </c:pt>
                <c:pt idx="15">
                  <c:v>Костанайская</c:v>
                </c:pt>
                <c:pt idx="16">
                  <c:v>г.Астана</c:v>
                </c:pt>
              </c:strCache>
            </c:str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2.4</c:v>
                </c:pt>
                <c:pt idx="15">
                  <c:v>18</c:v>
                </c:pt>
                <c:pt idx="16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600-4671-A55F-D67C97A55D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axId val="49722112"/>
        <c:axId val="49723648"/>
      </c:barChart>
      <c:catAx>
        <c:axId val="49722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ru-RU"/>
          </a:p>
        </c:txPr>
        <c:crossAx val="49723648"/>
        <c:crosses val="autoZero"/>
        <c:auto val="1"/>
        <c:lblAlgn val="ctr"/>
        <c:lblOffset val="100"/>
        <c:noMultiLvlLbl val="0"/>
      </c:catAx>
      <c:valAx>
        <c:axId val="497236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9722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0.07296</cdr:y>
    </cdr:from>
    <cdr:to>
      <cdr:x>1</cdr:x>
      <cdr:y>0.50188</cdr:y>
    </cdr:to>
    <cdr:sp macro="" textlink="">
      <cdr:nvSpPr>
        <cdr:cNvPr id="2" name="Google Shape;311;p9">
          <a:extLst xmlns:a="http://schemas.openxmlformats.org/drawingml/2006/main">
            <a:ext uri="{FF2B5EF4-FFF2-40B4-BE49-F238E27FC236}">
              <a16:creationId xmlns="" xmlns:a16="http://schemas.microsoft.com/office/drawing/2014/main" id="{913FE24C-8E80-1D5C-2B2F-4CAE1C2C23C5}"/>
            </a:ext>
          </a:extLst>
        </cdr:cNvPr>
        <cdr:cNvSpPr txBox="1"/>
      </cdr:nvSpPr>
      <cdr:spPr>
        <a:xfrm xmlns:a="http://schemas.openxmlformats.org/drawingml/2006/main">
          <a:off x="0" y="109934"/>
          <a:ext cx="6860045" cy="64629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spcFirstLastPara="1" wrap="square" lIns="91425" tIns="45700" rIns="91425" bIns="45700" anchor="t" anchorCtr="0">
          <a:sp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rgbClr val="002060"/>
              </a:solidFill>
              <a:latin typeface="Arial Narrow" panose="020B0606020202030204" pitchFamily="34" charset="0"/>
              <a:cs typeface="Calibri"/>
              <a:sym typeface="Calibri"/>
            </a:rPr>
            <a:t>ВЫДЕЛЕННЫЕ СРЕДСТВА ИЗ МЕСТНОГО БЮДЖЕТА ДЛЯ 3 РЕГИОНОВ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523DE-E7F3-48B9-AED7-3DE905785E1C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20569-3A8F-46A3-A6EA-37544085A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582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>
            <a:extLst>
              <a:ext uri="{FF2B5EF4-FFF2-40B4-BE49-F238E27FC236}">
                <a16:creationId xmlns:a16="http://schemas.microsoft.com/office/drawing/2014/main" xmlns="" id="{58F4E5CE-F213-F6E9-1192-9298B75BB4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>
            <a:extLst>
              <a:ext uri="{FF2B5EF4-FFF2-40B4-BE49-F238E27FC236}">
                <a16:creationId xmlns:a16="http://schemas.microsoft.com/office/drawing/2014/main" xmlns="" id="{E7BBB4DD-C5BC-190A-BF77-EBDD91ECB5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A775CAF-8F56-660E-C9B5-E0E843A521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7482" indent="-28749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9972" indent="-229994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9961" indent="-229994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9950" indent="-229994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29939" indent="-229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89928" indent="-229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49917" indent="-229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09906" indent="-2299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01554B8-137C-4C47-9CDC-6B4607C3E76F}" type="slidenum">
              <a:rPr lang="ru-RU" altLang="en-US"/>
              <a:pPr eaLnBrk="1" hangingPunct="1"/>
              <a:t>1</a:t>
            </a:fld>
            <a:endParaRPr lang="ru-RU" altLang="en-US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1413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6:notes"/>
          <p:cNvSpPr txBox="1">
            <a:spLocks noGrp="1"/>
          </p:cNvSpPr>
          <p:nvPr>
            <p:ph type="body" idx="1"/>
          </p:nvPr>
        </p:nvSpPr>
        <p:spPr>
          <a:xfrm>
            <a:off x="685800" y="4400554"/>
            <a:ext cx="5486400" cy="3600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75" tIns="40075" rIns="80175" bIns="40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3" name="Google Shape;223;p6:notes"/>
          <p:cNvSpPr txBox="1">
            <a:spLocks noGrp="1"/>
          </p:cNvSpPr>
          <p:nvPr>
            <p:ph type="sldNum" idx="12"/>
          </p:nvPr>
        </p:nvSpPr>
        <p:spPr>
          <a:xfrm>
            <a:off x="3884414" y="8684689"/>
            <a:ext cx="2971800" cy="45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175" tIns="40075" rIns="80175" bIns="40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>
            <a:extLst>
              <a:ext uri="{FF2B5EF4-FFF2-40B4-BE49-F238E27FC236}">
                <a16:creationId xmlns="" xmlns:a16="http://schemas.microsoft.com/office/drawing/2014/main" id="{BFA2454E-70F2-4538-0A5D-5012BD9F93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>
            <a:extLst>
              <a:ext uri="{FF2B5EF4-FFF2-40B4-BE49-F238E27FC236}">
                <a16:creationId xmlns="" xmlns:a16="http://schemas.microsoft.com/office/drawing/2014/main" id="{C0CE7008-2198-47DC-DD9A-31246C71A4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Профилактические программы среди ключевых групп населения проводимые согласно рекомендаций ВОЗ (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Сводное руководство по профилактике, тестированию, лечению, предоставлению услуг и мониторингу ВИЧ: рекомендации для общественного здравоохранения, ВОЗ,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 июля 2021 г.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и НПА РК (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Кодекс, статья 99 «Профилактика ВИЧ-инфекции»; Приказ МЗ РК № ҚР ДСМ-137/2020 «Об утверждении правил проведения мероприятий по профилактике ВИЧ-инфекции»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включают следующие мероприятия: Информационно-образовательная работа (СМИ/сайты, акции, лекции, беседы), охвачено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86 597 КГН;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Тестирование и консультирование на ВИЧ/ИППП/ВГ: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77409/23506/7891 КГН;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Доступ к  презервативам; роздано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9 089 680, ЦП выполнены, кроме презервативов для СР 192- ЦП-200, из-за срыва поставок;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Доступ к  иглам и шприцам; роздано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11 005 675, ЦП-200 выполнен.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Доконтактная профилактика, охвачено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648 лиц;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Постконтактная  профилактика: охвачено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383 клиента;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Применение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аутрич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-работы по принципу «равный-равному», всего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498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аутрич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из них 368 ГБ-74%; Поддерживающая терапия агонистами опиатов ( ПТАО) предоставляется 342 ЛУИН/109 ЛЖВ;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Профилактика передачи ВИЧ от матери ребенку;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Риск передачи составляет 2,6%;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АРТ всем ЛЖВ КГН, охвачено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83% КГН;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Перенаправления для получения различных медико-социальных услуг и помощи узких специалистов (психолог, фтизиатр,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гепатолог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социальный работник, юрист и др.) через НПО предоставлено 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4 101мед/21034 социальных услуг;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Профилактика с  участием неправительственных    организаций, включая экспресс-тестирование на ВИЧ, борьбу со стигмой и дискриминацией:  в 2022 году работали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44НПО,из них 31 с КГН-71% и получили ГСЗ 11/7 с КГН-25%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Прямой охват ЛУИН (первичным комплексным пакетом: шприц, презерватив, информационно-образовательный компонент (ИОК)) в 2022 году составил по РК - 62%, 53153 ЛУИН (Целевой показатель (ЦП) по Приказу МЗ РК № ҚР ДСМ-137/2020 – 60%), прямой охват СР  по РК - 85%, 18373 (ЦП – 80%), МСМ - 24%, 15071 (ЦП – 20%). В сравнении с 2021 г. По всем группам отмечается увеличение охвата. При этом обратная корреляция с выявлением + на ВИЧ КГН: при наиболее низком охвате МСМ –наибольшая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выявляемость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 1% в 2021 году до 1,1% в 2022 году. Рост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выявляемости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среди ЛУИН с 0,2% до 0,4% при среднем охвате и наименьшая стабильная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выявляемость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среди СР 0,1% в 2021-2022 гг. профилактические программы наиболее высоком охвате СР, подтверждает эффективность охвата.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Охват тестированием в 2022 году от охвата профилактическими программами (ОПП) составил: ЛУИН по РК – 90%, 47760 СР по РК – 87%, 15894, МСМ по РК – 91%, 13755, (ЦП – 80%  от ОПП).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4036" name="Номер слайда 3">
            <a:extLst>
              <a:ext uri="{FF2B5EF4-FFF2-40B4-BE49-F238E27FC236}">
                <a16:creationId xmlns="" xmlns:a16="http://schemas.microsoft.com/office/drawing/2014/main" id="{CD3E1482-2271-542E-3BED-7ED4F17687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99A0B4D-1F3B-4327-82E4-F1B15965EFB3}" type="slidenum">
              <a:rPr lang="ru-RU" altLang="en-US">
                <a:solidFill>
                  <a:srgbClr val="000000"/>
                </a:solidFill>
              </a:rPr>
              <a:pPr eaLnBrk="1" hangingPunct="1"/>
              <a:t>4</a:t>
            </a:fld>
            <a:endParaRPr lang="ru-RU" altLang="en-US">
              <a:solidFill>
                <a:srgbClr val="000000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69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590" marR="0" indent="427990" algn="just" defTabSz="914400" rtl="0" eaLnBrk="1" fontAlgn="auto" latinLnBrk="0" hangingPunct="1">
              <a:lnSpc>
                <a:spcPct val="115000"/>
              </a:lnSpc>
              <a:spcBef>
                <a:spcPts val="24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x-non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Всего по вопросам ВИЧ инфекции в 2022 году работали 44 НПО, из</a:t>
            </a:r>
            <a:r>
              <a:rPr lang="x-none" sz="1200" baseline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них с ключевыми группами населения 31 НПО. Получили государственный социальный заказ 7 НПО в 6 регионах: ЦТТ-3, МБ-3 НПО. 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 2022 году  ГСЗ для работы с данными группами был выделен только в 6 регионах. Всего было выделено 67,3 млн. тенге, из них 84% (56,4 </a:t>
            </a:r>
            <a:r>
              <a:rPr lang="ru-RU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млн.т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.) из местного бюджета: Астана – 54% (36млн.), Костанайская - 27% (18 млн. т) и Атырауская область 4%-(2,4 </a:t>
            </a:r>
            <a:r>
              <a:rPr lang="ru-RU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млн.т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.). По ЦТТ на 3 региона выделено 10,9 млн.т.-16</a:t>
            </a:r>
            <a:r>
              <a:rPr lang="ru-RU" sz="12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%:  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ШЫМКЕНТ -</a:t>
            </a:r>
            <a:r>
              <a:rPr lang="ru-RU" sz="1800" b="0" dirty="0"/>
              <a:t> 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9%</a:t>
            </a:r>
            <a:r>
              <a:rPr lang="ru-RU" sz="1800" b="0" dirty="0"/>
              <a:t> </a:t>
            </a:r>
            <a:r>
              <a:rPr lang="ru-RU" sz="12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(6,1млн.т.)</a:t>
            </a:r>
            <a:r>
              <a:rPr lang="ru-RU" sz="18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</a:t>
            </a:r>
            <a:r>
              <a:rPr lang="ru-RU" sz="1800" b="0" dirty="0"/>
              <a:t> 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ТУРКЕСТАНСКАЯ -</a:t>
            </a:r>
            <a:r>
              <a:rPr lang="ru-RU" sz="1800" b="0" dirty="0"/>
              <a:t> </a:t>
            </a:r>
            <a:r>
              <a:rPr lang="ru-RU" sz="12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6% </a:t>
            </a:r>
            <a:r>
              <a:rPr lang="ru-RU" sz="18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(4,3 </a:t>
            </a:r>
            <a:r>
              <a:rPr lang="ru-RU" sz="1800" b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млн.т</a:t>
            </a:r>
            <a:r>
              <a:rPr lang="ru-RU" sz="18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.), </a:t>
            </a:r>
            <a:r>
              <a:rPr lang="ru-RU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ВКО -</a:t>
            </a:r>
            <a:r>
              <a:rPr lang="ru-RU" sz="1200" b="0" dirty="0"/>
              <a:t> </a:t>
            </a:r>
            <a:r>
              <a:rPr lang="ru-RU" sz="1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0,7% </a:t>
            </a:r>
            <a:r>
              <a:rPr lang="ru-RU" sz="12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(0,48 </a:t>
            </a:r>
            <a:r>
              <a:rPr lang="ru-RU" sz="1200" b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млн.т</a:t>
            </a:r>
            <a:r>
              <a:rPr lang="ru-RU" sz="1200" b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.).</a:t>
            </a:r>
            <a:endParaRPr lang="x-none" sz="12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590" indent="427990" algn="just">
              <a:lnSpc>
                <a:spcPct val="115000"/>
              </a:lnSpc>
              <a:spcBef>
                <a:spcPts val="245"/>
              </a:spcBef>
              <a:spcAft>
                <a:spcPts val="0"/>
              </a:spcAft>
            </a:pPr>
            <a:r>
              <a:rPr lang="x-none" sz="1200" baseline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По линии Глобального фонда -13 НПО, и другие международные источники финансирования (фонд Элтона Джона, ПЕПФАР, Колумбийский и другие –11 НПО). 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По рекомендации ЮНЭЙДС, для стабилизации </a:t>
            </a:r>
            <a:r>
              <a:rPr lang="ru-RU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эпидситуации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среди КГН, </a:t>
            </a:r>
            <a:r>
              <a:rPr lang="x-non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80% 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профилактически</a:t>
            </a:r>
            <a:r>
              <a:rPr lang="x-non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х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услуг должны предоставляться  через НПО, имеющих доступ в закрытые маргинализированные группы. Однако  ГСЗ, предоставляемые НПО, </a:t>
            </a:r>
            <a:r>
              <a:rPr lang="x-non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выделяется</a:t>
            </a:r>
            <a:r>
              <a:rPr lang="x-none" sz="1200" baseline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из МБ только в 3-х регионах (15%) из 20</a:t>
            </a:r>
            <a:r>
              <a:rPr lang="ru-RU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x-none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0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ru-RU"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1051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084263" y="1651000"/>
            <a:ext cx="5942013" cy="44577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/>
          <a:lstStyle/>
          <a:p>
            <a:endParaRPr lang="ru-RU" b="1" dirty="0"/>
          </a:p>
        </p:txBody>
      </p:sp>
      <p:sp>
        <p:nvSpPr>
          <p:cNvPr id="10244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47481" indent="-2490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996125" indent="-1992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394574" indent="-1992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793024" indent="-1992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191474" indent="-199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589924" indent="-199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988374" indent="-199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386823" indent="-199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18C88123-99AB-4A6F-9535-8A448DB4DB1C}" type="slidenum">
              <a:rPr lang="ru-RU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473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084263" y="1651000"/>
            <a:ext cx="5942013" cy="44577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/>
          <a:lstStyle/>
          <a:p>
            <a:endParaRPr lang="ru-RU" b="1" dirty="0"/>
          </a:p>
        </p:txBody>
      </p:sp>
      <p:sp>
        <p:nvSpPr>
          <p:cNvPr id="10244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47481" indent="-2490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996125" indent="-1992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394574" indent="-1992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793024" indent="-199225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191474" indent="-199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589924" indent="-199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988374" indent="-199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386823" indent="-1992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18C88123-99AB-4A6F-9535-8A448DB4DB1C}" type="slidenum">
              <a:rPr lang="ru-RU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473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6737-73CA-43F4-BA3A-C724A7B21456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03A-84A5-4E70-85AB-D43F0F09B4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745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6737-73CA-43F4-BA3A-C724A7B21456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03A-84A5-4E70-85AB-D43F0F09B4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504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6737-73CA-43F4-BA3A-C724A7B21456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03A-84A5-4E70-85AB-D43F0F09B4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283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6"/>
          <p:cNvSpPr txBox="1">
            <a:spLocks noGrp="1"/>
          </p:cNvSpPr>
          <p:nvPr>
            <p:ph type="ftr" idx="11"/>
          </p:nvPr>
        </p:nvSpPr>
        <p:spPr>
          <a:xfrm>
            <a:off x="3108960" y="6377940"/>
            <a:ext cx="292608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457200" y="6377940"/>
            <a:ext cx="2103120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16"/>
          <p:cNvSpPr txBox="1">
            <a:spLocks noGrp="1"/>
          </p:cNvSpPr>
          <p:nvPr>
            <p:ph type="sldNum" idx="12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484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6737-73CA-43F4-BA3A-C724A7B21456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03A-84A5-4E70-85AB-D43F0F09B4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935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6737-73CA-43F4-BA3A-C724A7B21456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03A-84A5-4E70-85AB-D43F0F09B4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327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6737-73CA-43F4-BA3A-C724A7B21456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03A-84A5-4E70-85AB-D43F0F09B4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4310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6737-73CA-43F4-BA3A-C724A7B21456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03A-84A5-4E70-85AB-D43F0F09B4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5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6737-73CA-43F4-BA3A-C724A7B21456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03A-84A5-4E70-85AB-D43F0F09B4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867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6737-73CA-43F4-BA3A-C724A7B21456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03A-84A5-4E70-85AB-D43F0F09B4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06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6737-73CA-43F4-BA3A-C724A7B21456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03A-84A5-4E70-85AB-D43F0F09B4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5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6737-73CA-43F4-BA3A-C724A7B21456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7103A-84A5-4E70-85AB-D43F0F09B4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966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56737-73CA-43F4-BA3A-C724A7B21456}" type="datetimeFigureOut">
              <a:rPr lang="ru-RU" smtClean="0"/>
              <a:t>14.03.2023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7103A-84A5-4E70-85AB-D43F0F09B4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09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chart" Target="../charts/chart1.xml"/><Relationship Id="rId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microsoft.com/office/2007/relationships/hdphoto" Target="../media/hdphoto4.wdp"/><Relationship Id="rId21" Type="http://schemas.microsoft.com/office/2007/relationships/hdphoto" Target="../media/hdphoto10.wdp"/><Relationship Id="rId7" Type="http://schemas.openxmlformats.org/officeDocument/2006/relationships/image" Target="../media/image10.png"/><Relationship Id="rId12" Type="http://schemas.microsoft.com/office/2007/relationships/hdphoto" Target="../media/hdphoto7.wdp"/><Relationship Id="rId17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microsoft.com/office/2007/relationships/hdphoto" Target="../media/hdphoto8.wdp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microsoft.com/office/2007/relationships/hdphoto" Target="../media/hdphoto5.wdp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19" Type="http://schemas.microsoft.com/office/2007/relationships/hdphoto" Target="../media/hdphoto9.wdp"/><Relationship Id="rId4" Type="http://schemas.openxmlformats.org/officeDocument/2006/relationships/image" Target="../media/image8.png"/><Relationship Id="rId9" Type="http://schemas.microsoft.com/office/2007/relationships/hdphoto" Target="../media/hdphoto6.wdp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chart" Target="../charts/chart7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20.png"/><Relationship Id="rId4" Type="http://schemas.openxmlformats.org/officeDocument/2006/relationships/chart" Target="../charts/char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Box 8">
            <a:extLst>
              <a:ext uri="{FF2B5EF4-FFF2-40B4-BE49-F238E27FC236}">
                <a16:creationId xmlns:a16="http://schemas.microsoft.com/office/drawing/2014/main" xmlns="" id="{A2D262EE-275E-4680-9CB9-8BEA03E09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2558" y="2573346"/>
            <a:ext cx="644485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3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>Эпидемиологическая ситуация в Республике Казахстан в 2022 году</a:t>
            </a:r>
            <a:endParaRPr lang="ru-RU" altLang="en-US" sz="3000" b="1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E81B72E0-7D1F-3DCD-FD7B-BB2BE44E52F9}"/>
              </a:ext>
            </a:extLst>
          </p:cNvPr>
          <p:cNvCxnSpPr/>
          <p:nvPr/>
        </p:nvCxnSpPr>
        <p:spPr>
          <a:xfrm>
            <a:off x="295276" y="4868863"/>
            <a:ext cx="824150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EA7DB0B3-A19D-2987-EACB-80EED64FC6A9}"/>
              </a:ext>
            </a:extLst>
          </p:cNvPr>
          <p:cNvCxnSpPr/>
          <p:nvPr/>
        </p:nvCxnSpPr>
        <p:spPr>
          <a:xfrm>
            <a:off x="634608" y="1149350"/>
            <a:ext cx="8242697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6" name="TextBox 1">
            <a:extLst>
              <a:ext uri="{FF2B5EF4-FFF2-40B4-BE49-F238E27FC236}">
                <a16:creationId xmlns:a16="http://schemas.microsoft.com/office/drawing/2014/main" xmlns="" id="{C3C669D0-CE05-477E-1CFB-B71D00F16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107" y="276238"/>
            <a:ext cx="76330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Казахский научный центр дерматологии и инфекционных заболеваний</a:t>
            </a:r>
          </a:p>
        </p:txBody>
      </p:sp>
      <p:pic>
        <p:nvPicPr>
          <p:cNvPr id="30727" name="Рисунок 7">
            <a:extLst>
              <a:ext uri="{FF2B5EF4-FFF2-40B4-BE49-F238E27FC236}">
                <a16:creationId xmlns:a16="http://schemas.microsoft.com/office/drawing/2014/main" xmlns="" id="{43880A6F-37C0-9943-0AED-49D8CB3F2F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3" y="120525"/>
            <a:ext cx="708605" cy="74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Box 1">
            <a:extLst>
              <a:ext uri="{FF2B5EF4-FFF2-40B4-BE49-F238E27FC236}">
                <a16:creationId xmlns:a16="http://schemas.microsoft.com/office/drawing/2014/main" xmlns="" id="{47B9F0DD-B81E-A43C-E653-1DF4C6BE4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210" y="276238"/>
            <a:ext cx="76330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Казахский научный центр дерматологии и инфекционных заболеваний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BFB6C-B9D5-49E9-BF0F-79C9A893C954}" type="slidenum">
              <a:rPr lang="ru-RU" altLang="ru-RU" smtClean="0"/>
              <a:pPr/>
              <a:t>1</a:t>
            </a:fld>
            <a:endParaRPr lang="ru-RU" altLang="ru-RU"/>
          </a:p>
        </p:txBody>
      </p:sp>
      <p:sp>
        <p:nvSpPr>
          <p:cNvPr id="3" name="TextBox 2"/>
          <p:cNvSpPr txBox="1"/>
          <p:nvPr/>
        </p:nvSpPr>
        <p:spPr>
          <a:xfrm>
            <a:off x="6300192" y="5157192"/>
            <a:ext cx="200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Байсеркин</a:t>
            </a:r>
            <a:r>
              <a:rPr lang="ru-RU" dirty="0" smtClean="0"/>
              <a:t> Б.С.</a:t>
            </a:r>
          </a:p>
          <a:p>
            <a:r>
              <a:rPr lang="ru-RU" dirty="0" smtClean="0"/>
              <a:t>Директор КНЦДИЗ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254225" y="6340678"/>
            <a:ext cx="281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г. Алматы, 15 марта 2023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426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"/>
          <p:cNvSpPr txBox="1"/>
          <p:nvPr/>
        </p:nvSpPr>
        <p:spPr>
          <a:xfrm>
            <a:off x="1092081" y="880972"/>
            <a:ext cx="2979900" cy="36929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>
              <a:buFont typeface="Arial"/>
              <a:buNone/>
            </a:pPr>
            <a:r>
              <a:rPr lang="ru-RU" sz="1800" b="1" kern="1200" dirty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ОСНОВНЫЕ ПОКАЗАТЕЛИ</a:t>
            </a:r>
          </a:p>
        </p:txBody>
      </p:sp>
      <p:grpSp>
        <p:nvGrpSpPr>
          <p:cNvPr id="231" name="Google Shape;231;p6"/>
          <p:cNvGrpSpPr/>
          <p:nvPr/>
        </p:nvGrpSpPr>
        <p:grpSpPr>
          <a:xfrm>
            <a:off x="1388062" y="2732437"/>
            <a:ext cx="1914596" cy="1041388"/>
            <a:chOff x="5344123" y="1245552"/>
            <a:chExt cx="2376241" cy="1042744"/>
          </a:xfrm>
        </p:grpSpPr>
        <p:sp>
          <p:nvSpPr>
            <p:cNvPr id="232" name="Google Shape;232;p6"/>
            <p:cNvSpPr/>
            <p:nvPr/>
          </p:nvSpPr>
          <p:spPr>
            <a:xfrm>
              <a:off x="5344123" y="1245552"/>
              <a:ext cx="2376241" cy="503898"/>
            </a:xfrm>
            <a:prstGeom prst="rect">
              <a:avLst/>
            </a:prstGeom>
            <a:solidFill>
              <a:srgbClr val="002060"/>
            </a:solidFill>
            <a:ln w="25400" cap="flat" cmpd="sng">
              <a:solidFill>
                <a:srgbClr val="DAE5F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67,2 %</a:t>
              </a:r>
              <a:endParaRPr sz="1800" dirty="0">
                <a:latin typeface="+mn-lt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349842" y="1784398"/>
              <a:ext cx="1223587" cy="503898"/>
            </a:xfrm>
            <a:prstGeom prst="rect">
              <a:avLst/>
            </a:prstGeom>
            <a:solidFill>
              <a:srgbClr val="C00000"/>
            </a:solidFill>
            <a:ln w="254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 b="1" dirty="0">
                  <a:solidFill>
                    <a:schemeClr val="lt1"/>
                  </a:solidFill>
                  <a:latin typeface="+mn-lt"/>
                  <a:ea typeface="Calibri"/>
                  <a:cs typeface="Calibri"/>
                  <a:sym typeface="Calibri"/>
                </a:rPr>
                <a:t>32,8 %</a:t>
              </a:r>
              <a:endParaRPr sz="1800" dirty="0">
                <a:latin typeface="+mn-lt"/>
              </a:endParaRPr>
            </a:p>
          </p:txBody>
        </p:sp>
      </p:grpSp>
      <p:sp>
        <p:nvSpPr>
          <p:cNvPr id="236" name="Google Shape;236;p6"/>
          <p:cNvSpPr txBox="1"/>
          <p:nvPr/>
        </p:nvSpPr>
        <p:spPr>
          <a:xfrm>
            <a:off x="4420723" y="903286"/>
            <a:ext cx="3928050" cy="36929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kern="1200" dirty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ПУТИ ПЕРЕДАЧИ</a:t>
            </a:r>
          </a:p>
        </p:txBody>
      </p:sp>
      <p:sp>
        <p:nvSpPr>
          <p:cNvPr id="237" name="Google Shape;237;p6"/>
          <p:cNvSpPr/>
          <p:nvPr/>
        </p:nvSpPr>
        <p:spPr>
          <a:xfrm>
            <a:off x="5294736" y="1426131"/>
            <a:ext cx="2808374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800" b="1" kern="1200" dirty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ПОЛОВОЙ ПУТЬ - 74,7%</a:t>
            </a:r>
          </a:p>
        </p:txBody>
      </p:sp>
      <p:sp>
        <p:nvSpPr>
          <p:cNvPr id="238" name="Google Shape;238;p6"/>
          <p:cNvSpPr/>
          <p:nvPr/>
        </p:nvSpPr>
        <p:spPr>
          <a:xfrm>
            <a:off x="5276688" y="1966384"/>
            <a:ext cx="363853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>
              <a:buFont typeface="Arial"/>
              <a:buNone/>
            </a:pPr>
            <a:r>
              <a:rPr lang="ru-RU" sz="1800" b="1" kern="1200" dirty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ПАРЕНТЕРАЛЬНЫЙ, ПРИ УПОТРЕБЛЕНИИ ИНЪЕКЦИОННЫХ НАРКОТИКОВ - 20,3%</a:t>
            </a:r>
          </a:p>
        </p:txBody>
      </p:sp>
      <p:pic>
        <p:nvPicPr>
          <p:cNvPr id="240" name="Google Shape;240;p6"/>
          <p:cNvPicPr preferRelativeResize="0"/>
          <p:nvPr/>
        </p:nvPicPr>
        <p:blipFill rotWithShape="1">
          <a:blip r:embed="rId3">
            <a:alphaModFix/>
          </a:blip>
          <a:srcRect l="6194" t="4700" r="60092" b="15293"/>
          <a:stretch/>
        </p:blipFill>
        <p:spPr>
          <a:xfrm>
            <a:off x="4588560" y="1970625"/>
            <a:ext cx="612415" cy="761812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241" name="Google Shape;241;p6"/>
          <p:cNvPicPr preferRelativeResize="0"/>
          <p:nvPr/>
        </p:nvPicPr>
        <p:blipFill rotWithShape="1">
          <a:blip r:embed="rId3">
            <a:alphaModFix/>
          </a:blip>
          <a:srcRect l="62976" t="5025" r="6724" b="14064"/>
          <a:stretch/>
        </p:blipFill>
        <p:spPr>
          <a:xfrm>
            <a:off x="4588559" y="1218952"/>
            <a:ext cx="612415" cy="761812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242" name="Google Shape;242;p6"/>
          <p:cNvPicPr preferRelativeResize="0"/>
          <p:nvPr/>
        </p:nvPicPr>
        <p:blipFill rotWithShape="1">
          <a:blip r:embed="rId4">
            <a:alphaModFix/>
          </a:blip>
          <a:srcRect l="15324" t="11808" r="17666" b="13241"/>
          <a:stretch/>
        </p:blipFill>
        <p:spPr>
          <a:xfrm>
            <a:off x="4597584" y="2833233"/>
            <a:ext cx="612415" cy="761812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243" name="Google Shape;243;p6"/>
          <p:cNvSpPr/>
          <p:nvPr/>
        </p:nvSpPr>
        <p:spPr>
          <a:xfrm>
            <a:off x="5294736" y="2864723"/>
            <a:ext cx="280837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800" b="1" kern="1200" dirty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РИСК ПЕРЕДАЧИ ВИЧ ОТ МАТЕРИ РЕБЕНКУ 2,6%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2A8BBC0-722D-6C8E-F4D5-15ECEEAFBC2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045" y1="34247" x2="17045" y2="342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974" y="1127974"/>
            <a:ext cx="853273" cy="9437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50FF8E9-C68A-567E-8FF1-237FFB0F311F}"/>
              </a:ext>
            </a:extLst>
          </p:cNvPr>
          <p:cNvSpPr txBox="1"/>
          <p:nvPr/>
        </p:nvSpPr>
        <p:spPr>
          <a:xfrm>
            <a:off x="1117444" y="1379043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kern="1200" dirty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ВСЕГО ЛЖВ – 30 558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D517BC0-F278-B2D6-8F0B-1974DCC56921}"/>
              </a:ext>
            </a:extLst>
          </p:cNvPr>
          <p:cNvSpPr txBox="1"/>
          <p:nvPr/>
        </p:nvSpPr>
        <p:spPr>
          <a:xfrm>
            <a:off x="1185247" y="1702413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kern="1200" dirty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ВЫЯВЛЕНО В 2022 – 3 877 ЛЖВ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C4709DF-023C-5390-6E4D-4D2AC9474474}"/>
              </a:ext>
            </a:extLst>
          </p:cNvPr>
          <p:cNvSpPr txBox="1"/>
          <p:nvPr/>
        </p:nvSpPr>
        <p:spPr>
          <a:xfrm>
            <a:off x="1218999" y="2035173"/>
            <a:ext cx="3105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kern="1200" dirty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ЗАБОЛЕВАЕМОСТЬ </a:t>
            </a:r>
          </a:p>
          <a:p>
            <a:r>
              <a:rPr lang="ru-RU" sz="1800" b="1" kern="1200" dirty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НА 100 ТЫС. НАСЕЛЕНИЯ </a:t>
            </a:r>
            <a:r>
              <a:rPr lang="ru-RU" sz="1800" b="1" kern="1200" dirty="0" smtClean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-20,3</a:t>
            </a:r>
            <a:endParaRPr lang="ru-RU" sz="1800" b="1" kern="1200" dirty="0">
              <a:solidFill>
                <a:srgbClr val="002060"/>
              </a:solidFill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79E9E17D-85F4-8E3D-D0A2-D13356AA86F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6667" y1="16456" x2="26667" y2="164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392" y="2563085"/>
            <a:ext cx="682916" cy="9591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893CCB7-B457-8EA3-7C12-0863986BAD5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11905" y1="31884" x2="11905" y2="318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392" y="3178426"/>
            <a:ext cx="805969" cy="882728"/>
          </a:xfrm>
          <a:prstGeom prst="rect">
            <a:avLst/>
          </a:prstGeom>
        </p:spPr>
      </p:pic>
      <p:sp>
        <p:nvSpPr>
          <p:cNvPr id="10" name="Google Shape;229;p6">
            <a:extLst>
              <a:ext uri="{FF2B5EF4-FFF2-40B4-BE49-F238E27FC236}">
                <a16:creationId xmlns="" xmlns:a16="http://schemas.microsoft.com/office/drawing/2014/main" id="{DF197E39-D843-6CAF-533C-FE7DE077A545}"/>
              </a:ext>
            </a:extLst>
          </p:cNvPr>
          <p:cNvSpPr txBox="1"/>
          <p:nvPr/>
        </p:nvSpPr>
        <p:spPr>
          <a:xfrm>
            <a:off x="5104985" y="3691863"/>
            <a:ext cx="2998125" cy="36929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1800" b="1" kern="1200" dirty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ПО ВОЗРАСТНЫМ ГРУППАМ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="" xmlns:a16="http://schemas.microsoft.com/office/drawing/2014/main" id="{17A9D38D-48FE-5BBB-3A76-312577CF6D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2228626"/>
              </p:ext>
            </p:extLst>
          </p:nvPr>
        </p:nvGraphicFramePr>
        <p:xfrm>
          <a:off x="4039017" y="4051492"/>
          <a:ext cx="2351735" cy="2248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="" xmlns:a16="http://schemas.microsoft.com/office/drawing/2014/main" id="{509B84AF-8200-94C0-FF1A-C2A7F85000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6799969"/>
              </p:ext>
            </p:extLst>
          </p:nvPr>
        </p:nvGraphicFramePr>
        <p:xfrm>
          <a:off x="6293689" y="4063455"/>
          <a:ext cx="2546348" cy="2236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" name="Google Shape;244;p6">
            <a:extLst>
              <a:ext uri="{FF2B5EF4-FFF2-40B4-BE49-F238E27FC236}">
                <a16:creationId xmlns="" xmlns:a16="http://schemas.microsoft.com/office/drawing/2014/main" id="{80EBA17F-4963-156E-2457-84445E9F7EA2}"/>
              </a:ext>
            </a:extLst>
          </p:cNvPr>
          <p:cNvSpPr/>
          <p:nvPr/>
        </p:nvSpPr>
        <p:spPr>
          <a:xfrm>
            <a:off x="0" y="42388"/>
            <a:ext cx="7925959" cy="7410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bg1"/>
                </a:solidFill>
                <a:latin typeface="Arial Narrow" pitchFamily="34" charset="0"/>
              </a:rPr>
              <a:t>ЭПИДЕМИОЛОГИЧЕСКАЯ СИТУАЦИЯ  В КАЗАХСТАНЕ В 2022 ГОДУ</a:t>
            </a:r>
            <a:endParaRPr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6E3E25DD-63AB-214C-D831-27F81F6E5A1E}"/>
              </a:ext>
            </a:extLst>
          </p:cNvPr>
          <p:cNvSpPr/>
          <p:nvPr/>
        </p:nvSpPr>
        <p:spPr>
          <a:xfrm>
            <a:off x="7999990" y="38100"/>
            <a:ext cx="479641" cy="757546"/>
          </a:xfrm>
          <a:prstGeom prst="rect">
            <a:avLst/>
          </a:prstGeom>
          <a:solidFill>
            <a:srgbClr val="A3212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Narrow" panose="020B0606020202030204" pitchFamily="34" charset="0"/>
              </a:rPr>
              <a:t>2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1C50C8B5-EA7B-527A-F86E-D16F74657CD0}"/>
              </a:ext>
            </a:extLst>
          </p:cNvPr>
          <p:cNvSpPr/>
          <p:nvPr/>
        </p:nvSpPr>
        <p:spPr>
          <a:xfrm>
            <a:off x="8553662" y="38101"/>
            <a:ext cx="533188" cy="75754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B0A0DD78-C25E-95F7-DF2B-AE5BE8EDE049}"/>
              </a:ext>
            </a:extLst>
          </p:cNvPr>
          <p:cNvSpPr/>
          <p:nvPr/>
        </p:nvSpPr>
        <p:spPr>
          <a:xfrm>
            <a:off x="8637518" y="6258726"/>
            <a:ext cx="56757" cy="14240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C5F62454-D313-A84F-41A9-9B2D366872DA}"/>
              </a:ext>
            </a:extLst>
          </p:cNvPr>
          <p:cNvSpPr/>
          <p:nvPr/>
        </p:nvSpPr>
        <p:spPr>
          <a:xfrm>
            <a:off x="8634219" y="6004223"/>
            <a:ext cx="44240" cy="14044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2078B5A-9A99-D9C8-B787-15D86DE2595B}"/>
              </a:ext>
            </a:extLst>
          </p:cNvPr>
          <p:cNvSpPr txBox="1"/>
          <p:nvPr/>
        </p:nvSpPr>
        <p:spPr>
          <a:xfrm>
            <a:off x="8666654" y="6183633"/>
            <a:ext cx="3994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100" dirty="0">
                <a:solidFill>
                  <a:srgbClr val="002060"/>
                </a:solidFill>
                <a:latin typeface="Arial Narrow" panose="020B0606020202030204" pitchFamily="34" charset="0"/>
              </a:rPr>
              <a:t>муж</a:t>
            </a:r>
            <a:endParaRPr lang="x-none" sz="11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CCD1F96-572A-0C9A-2960-E826AE14D408}"/>
              </a:ext>
            </a:extLst>
          </p:cNvPr>
          <p:cNvSpPr txBox="1"/>
          <p:nvPr/>
        </p:nvSpPr>
        <p:spPr>
          <a:xfrm>
            <a:off x="8677474" y="5909497"/>
            <a:ext cx="409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200" dirty="0">
                <a:solidFill>
                  <a:srgbClr val="002060"/>
                </a:solidFill>
                <a:latin typeface="Arial Narrow" panose="020B0606020202030204" pitchFamily="34" charset="0"/>
              </a:rPr>
              <a:t>жен</a:t>
            </a:r>
            <a:endParaRPr lang="x-none" sz="12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Google Shape;243;p6">
            <a:extLst>
              <a:ext uri="{FF2B5EF4-FFF2-40B4-BE49-F238E27FC236}">
                <a16:creationId xmlns="" xmlns:a16="http://schemas.microsoft.com/office/drawing/2014/main" id="{EE9A87BB-2065-C3EE-C556-0E31E1581687}"/>
              </a:ext>
            </a:extLst>
          </p:cNvPr>
          <p:cNvSpPr/>
          <p:nvPr/>
        </p:nvSpPr>
        <p:spPr>
          <a:xfrm>
            <a:off x="4922228" y="6144669"/>
            <a:ext cx="355339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1800" b="1" kern="1200" dirty="0">
                <a:solidFill>
                  <a:srgbClr val="002060"/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82,6% НАХОДЯТСЯ В ТРУДОСПОСОБНОМ ВОЗРАСТЕ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343185"/>
              </p:ext>
            </p:extLst>
          </p:nvPr>
        </p:nvGraphicFramePr>
        <p:xfrm>
          <a:off x="179512" y="4011255"/>
          <a:ext cx="4241211" cy="267591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48072"/>
                <a:gridCol w="648072"/>
                <a:gridCol w="2945067"/>
              </a:tblGrid>
              <a:tr h="1633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2019/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121900" marR="121900" marT="54851" marB="5485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2021/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121900" marR="121900" marT="54851" marB="54851" anchor="ctr"/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Ключевые группы (ДЭН 1 раз в 2 года)</a:t>
                      </a:r>
                    </a:p>
                  </a:txBody>
                  <a:tcPr marL="121900" marR="121900" marT="54851" marB="54851" anchor="ctr"/>
                </a:tc>
              </a:tr>
              <a:tr h="54017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8,3%</a:t>
                      </a:r>
                    </a:p>
                  </a:txBody>
                  <a:tcPr marL="121900" marR="121900" marT="54851" marB="54851" anchor="ctr">
                    <a:solidFill>
                      <a:schemeClr val="tx2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7,6%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00" marR="121900" marT="54851" marB="54851" anchor="ctr">
                    <a:solidFill>
                      <a:schemeClr val="tx2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Люди, употребляющие инъекционные наркотики </a:t>
                      </a:r>
                    </a:p>
                  </a:txBody>
                  <a:tcPr marL="121900" marR="121900" marT="54851" marB="54851" anchor="ctr">
                    <a:solidFill>
                      <a:schemeClr val="tx2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</a:tr>
              <a:tr h="4186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1,4%</a:t>
                      </a:r>
                    </a:p>
                  </a:txBody>
                  <a:tcPr marL="121900" marR="121900" marT="54851" marB="5485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1,3%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00" marR="121900" marT="54851" marB="5485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Секс-работники 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00" marR="121900" marT="54851" marB="54851" anchor="ctr"/>
                </a:tc>
              </a:tr>
              <a:tr h="41862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6,5%</a:t>
                      </a:r>
                    </a:p>
                  </a:txBody>
                  <a:tcPr marL="121900" marR="121900" marT="54851" marB="54851" anchor="ctr">
                    <a:solidFill>
                      <a:schemeClr val="tx2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6,9%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121900" marR="121900" marT="54851" marB="54851" anchor="ctr">
                    <a:solidFill>
                      <a:schemeClr val="tx2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Мужчины, имеющих секс с мужчинами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1900" marR="121900" marT="54851" marB="54851" anchor="ctr">
                    <a:solidFill>
                      <a:schemeClr val="tx2">
                        <a:lumMod val="40000"/>
                        <a:lumOff val="60000"/>
                        <a:alpha val="20000"/>
                      </a:schemeClr>
                    </a:solidFill>
                  </a:tcPr>
                </a:tc>
              </a:tr>
              <a:tr h="4309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4,2%</a:t>
                      </a:r>
                    </a:p>
                  </a:txBody>
                  <a:tcPr marL="121900" marR="121900" marT="54851" marB="54851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4,1%</a:t>
                      </a:r>
                    </a:p>
                  </a:txBody>
                  <a:tcPr marL="121900" marR="121900" marT="54851" marB="5485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Заключенные</a:t>
                      </a:r>
                    </a:p>
                  </a:txBody>
                  <a:tcPr marL="121900" marR="121900" marT="54851" marB="54851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5269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>
            <a:extLst>
              <a:ext uri="{FF2B5EF4-FFF2-40B4-BE49-F238E27FC236}">
                <a16:creationId xmlns="" xmlns:a16="http://schemas.microsoft.com/office/drawing/2014/main" id="{121AB13F-8DBE-33DD-B4CE-4466179EB3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463" b="54167" l="26250" r="34948">
                        <a14:foregroundMark x1="26771" y1="42963" x2="26771" y2="42963"/>
                        <a14:foregroundMark x1="27708" y1="42685" x2="27708" y2="42685"/>
                        <a14:foregroundMark x1="27135" y1="42593" x2="27135" y2="42593"/>
                        <a14:foregroundMark x1="27135" y1="42593" x2="27135" y2="42593"/>
                        <a14:foregroundMark x1="27135" y1="42593" x2="27135" y2="42593"/>
                        <a14:foregroundMark x1="27135" y1="42593" x2="27135" y2="42593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844" y1="47130" x2="34427" y2="48241"/>
                        <a14:foregroundMark x1="34010" y1="42963" x2="34115" y2="51852"/>
                        <a14:foregroundMark x1="34115" y1="51852" x2="34010" y2="52685"/>
                        <a14:foregroundMark x1="33906" y1="53704" x2="28229" y2="53241"/>
                        <a14:foregroundMark x1="27240" y1="53241" x2="26302" y2="46296"/>
                        <a14:foregroundMark x1="26302" y1="46296" x2="27135" y2="43426"/>
                        <a14:foregroundMark x1="26927" y1="53241" x2="30781" y2="55278"/>
                        <a14:foregroundMark x1="30781" y1="55278" x2="33958" y2="54167"/>
                        <a14:foregroundMark x1="33958" y1="54167" x2="34010" y2="54167"/>
                        <a14:foregroundMark x1="34479" y1="46204" x2="34948" y2="40833"/>
                        <a14:foregroundMark x1="33802" y1="41944" x2="26927" y2="40463"/>
                        <a14:foregroundMark x1="27500" y1="43704" x2="31406" y2="41944"/>
                        <a14:foregroundMark x1="31406" y1="41944" x2="31615" y2="41204"/>
                        <a14:foregroundMark x1="26563" y1="40463" x2="26563" y2="40463"/>
                        <a14:foregroundMark x1="26563" y1="40463" x2="26563" y2="40463"/>
                        <a14:foregroundMark x1="26563" y1="40463" x2="26563" y2="40463"/>
                        <a14:foregroundMark x1="26563" y1="40463" x2="26563" y2="40463"/>
                        <a14:foregroundMark x1="26563" y1="40463" x2="26563" y2="40463"/>
                        <a14:backgroundMark x1="28854" y1="45370" x2="28854" y2="45370"/>
                        <a14:backgroundMark x1="31667" y1="50093" x2="31667" y2="50093"/>
                      </a14:backgroundRemoval>
                    </a14:imgEffect>
                  </a14:imgLayer>
                </a14:imgProps>
              </a:ext>
            </a:extLst>
          </a:blip>
          <a:srcRect l="26553" t="40137" r="65366" b="45040"/>
          <a:stretch/>
        </p:blipFill>
        <p:spPr bwMode="auto">
          <a:xfrm>
            <a:off x="7969263" y="1579135"/>
            <a:ext cx="961674" cy="1172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8" name="Рисунок 57">
            <a:extLst>
              <a:ext uri="{FF2B5EF4-FFF2-40B4-BE49-F238E27FC236}">
                <a16:creationId xmlns="" xmlns:a16="http://schemas.microsoft.com/office/drawing/2014/main" id="{61C2FD9C-2A3F-B549-80E6-3891DA38F6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463" b="54167" l="26250" r="34948">
                        <a14:foregroundMark x1="26771" y1="42963" x2="26771" y2="42963"/>
                        <a14:foregroundMark x1="27708" y1="42685" x2="27708" y2="42685"/>
                        <a14:foregroundMark x1="27135" y1="42593" x2="27135" y2="42593"/>
                        <a14:foregroundMark x1="27135" y1="42593" x2="27135" y2="42593"/>
                        <a14:foregroundMark x1="27135" y1="42593" x2="27135" y2="42593"/>
                        <a14:foregroundMark x1="27135" y1="42593" x2="27135" y2="42593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844" y1="47130" x2="34427" y2="48241"/>
                        <a14:foregroundMark x1="34010" y1="42963" x2="34115" y2="51852"/>
                        <a14:foregroundMark x1="34115" y1="51852" x2="34010" y2="52685"/>
                        <a14:foregroundMark x1="33906" y1="53704" x2="28229" y2="53241"/>
                        <a14:foregroundMark x1="27240" y1="53241" x2="26302" y2="46296"/>
                        <a14:foregroundMark x1="26302" y1="46296" x2="27135" y2="43426"/>
                        <a14:foregroundMark x1="26927" y1="53241" x2="30781" y2="55278"/>
                        <a14:foregroundMark x1="30781" y1="55278" x2="33958" y2="54167"/>
                        <a14:foregroundMark x1="33958" y1="54167" x2="34010" y2="54167"/>
                        <a14:foregroundMark x1="34479" y1="46204" x2="34948" y2="40833"/>
                        <a14:foregroundMark x1="33802" y1="41944" x2="26927" y2="40463"/>
                        <a14:foregroundMark x1="27500" y1="43704" x2="31406" y2="41944"/>
                        <a14:foregroundMark x1="31406" y1="41944" x2="31615" y2="41204"/>
                        <a14:foregroundMark x1="26563" y1="40463" x2="26563" y2="40463"/>
                        <a14:foregroundMark x1="26563" y1="40463" x2="26563" y2="40463"/>
                        <a14:foregroundMark x1="26563" y1="40463" x2="26563" y2="40463"/>
                        <a14:foregroundMark x1="26563" y1="40463" x2="26563" y2="40463"/>
                        <a14:foregroundMark x1="26563" y1="40463" x2="26563" y2="40463"/>
                        <a14:backgroundMark x1="28854" y1="45370" x2="28854" y2="45370"/>
                        <a14:backgroundMark x1="31667" y1="50093" x2="31667" y2="50093"/>
                      </a14:backgroundRemoval>
                    </a14:imgEffect>
                  </a14:imgLayer>
                </a14:imgProps>
              </a:ext>
            </a:extLst>
          </a:blip>
          <a:srcRect l="26553" t="40137" r="65366" b="45040"/>
          <a:stretch/>
        </p:blipFill>
        <p:spPr bwMode="auto">
          <a:xfrm>
            <a:off x="199700" y="4177962"/>
            <a:ext cx="961674" cy="1172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D34EF5D6-9D36-DC6F-F410-B664A0493B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463" b="54167" l="26250" r="34948">
                        <a14:foregroundMark x1="26771" y1="42963" x2="26771" y2="42963"/>
                        <a14:foregroundMark x1="27708" y1="42685" x2="27708" y2="42685"/>
                        <a14:foregroundMark x1="27135" y1="42593" x2="27135" y2="42593"/>
                        <a14:foregroundMark x1="27135" y1="42593" x2="27135" y2="42593"/>
                        <a14:foregroundMark x1="27135" y1="42593" x2="27135" y2="42593"/>
                        <a14:foregroundMark x1="27135" y1="42593" x2="27135" y2="42593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844" y1="47130" x2="34427" y2="48241"/>
                        <a14:foregroundMark x1="34010" y1="42963" x2="34115" y2="51852"/>
                        <a14:foregroundMark x1="34115" y1="51852" x2="34010" y2="52685"/>
                        <a14:foregroundMark x1="33906" y1="53704" x2="28229" y2="53241"/>
                        <a14:foregroundMark x1="27240" y1="53241" x2="26302" y2="46296"/>
                        <a14:foregroundMark x1="26302" y1="46296" x2="27135" y2="43426"/>
                        <a14:foregroundMark x1="26927" y1="53241" x2="30781" y2="55278"/>
                        <a14:foregroundMark x1="30781" y1="55278" x2="33958" y2="54167"/>
                        <a14:foregroundMark x1="33958" y1="54167" x2="34010" y2="54167"/>
                        <a14:foregroundMark x1="34479" y1="46204" x2="34948" y2="40833"/>
                        <a14:foregroundMark x1="33802" y1="41944" x2="26927" y2="40463"/>
                        <a14:foregroundMark x1="27500" y1="43704" x2="31406" y2="41944"/>
                        <a14:foregroundMark x1="31406" y1="41944" x2="31615" y2="41204"/>
                        <a14:foregroundMark x1="26563" y1="40463" x2="26563" y2="40463"/>
                        <a14:foregroundMark x1="26563" y1="40463" x2="26563" y2="40463"/>
                        <a14:foregroundMark x1="26563" y1="40463" x2="26563" y2="40463"/>
                        <a14:foregroundMark x1="26563" y1="40463" x2="26563" y2="40463"/>
                        <a14:foregroundMark x1="26563" y1="40463" x2="26563" y2="40463"/>
                        <a14:backgroundMark x1="28854" y1="45370" x2="28854" y2="45370"/>
                        <a14:backgroundMark x1="31667" y1="50093" x2="31667" y2="50093"/>
                      </a14:backgroundRemoval>
                    </a14:imgEffect>
                  </a14:imgLayer>
                </a14:imgProps>
              </a:ext>
            </a:extLst>
          </a:blip>
          <a:srcRect l="26553" t="40137" r="65366" b="45040"/>
          <a:stretch/>
        </p:blipFill>
        <p:spPr bwMode="auto">
          <a:xfrm>
            <a:off x="6472664" y="1571419"/>
            <a:ext cx="961674" cy="1172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Рисунок 37">
            <a:extLst>
              <a:ext uri="{FF2B5EF4-FFF2-40B4-BE49-F238E27FC236}">
                <a16:creationId xmlns="" xmlns:a16="http://schemas.microsoft.com/office/drawing/2014/main" id="{74CDF7AC-29B1-730E-524F-1AA15944A4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rgbClr val="1F497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463" b="54167" l="26250" r="34948">
                        <a14:foregroundMark x1="26771" y1="42963" x2="26771" y2="42963"/>
                        <a14:foregroundMark x1="27708" y1="42685" x2="27708" y2="42685"/>
                        <a14:foregroundMark x1="27135" y1="42593" x2="27135" y2="42593"/>
                        <a14:foregroundMark x1="27135" y1="42593" x2="27135" y2="42593"/>
                        <a14:foregroundMark x1="27135" y1="42593" x2="27135" y2="42593"/>
                        <a14:foregroundMark x1="27135" y1="42593" x2="27135" y2="42593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844" y1="47130" x2="34427" y2="48241"/>
                        <a14:foregroundMark x1="34010" y1="42963" x2="34115" y2="51852"/>
                        <a14:foregroundMark x1="34115" y1="51852" x2="34010" y2="52685"/>
                        <a14:foregroundMark x1="33906" y1="53704" x2="28229" y2="53241"/>
                        <a14:foregroundMark x1="27240" y1="53241" x2="26302" y2="46296"/>
                        <a14:foregroundMark x1="26302" y1="46296" x2="27135" y2="43426"/>
                        <a14:foregroundMark x1="26927" y1="53241" x2="30781" y2="55278"/>
                        <a14:foregroundMark x1="30781" y1="55278" x2="33958" y2="54167"/>
                        <a14:foregroundMark x1="33958" y1="54167" x2="34010" y2="54167"/>
                        <a14:foregroundMark x1="34479" y1="46204" x2="34948" y2="40833"/>
                        <a14:foregroundMark x1="33802" y1="41944" x2="26927" y2="40463"/>
                        <a14:foregroundMark x1="27500" y1="43704" x2="31406" y2="41944"/>
                        <a14:foregroundMark x1="31406" y1="41944" x2="31615" y2="41204"/>
                        <a14:foregroundMark x1="26563" y1="40463" x2="26563" y2="40463"/>
                        <a14:foregroundMark x1="26563" y1="40463" x2="26563" y2="40463"/>
                        <a14:foregroundMark x1="26563" y1="40463" x2="26563" y2="40463"/>
                        <a14:foregroundMark x1="26563" y1="40463" x2="26563" y2="40463"/>
                        <a14:foregroundMark x1="26563" y1="40463" x2="26563" y2="40463"/>
                        <a14:backgroundMark x1="28854" y1="45370" x2="28854" y2="45370"/>
                        <a14:backgroundMark x1="31667" y1="50093" x2="31667" y2="50093"/>
                      </a14:backgroundRemoval>
                    </a14:imgEffect>
                  </a14:imgLayer>
                </a14:imgProps>
              </a:ext>
            </a:extLst>
          </a:blip>
          <a:srcRect l="26553" t="40137" r="65366" b="45040"/>
          <a:stretch/>
        </p:blipFill>
        <p:spPr bwMode="auto">
          <a:xfrm>
            <a:off x="4923970" y="1579135"/>
            <a:ext cx="961674" cy="1172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Рисунок 36">
            <a:extLst>
              <a:ext uri="{FF2B5EF4-FFF2-40B4-BE49-F238E27FC236}">
                <a16:creationId xmlns="" xmlns:a16="http://schemas.microsoft.com/office/drawing/2014/main" id="{0B8B5CCA-4902-65D0-BCFC-FFDD77D2F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463" b="54167" l="26250" r="34948">
                        <a14:foregroundMark x1="26771" y1="42963" x2="26771" y2="42963"/>
                        <a14:foregroundMark x1="27708" y1="42685" x2="27708" y2="42685"/>
                        <a14:foregroundMark x1="27135" y1="42593" x2="27135" y2="42593"/>
                        <a14:foregroundMark x1="27135" y1="42593" x2="27135" y2="42593"/>
                        <a14:foregroundMark x1="27135" y1="42593" x2="27135" y2="42593"/>
                        <a14:foregroundMark x1="27135" y1="42593" x2="27135" y2="42593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844" y1="47130" x2="34427" y2="48241"/>
                        <a14:foregroundMark x1="34010" y1="42963" x2="34115" y2="51852"/>
                        <a14:foregroundMark x1="34115" y1="51852" x2="34010" y2="52685"/>
                        <a14:foregroundMark x1="33906" y1="53704" x2="28229" y2="53241"/>
                        <a14:foregroundMark x1="27240" y1="53241" x2="26302" y2="46296"/>
                        <a14:foregroundMark x1="26302" y1="46296" x2="27135" y2="43426"/>
                        <a14:foregroundMark x1="26927" y1="53241" x2="30781" y2="55278"/>
                        <a14:foregroundMark x1="30781" y1="55278" x2="33958" y2="54167"/>
                        <a14:foregroundMark x1="33958" y1="54167" x2="34010" y2="54167"/>
                        <a14:foregroundMark x1="34479" y1="46204" x2="34948" y2="40833"/>
                        <a14:foregroundMark x1="33802" y1="41944" x2="26927" y2="40463"/>
                        <a14:foregroundMark x1="27500" y1="43704" x2="31406" y2="41944"/>
                        <a14:foregroundMark x1="31406" y1="41944" x2="31615" y2="41204"/>
                        <a14:foregroundMark x1="26563" y1="40463" x2="26563" y2="40463"/>
                        <a14:foregroundMark x1="26563" y1="40463" x2="26563" y2="40463"/>
                        <a14:foregroundMark x1="26563" y1="40463" x2="26563" y2="40463"/>
                        <a14:foregroundMark x1="26563" y1="40463" x2="26563" y2="40463"/>
                        <a14:foregroundMark x1="26563" y1="40463" x2="26563" y2="40463"/>
                        <a14:backgroundMark x1="28854" y1="45370" x2="28854" y2="45370"/>
                        <a14:backgroundMark x1="31667" y1="50093" x2="31667" y2="50093"/>
                      </a14:backgroundRemoval>
                    </a14:imgEffect>
                  </a14:imgLayer>
                </a14:imgProps>
              </a:ext>
            </a:extLst>
          </a:blip>
          <a:srcRect l="26553" t="40137" r="65366" b="45040"/>
          <a:stretch/>
        </p:blipFill>
        <p:spPr bwMode="auto">
          <a:xfrm>
            <a:off x="3321109" y="1579135"/>
            <a:ext cx="961674" cy="1172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8781E98D-3124-638A-4DCE-7CE6FA713A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448" b="58016" l="34826" r="38418">
                        <a14:foregroundMark x1="35677" y1="55556" x2="35677" y2="55556"/>
                        <a14:foregroundMark x1="36979" y1="55648" x2="36979" y2="55648"/>
                        <a14:foregroundMark x1="37448" y1="55648" x2="37448" y2="55648"/>
                        <a14:foregroundMark x1="37656" y1="56204" x2="37656" y2="56204"/>
                        <a14:foregroundMark x1="36563" y1="54352" x2="36563" y2="54352"/>
                      </a14:backgroundRemoval>
                    </a14:imgEffect>
                  </a14:imgLayer>
                </a14:imgProps>
              </a:ext>
            </a:extLst>
          </a:blip>
          <a:srcRect l="34823" t="50765" r="61445" b="42103"/>
          <a:stretch/>
        </p:blipFill>
        <p:spPr bwMode="auto">
          <a:xfrm>
            <a:off x="3434595" y="1640697"/>
            <a:ext cx="734701" cy="956930"/>
          </a:xfrm>
          <a:prstGeom prst="round2DiagRect">
            <a:avLst>
              <a:gd name="adj1" fmla="val 16667"/>
              <a:gd name="adj2" fmla="val 1280"/>
            </a:avLst>
          </a:prstGeom>
          <a:noFill/>
          <a:ln w="88900" cap="sq">
            <a:noFill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18793727-5235-E3E3-0B2B-663C4BF9895B}"/>
              </a:ext>
            </a:extLst>
          </p:cNvPr>
          <p:cNvCxnSpPr>
            <a:cxnSpLocks/>
          </p:cNvCxnSpPr>
          <p:nvPr/>
        </p:nvCxnSpPr>
        <p:spPr>
          <a:xfrm flipH="1">
            <a:off x="1350333" y="875876"/>
            <a:ext cx="18607" cy="22819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E59BC97E-10BF-76A0-6DBD-3041716AE59C}"/>
              </a:ext>
            </a:extLst>
          </p:cNvPr>
          <p:cNvCxnSpPr>
            <a:cxnSpLocks/>
          </p:cNvCxnSpPr>
          <p:nvPr/>
        </p:nvCxnSpPr>
        <p:spPr>
          <a:xfrm>
            <a:off x="2961164" y="3538605"/>
            <a:ext cx="0" cy="2226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C58EA69D-F484-5540-80AB-47EF93EC60BE}"/>
              </a:ext>
            </a:extLst>
          </p:cNvPr>
          <p:cNvCxnSpPr>
            <a:cxnSpLocks/>
          </p:cNvCxnSpPr>
          <p:nvPr/>
        </p:nvCxnSpPr>
        <p:spPr>
          <a:xfrm>
            <a:off x="4566684" y="928317"/>
            <a:ext cx="5316" cy="21741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9393070D-11F4-801D-A741-6DD6E0D1AB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6553" t="40137" r="65366" b="45040"/>
          <a:stretch/>
        </p:blipFill>
        <p:spPr bwMode="auto">
          <a:xfrm>
            <a:off x="273840" y="1579135"/>
            <a:ext cx="961674" cy="1172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28434CAD-FBFB-6872-D1CD-89704C2129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44896" t="38313" r="42277" b="38198"/>
          <a:stretch/>
        </p:blipFill>
        <p:spPr bwMode="auto">
          <a:xfrm>
            <a:off x="1690577" y="1571419"/>
            <a:ext cx="961670" cy="1180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4ACCFA84-0F68-50BD-F717-CF8D51166B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8211" t="44103" r="66768" b="47671"/>
          <a:stretch/>
        </p:blipFill>
        <p:spPr bwMode="auto">
          <a:xfrm>
            <a:off x="5153290" y="1775637"/>
            <a:ext cx="570207" cy="7880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0ACB41C5-7726-4644-D465-59C1809A1F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8220" t="27594" r="61133" b="54162"/>
          <a:stretch/>
        </p:blipFill>
        <p:spPr bwMode="auto">
          <a:xfrm>
            <a:off x="6653180" y="1775637"/>
            <a:ext cx="600641" cy="6346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B2604C54-75CD-BAD2-9544-BCA962D00F8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6959" t="27822" r="10593" b="35690"/>
          <a:stretch/>
        </p:blipFill>
        <p:spPr bwMode="auto">
          <a:xfrm>
            <a:off x="8153063" y="1775637"/>
            <a:ext cx="616380" cy="751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0D7E2AF2-B301-4F82-530B-B34A369F0BC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68755" t="27366" r="11106" b="35690"/>
          <a:stretch/>
        </p:blipFill>
        <p:spPr bwMode="auto">
          <a:xfrm>
            <a:off x="564477" y="4389246"/>
            <a:ext cx="532985" cy="623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5B9B961B-4B9A-5144-E947-34E00CCE5F7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26296" t="47663" r="65110" b="37742"/>
          <a:stretch/>
        </p:blipFill>
        <p:spPr bwMode="auto">
          <a:xfrm>
            <a:off x="6570837" y="4173412"/>
            <a:ext cx="922686" cy="1012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EECA6E24-5352-A256-67EC-4694AE0B0E1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6167" t="38997" r="65110" b="46180"/>
          <a:stretch/>
        </p:blipFill>
        <p:spPr bwMode="auto">
          <a:xfrm>
            <a:off x="8043893" y="4173412"/>
            <a:ext cx="915787" cy="10373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02EA5C72-6A32-50D4-AACD-21B03FF5F8CC}"/>
              </a:ext>
            </a:extLst>
          </p:cNvPr>
          <p:cNvSpPr txBox="1"/>
          <p:nvPr/>
        </p:nvSpPr>
        <p:spPr>
          <a:xfrm>
            <a:off x="129008" y="846235"/>
            <a:ext cx="12213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u="none" strike="noStrike" cap="none" dirty="0" smtClean="0">
                <a:solidFill>
                  <a:schemeClr val="dk1"/>
                </a:solidFill>
                <a:latin typeface="Arial Narrow" panose="020B0606020202030204" pitchFamily="34" charset="0"/>
                <a:sym typeface="Arial"/>
              </a:rPr>
              <a:t>Тестирование и </a:t>
            </a:r>
            <a:r>
              <a:rPr lang="ru-RU" sz="1200" b="1" u="none" strike="noStrike" cap="none" dirty="0">
                <a:solidFill>
                  <a:schemeClr val="dk1"/>
                </a:solidFill>
                <a:latin typeface="Arial Narrow" panose="020B0606020202030204" pitchFamily="34" charset="0"/>
                <a:sym typeface="Arial"/>
              </a:rPr>
              <a:t>КОНСУЛЬТИРОВАНИЕ НА ВИЧ/ИППП/ВГ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B987F94-D4E2-3183-38E6-A1E22EBBA1FE}"/>
              </a:ext>
            </a:extLst>
          </p:cNvPr>
          <p:cNvSpPr txBox="1"/>
          <p:nvPr/>
        </p:nvSpPr>
        <p:spPr>
          <a:xfrm>
            <a:off x="1592332" y="846234"/>
            <a:ext cx="12387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u="none" strike="noStrike" cap="none" dirty="0">
                <a:solidFill>
                  <a:schemeClr val="dk1"/>
                </a:solidFill>
                <a:latin typeface="Arial Narrow" panose="020B0606020202030204" pitchFamily="34" charset="0"/>
                <a:sym typeface="Arial"/>
              </a:rPr>
              <a:t>ПЕРЕНАПРАВЛЕНИЯ ДЛЯ МЕДИКО-СОЦИАЛЬНЫХ УСЛУГ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BD4D6DA7-8497-1FCD-015A-4CBE67C09323}"/>
              </a:ext>
            </a:extLst>
          </p:cNvPr>
          <p:cNvSpPr txBox="1"/>
          <p:nvPr/>
        </p:nvSpPr>
        <p:spPr>
          <a:xfrm>
            <a:off x="2878324" y="823646"/>
            <a:ext cx="17631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u="none" strike="noStrike" cap="none" dirty="0">
                <a:solidFill>
                  <a:schemeClr val="dk1"/>
                </a:solidFill>
                <a:latin typeface="Arial Narrow" panose="020B0606020202030204" pitchFamily="34" charset="0"/>
                <a:sym typeface="Arial"/>
              </a:rPr>
              <a:t>ИНФОРМАЦИОННО-ОБРАЗОВАТЕЛЬНАЯ РАБОТА (СМИ, АКЦИИ, ЛЕКЦИИ) 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="" xmlns:a16="http://schemas.microsoft.com/office/drawing/2014/main" id="{399E0B3D-B326-05AC-0FE7-C4FC367C8974}"/>
              </a:ext>
            </a:extLst>
          </p:cNvPr>
          <p:cNvCxnSpPr>
            <a:cxnSpLocks/>
          </p:cNvCxnSpPr>
          <p:nvPr/>
        </p:nvCxnSpPr>
        <p:spPr>
          <a:xfrm>
            <a:off x="6188147" y="902096"/>
            <a:ext cx="5316" cy="21741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="" xmlns:a16="http://schemas.microsoft.com/office/drawing/2014/main" id="{93D4F678-78F6-5194-9E33-3854AF824B2E}"/>
              </a:ext>
            </a:extLst>
          </p:cNvPr>
          <p:cNvCxnSpPr>
            <a:cxnSpLocks/>
          </p:cNvCxnSpPr>
          <p:nvPr/>
        </p:nvCxnSpPr>
        <p:spPr>
          <a:xfrm>
            <a:off x="7752635" y="865036"/>
            <a:ext cx="5316" cy="217413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62732E54-80F4-D9BC-3CD6-7D32BE878F62}"/>
              </a:ext>
            </a:extLst>
          </p:cNvPr>
          <p:cNvSpPr txBox="1"/>
          <p:nvPr/>
        </p:nvSpPr>
        <p:spPr>
          <a:xfrm>
            <a:off x="4751196" y="855487"/>
            <a:ext cx="13329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u="none" strike="noStrike" cap="none" dirty="0">
                <a:solidFill>
                  <a:schemeClr val="dk1"/>
                </a:solidFill>
                <a:latin typeface="Arial Narrow" panose="020B0606020202030204" pitchFamily="34" charset="0"/>
                <a:sym typeface="Arial"/>
              </a:rPr>
              <a:t>ПРОФИЛАКТИКА С  УЧАСТИЕМ НПО</a:t>
            </a:r>
            <a:r>
              <a:rPr lang="ru-RU" sz="1200" b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3049BD39-9026-3B74-87D1-A824EDA1AAB8}"/>
              </a:ext>
            </a:extLst>
          </p:cNvPr>
          <p:cNvSpPr txBox="1"/>
          <p:nvPr/>
        </p:nvSpPr>
        <p:spPr>
          <a:xfrm>
            <a:off x="6271953" y="867852"/>
            <a:ext cx="14021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u="none" strike="noStrike" cap="none" dirty="0">
                <a:solidFill>
                  <a:schemeClr val="dk1"/>
                </a:solidFill>
                <a:latin typeface="Arial Narrow" panose="020B0606020202030204" pitchFamily="34" charset="0"/>
                <a:sym typeface="Arial"/>
              </a:rPr>
              <a:t>ПРИМЕНЕНИЕ АУТРИЧ-РАБОТЫ  «РАВНЫЙ-РАВНОМУ»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32A0EC26-D30E-4A4E-3B30-A94012719BDD}"/>
              </a:ext>
            </a:extLst>
          </p:cNvPr>
          <p:cNvSpPr txBox="1"/>
          <p:nvPr/>
        </p:nvSpPr>
        <p:spPr>
          <a:xfrm>
            <a:off x="7793668" y="865037"/>
            <a:ext cx="14021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u="none" strike="noStrike" cap="none" dirty="0">
                <a:solidFill>
                  <a:schemeClr val="dk1"/>
                </a:solidFill>
                <a:latin typeface="Arial Narrow" panose="020B0606020202030204" pitchFamily="34" charset="0"/>
                <a:sym typeface="Arial"/>
              </a:rPr>
              <a:t>ДОСТУП К  ИГЛАМ И ШПРИЦАМ ЛУИН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441A1651-3644-DC4F-144D-B9D26F401E72}"/>
              </a:ext>
            </a:extLst>
          </p:cNvPr>
          <p:cNvSpPr txBox="1"/>
          <p:nvPr/>
        </p:nvSpPr>
        <p:spPr>
          <a:xfrm>
            <a:off x="246131" y="2691809"/>
            <a:ext cx="9647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u="none" strike="noStrike" cap="none" dirty="0">
                <a:solidFill>
                  <a:schemeClr val="dk1"/>
                </a:solidFill>
                <a:latin typeface="Arial Narrow" panose="020B0606020202030204" pitchFamily="34" charset="0"/>
                <a:sym typeface="Arial"/>
              </a:rPr>
              <a:t>1986</a:t>
            </a:r>
            <a:endParaRPr lang="ru-RU" sz="1600" b="1" u="none" strike="noStrike" cap="none" dirty="0">
              <a:solidFill>
                <a:srgbClr val="FF0000"/>
              </a:solidFill>
              <a:latin typeface="Arial Narrow" panose="020B0606020202030204" pitchFamily="34" charset="0"/>
              <a:sym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1B19E162-AB6C-E239-B817-848916769EFF}"/>
              </a:ext>
            </a:extLst>
          </p:cNvPr>
          <p:cNvSpPr txBox="1"/>
          <p:nvPr/>
        </p:nvSpPr>
        <p:spPr>
          <a:xfrm>
            <a:off x="1795813" y="2682290"/>
            <a:ext cx="723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u="none" strike="noStrike" cap="none" dirty="0">
                <a:solidFill>
                  <a:schemeClr val="dk1"/>
                </a:solidFill>
                <a:latin typeface="Arial Narrow" panose="020B0606020202030204" pitchFamily="34" charset="0"/>
                <a:sym typeface="Arial"/>
              </a:rPr>
              <a:t>1990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AC9C7FE9-8C1E-78DE-0E31-37842E6994D4}"/>
              </a:ext>
            </a:extLst>
          </p:cNvPr>
          <p:cNvSpPr txBox="1"/>
          <p:nvPr/>
        </p:nvSpPr>
        <p:spPr>
          <a:xfrm>
            <a:off x="3434595" y="2634275"/>
            <a:ext cx="7891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u="none" strike="noStrike" cap="none" dirty="0">
                <a:solidFill>
                  <a:schemeClr val="dk1"/>
                </a:solidFill>
                <a:latin typeface="Arial Narrow" panose="020B0606020202030204" pitchFamily="34" charset="0"/>
                <a:sym typeface="Arial"/>
              </a:rPr>
              <a:t>1990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D75C34FB-4183-D0B6-2880-7930F1345BA9}"/>
              </a:ext>
            </a:extLst>
          </p:cNvPr>
          <p:cNvSpPr txBox="1"/>
          <p:nvPr/>
        </p:nvSpPr>
        <p:spPr>
          <a:xfrm>
            <a:off x="4979793" y="2644047"/>
            <a:ext cx="762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u="none" strike="noStrike" cap="none" dirty="0">
                <a:solidFill>
                  <a:schemeClr val="dk1"/>
                </a:solidFill>
                <a:latin typeface="Arial Narrow" panose="020B0606020202030204" pitchFamily="34" charset="0"/>
                <a:sym typeface="Arial"/>
              </a:rPr>
              <a:t>1998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12B97831-BBAC-E1D3-CE28-2F971A529965}"/>
              </a:ext>
            </a:extLst>
          </p:cNvPr>
          <p:cNvSpPr txBox="1"/>
          <p:nvPr/>
        </p:nvSpPr>
        <p:spPr>
          <a:xfrm>
            <a:off x="6605199" y="2694607"/>
            <a:ext cx="673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u="none" strike="noStrike" cap="none" dirty="0">
                <a:solidFill>
                  <a:schemeClr val="dk1"/>
                </a:solidFill>
                <a:latin typeface="Arial Narrow" panose="020B0606020202030204" pitchFamily="34" charset="0"/>
                <a:sym typeface="Arial"/>
              </a:rPr>
              <a:t>2001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100A531F-6088-E8DE-FEFB-70377102A70F}"/>
              </a:ext>
            </a:extLst>
          </p:cNvPr>
          <p:cNvSpPr txBox="1"/>
          <p:nvPr/>
        </p:nvSpPr>
        <p:spPr>
          <a:xfrm>
            <a:off x="8090411" y="2619307"/>
            <a:ext cx="702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dk1"/>
                </a:solidFill>
                <a:latin typeface="Arial Narrow" panose="020B0606020202030204" pitchFamily="34" charset="0"/>
              </a:rPr>
              <a:t>2001</a:t>
            </a:r>
            <a:endParaRPr lang="ru-RU" sz="1800" b="1" u="none" strike="noStrike" cap="none" dirty="0">
              <a:solidFill>
                <a:schemeClr val="dk1"/>
              </a:solidFill>
              <a:latin typeface="Arial Narrow" panose="020B0606020202030204" pitchFamily="34" charset="0"/>
              <a:sym typeface="Arial"/>
            </a:endParaRPr>
          </a:p>
        </p:txBody>
      </p:sp>
      <p:pic>
        <p:nvPicPr>
          <p:cNvPr id="59" name="Рисунок 58">
            <a:extLst>
              <a:ext uri="{FF2B5EF4-FFF2-40B4-BE49-F238E27FC236}">
                <a16:creationId xmlns="" xmlns:a16="http://schemas.microsoft.com/office/drawing/2014/main" id="{F462E5F7-99C2-F03E-310B-BB1F0D23BF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463" b="54167" l="26250" r="34948">
                        <a14:foregroundMark x1="26771" y1="42963" x2="26771" y2="42963"/>
                        <a14:foregroundMark x1="27708" y1="42685" x2="27708" y2="42685"/>
                        <a14:foregroundMark x1="27135" y1="42593" x2="27135" y2="42593"/>
                        <a14:foregroundMark x1="27135" y1="42593" x2="27135" y2="42593"/>
                        <a14:foregroundMark x1="27135" y1="42593" x2="27135" y2="42593"/>
                        <a14:foregroundMark x1="27135" y1="42593" x2="27135" y2="42593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844" y1="47130" x2="34427" y2="48241"/>
                        <a14:foregroundMark x1="34010" y1="42963" x2="34115" y2="51852"/>
                        <a14:foregroundMark x1="34115" y1="51852" x2="34010" y2="52685"/>
                        <a14:foregroundMark x1="33906" y1="53704" x2="28229" y2="53241"/>
                        <a14:foregroundMark x1="27240" y1="53241" x2="26302" y2="46296"/>
                        <a14:foregroundMark x1="26302" y1="46296" x2="27135" y2="43426"/>
                        <a14:foregroundMark x1="26927" y1="53241" x2="30781" y2="55278"/>
                        <a14:foregroundMark x1="30781" y1="55278" x2="33958" y2="54167"/>
                        <a14:foregroundMark x1="33958" y1="54167" x2="34010" y2="54167"/>
                        <a14:foregroundMark x1="34479" y1="46204" x2="34948" y2="40833"/>
                        <a14:foregroundMark x1="33802" y1="41944" x2="26927" y2="40463"/>
                        <a14:foregroundMark x1="27500" y1="43704" x2="31406" y2="41944"/>
                        <a14:foregroundMark x1="31406" y1="41944" x2="31615" y2="41204"/>
                        <a14:foregroundMark x1="26563" y1="40463" x2="26563" y2="40463"/>
                        <a14:foregroundMark x1="26563" y1="40463" x2="26563" y2="40463"/>
                        <a14:foregroundMark x1="26563" y1="40463" x2="26563" y2="40463"/>
                        <a14:foregroundMark x1="26563" y1="40463" x2="26563" y2="40463"/>
                        <a14:foregroundMark x1="26563" y1="40463" x2="26563" y2="40463"/>
                        <a14:backgroundMark x1="28854" y1="45370" x2="28854" y2="45370"/>
                        <a14:backgroundMark x1="31667" y1="50093" x2="31667" y2="50093"/>
                      </a14:backgroundRemoval>
                    </a14:imgEffect>
                  </a14:imgLayer>
                </a14:imgProps>
              </a:ext>
            </a:extLst>
          </a:blip>
          <a:srcRect l="26553" t="40137" r="65366" b="45040"/>
          <a:stretch/>
        </p:blipFill>
        <p:spPr bwMode="auto">
          <a:xfrm>
            <a:off x="1676959" y="4183078"/>
            <a:ext cx="961674" cy="1172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0" name="Рисунок 59">
            <a:extLst>
              <a:ext uri="{FF2B5EF4-FFF2-40B4-BE49-F238E27FC236}">
                <a16:creationId xmlns="" xmlns:a16="http://schemas.microsoft.com/office/drawing/2014/main" id="{3AF1C64D-EA70-5E79-2EC9-8BD3A426BD45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28227" t="38326" r="67210" b="52420"/>
          <a:stretch/>
        </p:blipFill>
        <p:spPr bwMode="auto">
          <a:xfrm>
            <a:off x="2017514" y="4429453"/>
            <a:ext cx="501283" cy="6698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2" name="Рисунок 61">
            <a:extLst>
              <a:ext uri="{FF2B5EF4-FFF2-40B4-BE49-F238E27FC236}">
                <a16:creationId xmlns="" xmlns:a16="http://schemas.microsoft.com/office/drawing/2014/main" id="{A2981B44-1841-3CF9-EEE0-011E74F2D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463" b="54167" l="26250" r="34948">
                        <a14:foregroundMark x1="26771" y1="42963" x2="26771" y2="42963"/>
                        <a14:foregroundMark x1="27708" y1="42685" x2="27708" y2="42685"/>
                        <a14:foregroundMark x1="27135" y1="42593" x2="27135" y2="42593"/>
                        <a14:foregroundMark x1="27135" y1="42593" x2="27135" y2="42593"/>
                        <a14:foregroundMark x1="27135" y1="42593" x2="27135" y2="42593"/>
                        <a14:foregroundMark x1="27135" y1="42593" x2="27135" y2="42593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844" y1="47130" x2="34427" y2="48241"/>
                        <a14:foregroundMark x1="34010" y1="42963" x2="34115" y2="51852"/>
                        <a14:foregroundMark x1="34115" y1="51852" x2="34010" y2="52685"/>
                        <a14:foregroundMark x1="33906" y1="53704" x2="28229" y2="53241"/>
                        <a14:foregroundMark x1="27240" y1="53241" x2="26302" y2="46296"/>
                        <a14:foregroundMark x1="26302" y1="46296" x2="27135" y2="43426"/>
                        <a14:foregroundMark x1="26927" y1="53241" x2="30781" y2="55278"/>
                        <a14:foregroundMark x1="30781" y1="55278" x2="33958" y2="54167"/>
                        <a14:foregroundMark x1="33958" y1="54167" x2="34010" y2="54167"/>
                        <a14:foregroundMark x1="34479" y1="46204" x2="34948" y2="40833"/>
                        <a14:foregroundMark x1="33802" y1="41944" x2="26927" y2="40463"/>
                        <a14:foregroundMark x1="27500" y1="43704" x2="31406" y2="41944"/>
                        <a14:foregroundMark x1="31406" y1="41944" x2="31615" y2="41204"/>
                        <a14:foregroundMark x1="26563" y1="40463" x2="26563" y2="40463"/>
                        <a14:foregroundMark x1="26563" y1="40463" x2="26563" y2="40463"/>
                        <a14:foregroundMark x1="26563" y1="40463" x2="26563" y2="40463"/>
                        <a14:foregroundMark x1="26563" y1="40463" x2="26563" y2="40463"/>
                        <a14:foregroundMark x1="26563" y1="40463" x2="26563" y2="40463"/>
                        <a14:backgroundMark x1="28854" y1="45370" x2="28854" y2="45370"/>
                        <a14:backgroundMark x1="31667" y1="50093" x2="31667" y2="50093"/>
                      </a14:backgroundRemoval>
                    </a14:imgEffect>
                  </a14:imgLayer>
                </a14:imgProps>
              </a:ext>
            </a:extLst>
          </a:blip>
          <a:srcRect l="26553" t="40137" r="65366" b="45040"/>
          <a:stretch/>
        </p:blipFill>
        <p:spPr bwMode="auto">
          <a:xfrm>
            <a:off x="3353346" y="4141469"/>
            <a:ext cx="961674" cy="1172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754C96F2-1679-2EB5-DD8D-0E501466F44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3889" b="66019" l="46719" r="52083">
                        <a14:foregroundMark x1="49063" y1="57037" x2="49063" y2="57037"/>
                        <a14:foregroundMark x1="49375" y1="54444" x2="49375" y2="54444"/>
                        <a14:foregroundMark x1="48854" y1="53889" x2="48854" y2="53889"/>
                      </a14:backgroundRemoval>
                    </a14:imgEffect>
                  </a14:imgLayer>
                </a14:imgProps>
              </a:ext>
            </a:extLst>
          </a:blip>
          <a:srcRect l="46051" t="53592" r="47151" b="32496"/>
          <a:stretch/>
        </p:blipFill>
        <p:spPr bwMode="auto">
          <a:xfrm>
            <a:off x="3576285" y="4320130"/>
            <a:ext cx="734702" cy="7621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4" name="Рисунок 63">
            <a:extLst>
              <a:ext uri="{FF2B5EF4-FFF2-40B4-BE49-F238E27FC236}">
                <a16:creationId xmlns="" xmlns:a16="http://schemas.microsoft.com/office/drawing/2014/main" id="{082DE2C4-D721-ED8D-D184-80D6B73BA0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rgbClr val="1F497D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463" b="54167" l="26250" r="34948">
                        <a14:foregroundMark x1="26771" y1="42963" x2="26771" y2="42963"/>
                        <a14:foregroundMark x1="27708" y1="42685" x2="27708" y2="42685"/>
                        <a14:foregroundMark x1="27135" y1="42593" x2="27135" y2="42593"/>
                        <a14:foregroundMark x1="27135" y1="42593" x2="27135" y2="42593"/>
                        <a14:foregroundMark x1="27135" y1="42593" x2="27135" y2="42593"/>
                        <a14:foregroundMark x1="27135" y1="42593" x2="27135" y2="42593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063" y1="45926" x2="34063" y2="45926"/>
                        <a14:foregroundMark x1="34844" y1="47130" x2="34427" y2="48241"/>
                        <a14:foregroundMark x1="34010" y1="42963" x2="34115" y2="51852"/>
                        <a14:foregroundMark x1="34115" y1="51852" x2="34010" y2="52685"/>
                        <a14:foregroundMark x1="33906" y1="53704" x2="28229" y2="53241"/>
                        <a14:foregroundMark x1="27240" y1="53241" x2="26302" y2="46296"/>
                        <a14:foregroundMark x1="26302" y1="46296" x2="27135" y2="43426"/>
                        <a14:foregroundMark x1="26927" y1="53241" x2="30781" y2="55278"/>
                        <a14:foregroundMark x1="30781" y1="55278" x2="33958" y2="54167"/>
                        <a14:foregroundMark x1="33958" y1="54167" x2="34010" y2="54167"/>
                        <a14:foregroundMark x1="34479" y1="46204" x2="34948" y2="40833"/>
                        <a14:foregroundMark x1="33802" y1="41944" x2="26927" y2="40463"/>
                        <a14:foregroundMark x1="27500" y1="43704" x2="31406" y2="41944"/>
                        <a14:foregroundMark x1="31406" y1="41944" x2="31615" y2="41204"/>
                        <a14:foregroundMark x1="26563" y1="40463" x2="26563" y2="40463"/>
                        <a14:foregroundMark x1="26563" y1="40463" x2="26563" y2="40463"/>
                        <a14:foregroundMark x1="26563" y1="40463" x2="26563" y2="40463"/>
                        <a14:foregroundMark x1="26563" y1="40463" x2="26563" y2="40463"/>
                        <a14:foregroundMark x1="26563" y1="40463" x2="26563" y2="40463"/>
                        <a14:backgroundMark x1="28854" y1="45370" x2="28854" y2="45370"/>
                        <a14:backgroundMark x1="31667" y1="50093" x2="31667" y2="50093"/>
                      </a14:backgroundRemoval>
                    </a14:imgEffect>
                  </a14:imgLayer>
                </a14:imgProps>
              </a:ext>
            </a:extLst>
          </a:blip>
          <a:srcRect l="26553" t="40137" r="65366" b="45040"/>
          <a:stretch/>
        </p:blipFill>
        <p:spPr bwMode="auto">
          <a:xfrm>
            <a:off x="4972898" y="4141469"/>
            <a:ext cx="961674" cy="11728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3" name="Google Shape;75;p2">
            <a:extLst>
              <a:ext uri="{FF2B5EF4-FFF2-40B4-BE49-F238E27FC236}">
                <a16:creationId xmlns="" xmlns:a16="http://schemas.microsoft.com/office/drawing/2014/main" id="{0E618700-0915-01F4-8798-39EAE8D5ABCF}"/>
              </a:ext>
            </a:extLst>
          </p:cNvPr>
          <p:cNvPicPr preferRelativeResize="0"/>
          <p:nvPr/>
        </p:nvPicPr>
        <p:blipFill>
          <a:blip r:embed="rId20">
            <a:alphaModFix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56765" y1="27059" x2="56765" y2="27059"/>
                        <a14:foregroundMark x1="57353" y1="33176" x2="57353" y2="33176"/>
                        <a14:foregroundMark x1="58824" y1="38588" x2="58824" y2="38588"/>
                        <a14:foregroundMark x1="70000" y1="32000" x2="70000" y2="32000"/>
                        <a14:foregroundMark x1="61765" y1="37647" x2="61765" y2="37647"/>
                        <a14:backgroundMark x1="59706" y1="57647" x2="59706" y2="57647"/>
                        <a14:backgroundMark x1="52647" y1="53176" x2="52647" y2="53176"/>
                        <a14:backgroundMark x1="52647" y1="53176" x2="52647" y2="53176"/>
                        <a14:backgroundMark x1="52647" y1="53176" x2="52647" y2="53176"/>
                        <a14:backgroundMark x1="52647" y1="53176" x2="52647" y2="53176"/>
                        <a14:backgroundMark x1="69412" y1="14118" x2="81176" y2="30824"/>
                        <a14:backgroundMark x1="81176" y1="32000" x2="64118" y2="55529"/>
                        <a14:backgroundMark x1="64118" y1="55529" x2="32059" y2="55529"/>
                        <a14:backgroundMark x1="32059" y1="55529" x2="15000" y2="28471"/>
                        <a14:backgroundMark x1="15000" y1="28471" x2="16471" y2="22588"/>
                        <a14:backgroundMark x1="22647" y1="21882" x2="21176" y2="31529"/>
                        <a14:backgroundMark x1="27647" y1="26353" x2="39412" y2="5882"/>
                        <a14:backgroundMark x1="53235" y1="46353" x2="50588" y2="61412"/>
                        <a14:backgroundMark x1="58501" y1="38588" x2="50588" y2="48235"/>
                        <a14:backgroundMark x1="59273" y1="37647" x2="58501" y2="38588"/>
                        <a14:backgroundMark x1="62941" y1="33176" x2="59273" y2="37647"/>
                        <a14:backgroundMark x1="53962" y1="27059" x2="54118" y2="26353"/>
                        <a14:backgroundMark x1="53235" y1="30353" x2="53962" y2="270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3440" y="4210636"/>
            <a:ext cx="1145786" cy="14036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Прямая соединительная линия 64">
            <a:extLst>
              <a:ext uri="{FF2B5EF4-FFF2-40B4-BE49-F238E27FC236}">
                <a16:creationId xmlns="" xmlns:a16="http://schemas.microsoft.com/office/drawing/2014/main" id="{8161B888-86CB-E263-5F9E-979BF55CBC5F}"/>
              </a:ext>
            </a:extLst>
          </p:cNvPr>
          <p:cNvCxnSpPr>
            <a:cxnSpLocks/>
          </p:cNvCxnSpPr>
          <p:nvPr/>
        </p:nvCxnSpPr>
        <p:spPr>
          <a:xfrm flipH="1">
            <a:off x="1345124" y="3527971"/>
            <a:ext cx="18607" cy="22819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>
            <a:extLst>
              <a:ext uri="{FF2B5EF4-FFF2-40B4-BE49-F238E27FC236}">
                <a16:creationId xmlns="" xmlns:a16="http://schemas.microsoft.com/office/drawing/2014/main" id="{AC973802-5EB2-A7F2-B54B-6EAA1A1ADF8E}"/>
              </a:ext>
            </a:extLst>
          </p:cNvPr>
          <p:cNvCxnSpPr>
            <a:cxnSpLocks/>
          </p:cNvCxnSpPr>
          <p:nvPr/>
        </p:nvCxnSpPr>
        <p:spPr>
          <a:xfrm>
            <a:off x="7793668" y="3524698"/>
            <a:ext cx="0" cy="2226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="" xmlns:a16="http://schemas.microsoft.com/office/drawing/2014/main" id="{19ADC2A8-F82C-4052-F347-AF77201F76F7}"/>
              </a:ext>
            </a:extLst>
          </p:cNvPr>
          <p:cNvCxnSpPr>
            <a:cxnSpLocks/>
          </p:cNvCxnSpPr>
          <p:nvPr/>
        </p:nvCxnSpPr>
        <p:spPr>
          <a:xfrm>
            <a:off x="4572000" y="3566314"/>
            <a:ext cx="0" cy="2226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="" xmlns:a16="http://schemas.microsoft.com/office/drawing/2014/main" id="{74925597-40B3-DCBE-EC26-3B57BF2674DD}"/>
              </a:ext>
            </a:extLst>
          </p:cNvPr>
          <p:cNvCxnSpPr>
            <a:cxnSpLocks/>
          </p:cNvCxnSpPr>
          <p:nvPr/>
        </p:nvCxnSpPr>
        <p:spPr>
          <a:xfrm>
            <a:off x="6188147" y="3538604"/>
            <a:ext cx="0" cy="2226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="" xmlns:a16="http://schemas.microsoft.com/office/drawing/2014/main" id="{BDE6A248-B1CF-97A6-75D3-BE29C61E0C2B}"/>
              </a:ext>
            </a:extLst>
          </p:cNvPr>
          <p:cNvCxnSpPr>
            <a:cxnSpLocks/>
          </p:cNvCxnSpPr>
          <p:nvPr/>
        </p:nvCxnSpPr>
        <p:spPr>
          <a:xfrm>
            <a:off x="2969138" y="875876"/>
            <a:ext cx="0" cy="2226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3613BAAF-D480-085E-FDE1-D18E2A6D1810}"/>
              </a:ext>
            </a:extLst>
          </p:cNvPr>
          <p:cNvSpPr txBox="1"/>
          <p:nvPr/>
        </p:nvSpPr>
        <p:spPr>
          <a:xfrm>
            <a:off x="134934" y="3524698"/>
            <a:ext cx="1091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u="none" strike="noStrike" cap="none" dirty="0">
                <a:solidFill>
                  <a:schemeClr val="dk1"/>
                </a:solidFill>
                <a:latin typeface="Arial Narrow" panose="020B0606020202030204" pitchFamily="34" charset="0"/>
                <a:sym typeface="Arial"/>
              </a:rPr>
              <a:t>ДОСТУП К  ПРЕЗЕРВАТИВАМ КГН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8BAFB9D2-23F7-F662-F3D3-967C63CACF0E}"/>
              </a:ext>
            </a:extLst>
          </p:cNvPr>
          <p:cNvSpPr txBox="1"/>
          <p:nvPr/>
        </p:nvSpPr>
        <p:spPr>
          <a:xfrm>
            <a:off x="1532219" y="3566313"/>
            <a:ext cx="13107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u="none" strike="noStrike" cap="none" dirty="0">
                <a:solidFill>
                  <a:schemeClr val="dk1"/>
                </a:solidFill>
                <a:latin typeface="Arial Narrow" panose="020B0606020202030204" pitchFamily="34" charset="0"/>
                <a:sym typeface="Arial"/>
              </a:rPr>
              <a:t>АНТИРЕТРОВИРУСНАЯ ТЕРАПИЯ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0F59F7CA-2B6B-51B4-180A-AE1E1AA80282}"/>
              </a:ext>
            </a:extLst>
          </p:cNvPr>
          <p:cNvSpPr txBox="1"/>
          <p:nvPr/>
        </p:nvSpPr>
        <p:spPr>
          <a:xfrm>
            <a:off x="3120525" y="3476848"/>
            <a:ext cx="14508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u="none" strike="noStrike" cap="none" dirty="0">
                <a:solidFill>
                  <a:schemeClr val="dk1"/>
                </a:solidFill>
                <a:latin typeface="Arial Narrow" panose="020B0606020202030204" pitchFamily="34" charset="0"/>
                <a:sym typeface="Arial"/>
              </a:rPr>
              <a:t>ПРОФИЛАКТИКА ПЕРЕДАЧИ ВИЧ ОТ МАТЕРИ РЕБЕНКУ	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01AB4B12-C18B-EA99-9050-4307A5351FBA}"/>
              </a:ext>
            </a:extLst>
          </p:cNvPr>
          <p:cNvSpPr txBox="1"/>
          <p:nvPr/>
        </p:nvSpPr>
        <p:spPr>
          <a:xfrm>
            <a:off x="4798442" y="3432364"/>
            <a:ext cx="13630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u="none" strike="noStrike" cap="none" dirty="0">
                <a:solidFill>
                  <a:schemeClr val="dk1"/>
                </a:solidFill>
                <a:latin typeface="Arial Narrow" panose="020B0606020202030204" pitchFamily="34" charset="0"/>
                <a:sym typeface="Arial"/>
              </a:rPr>
              <a:t>ПОДДЕРЖИВАЮЩАЯ ТЕРАПИИ АГОНИСТАМИ ОПИАТОВ ( ПТАО)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EEC9052A-9273-4F01-B3E7-ABEFCE191367}"/>
              </a:ext>
            </a:extLst>
          </p:cNvPr>
          <p:cNvSpPr txBox="1"/>
          <p:nvPr/>
        </p:nvSpPr>
        <p:spPr>
          <a:xfrm>
            <a:off x="6193464" y="3489369"/>
            <a:ext cx="15822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u="none" strike="noStrike" cap="none" dirty="0">
                <a:solidFill>
                  <a:schemeClr val="dk1"/>
                </a:solidFill>
                <a:latin typeface="Arial Narrow" panose="020B0606020202030204" pitchFamily="34" charset="0"/>
                <a:sym typeface="Arial"/>
              </a:rPr>
              <a:t>ПОСТКОНТАКТНАЯ  ПРОФИЛАКТИКА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860F28CA-3720-7E05-E32A-5A87CC4A5F94}"/>
              </a:ext>
            </a:extLst>
          </p:cNvPr>
          <p:cNvSpPr txBox="1"/>
          <p:nvPr/>
        </p:nvSpPr>
        <p:spPr>
          <a:xfrm>
            <a:off x="7969263" y="3489369"/>
            <a:ext cx="11056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u="none" strike="noStrike" cap="none" dirty="0">
                <a:solidFill>
                  <a:schemeClr val="dk1"/>
                </a:solidFill>
                <a:latin typeface="Arial Narrow" panose="020B0606020202030204" pitchFamily="34" charset="0"/>
                <a:sym typeface="Arial"/>
              </a:rPr>
              <a:t>ДОКОНТАКТНАЯ ПРОФИЛАКТИКА</a:t>
            </a:r>
            <a:r>
              <a:rPr lang="ru-RU" sz="1200" b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6250D2C6-3663-2A17-073F-CC7DD9FA1794}"/>
              </a:ext>
            </a:extLst>
          </p:cNvPr>
          <p:cNvSpPr txBox="1"/>
          <p:nvPr/>
        </p:nvSpPr>
        <p:spPr>
          <a:xfrm>
            <a:off x="321605" y="5262165"/>
            <a:ext cx="6977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u="none" strike="noStrike" cap="none" dirty="0">
                <a:solidFill>
                  <a:schemeClr val="dk1"/>
                </a:solidFill>
                <a:latin typeface="Arial Narrow" panose="020B0606020202030204" pitchFamily="34" charset="0"/>
                <a:sym typeface="Arial"/>
              </a:rPr>
              <a:t>2001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7C8977E2-AABA-F1B1-1211-C1BF3F92B33F}"/>
              </a:ext>
            </a:extLst>
          </p:cNvPr>
          <p:cNvSpPr txBox="1"/>
          <p:nvPr/>
        </p:nvSpPr>
        <p:spPr>
          <a:xfrm>
            <a:off x="1802519" y="5296902"/>
            <a:ext cx="717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u="none" strike="noStrike" cap="none" dirty="0">
                <a:solidFill>
                  <a:schemeClr val="dk1"/>
                </a:solidFill>
                <a:latin typeface="Arial Narrow" panose="020B0606020202030204" pitchFamily="34" charset="0"/>
                <a:sym typeface="Arial"/>
              </a:rPr>
              <a:t>2005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E7A845A2-2916-29F9-62EA-BA309DD643BB}"/>
              </a:ext>
            </a:extLst>
          </p:cNvPr>
          <p:cNvSpPr txBox="1"/>
          <p:nvPr/>
        </p:nvSpPr>
        <p:spPr>
          <a:xfrm>
            <a:off x="3447553" y="5314303"/>
            <a:ext cx="718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u="none" strike="noStrike" cap="none" dirty="0">
                <a:solidFill>
                  <a:schemeClr val="dk1"/>
                </a:solidFill>
                <a:latin typeface="Arial Narrow" panose="020B0606020202030204" pitchFamily="34" charset="0"/>
                <a:sym typeface="Arial"/>
              </a:rPr>
              <a:t>2007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82C8F0A2-0579-44E3-DC5A-D6ACF7A792E2}"/>
              </a:ext>
            </a:extLst>
          </p:cNvPr>
          <p:cNvSpPr txBox="1"/>
          <p:nvPr/>
        </p:nvSpPr>
        <p:spPr>
          <a:xfrm>
            <a:off x="5034505" y="5272470"/>
            <a:ext cx="734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u="none" strike="noStrike" cap="none" dirty="0">
                <a:solidFill>
                  <a:schemeClr val="dk1"/>
                </a:solidFill>
                <a:latin typeface="Arial Narrow" panose="020B0606020202030204" pitchFamily="34" charset="0"/>
                <a:sym typeface="Arial"/>
              </a:rPr>
              <a:t>2008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077C9D33-A031-DF8A-62E6-E86A77EBE4C1}"/>
              </a:ext>
            </a:extLst>
          </p:cNvPr>
          <p:cNvSpPr txBox="1"/>
          <p:nvPr/>
        </p:nvSpPr>
        <p:spPr>
          <a:xfrm>
            <a:off x="6570837" y="5185790"/>
            <a:ext cx="7996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u="none" strike="noStrike" cap="none" dirty="0">
                <a:solidFill>
                  <a:schemeClr val="dk1"/>
                </a:solidFill>
                <a:latin typeface="Arial Narrow" panose="020B0606020202030204" pitchFamily="34" charset="0"/>
                <a:sym typeface="Arial"/>
              </a:rPr>
              <a:t>2009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C51B03DB-9C7D-69A8-6DE1-117337BD06EF}"/>
              </a:ext>
            </a:extLst>
          </p:cNvPr>
          <p:cNvSpPr txBox="1"/>
          <p:nvPr/>
        </p:nvSpPr>
        <p:spPr>
          <a:xfrm>
            <a:off x="8110045" y="5272470"/>
            <a:ext cx="702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dk1"/>
                </a:solidFill>
                <a:latin typeface="Arial Narrow" panose="020B0606020202030204" pitchFamily="34" charset="0"/>
              </a:rPr>
              <a:t>2021</a:t>
            </a:r>
            <a:endParaRPr lang="ru-RU" sz="1800" b="1" u="none" strike="noStrike" cap="none" dirty="0">
              <a:solidFill>
                <a:schemeClr val="dk1"/>
              </a:solidFill>
              <a:latin typeface="Arial Narrow" panose="020B0606020202030204" pitchFamily="34" charset="0"/>
              <a:sym typeface="Arial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A25865CD-4D7E-096B-C406-E5272E74BF7A}"/>
              </a:ext>
            </a:extLst>
          </p:cNvPr>
          <p:cNvSpPr txBox="1"/>
          <p:nvPr/>
        </p:nvSpPr>
        <p:spPr>
          <a:xfrm>
            <a:off x="517524" y="6359638"/>
            <a:ext cx="85130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В</a:t>
            </a:r>
            <a:r>
              <a:rPr lang="ru-RU" sz="1600" b="1" cap="none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 Республике </a:t>
            </a:r>
            <a:r>
              <a:rPr lang="ru-RU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К</a:t>
            </a:r>
            <a:r>
              <a:rPr lang="ru-RU" sz="1600" b="1" cap="none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азахстан  </a:t>
            </a:r>
            <a:r>
              <a:rPr lang="ru-RU" sz="1600" b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внедрены все 12 профилактических программ, рекомендованных воз</a:t>
            </a:r>
            <a:endParaRPr lang="ru-RU" sz="1200" b="1" cap="none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Google Shape;244;p6">
            <a:extLst>
              <a:ext uri="{FF2B5EF4-FFF2-40B4-BE49-F238E27FC236}">
                <a16:creationId xmlns="" xmlns:a16="http://schemas.microsoft.com/office/drawing/2014/main" id="{D7F2AF0B-7B1B-4605-6865-F47AF79B248C}"/>
              </a:ext>
            </a:extLst>
          </p:cNvPr>
          <p:cNvSpPr/>
          <p:nvPr/>
        </p:nvSpPr>
        <p:spPr>
          <a:xfrm>
            <a:off x="64403" y="48518"/>
            <a:ext cx="7925959" cy="7410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РЕАЛИЗАЦИЯ ПРОФИЛАКТИЧЕСКИХ ПРОГРАММ, РЕКОМЕНДОВАННЫХ </a:t>
            </a:r>
            <a:r>
              <a:rPr lang="ru-RU" b="1" dirty="0" smtClean="0">
                <a:solidFill>
                  <a:schemeClr val="bg1"/>
                </a:solidFill>
                <a:latin typeface="Arial Narrow" pitchFamily="34" charset="0"/>
              </a:rPr>
              <a:t>ВОЗ</a:t>
            </a:r>
            <a:endParaRPr lang="ru-RU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BB5646C-488F-F005-87BA-233328C35DFA}"/>
              </a:ext>
            </a:extLst>
          </p:cNvPr>
          <p:cNvSpPr/>
          <p:nvPr/>
        </p:nvSpPr>
        <p:spPr>
          <a:xfrm>
            <a:off x="8041512" y="42388"/>
            <a:ext cx="479641" cy="753258"/>
          </a:xfrm>
          <a:prstGeom prst="rect">
            <a:avLst/>
          </a:prstGeom>
          <a:solidFill>
            <a:srgbClr val="A3212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latin typeface="Arial Narrow" panose="020B0606020202030204" pitchFamily="34" charset="0"/>
            </a:endParaRPr>
          </a:p>
          <a:p>
            <a:pPr algn="ctr"/>
            <a:r>
              <a:rPr lang="ru-RU" sz="2400" dirty="0" smtClean="0">
                <a:latin typeface="Arial Narrow" panose="020B0606020202030204" pitchFamily="34" charset="0"/>
              </a:rPr>
              <a:t>3</a:t>
            </a:r>
            <a:endParaRPr lang="ru-RU" sz="2400" dirty="0">
              <a:latin typeface="Arial Narrow" panose="020B0606020202030204" pitchFamily="34" charset="0"/>
            </a:endParaRPr>
          </a:p>
          <a:p>
            <a:pPr algn="ctr"/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B68BD0C3-C18E-4C81-7F53-84AAC07F4727}"/>
              </a:ext>
            </a:extLst>
          </p:cNvPr>
          <p:cNvSpPr/>
          <p:nvPr/>
        </p:nvSpPr>
        <p:spPr>
          <a:xfrm>
            <a:off x="8595184" y="42389"/>
            <a:ext cx="533188" cy="75325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1109" y="3061350"/>
            <a:ext cx="971056" cy="25391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50" b="1" i="0" u="none" strike="noStrike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86597 КГН</a:t>
            </a:r>
            <a:endParaRPr lang="ru-RU" sz="1050" b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603" y="3008495"/>
            <a:ext cx="1275708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i="0" u="none" strike="noStrike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77409/23506/ 7891</a:t>
            </a:r>
          </a:p>
          <a:p>
            <a:endParaRPr lang="ru-RU" sz="1100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995" y="5718182"/>
            <a:ext cx="801467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i="0" u="none" strike="noStrike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9 089 680</a:t>
            </a:r>
          </a:p>
          <a:p>
            <a:endParaRPr lang="ru-RU" sz="1100" b="1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47017" y="3078412"/>
            <a:ext cx="1099457" cy="2616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fontAlgn="ctr"/>
            <a:r>
              <a:rPr lang="ru-RU" sz="1100" b="1" i="0" u="none" strike="noStrike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11 005 675</a:t>
            </a:r>
            <a:endParaRPr lang="ru-RU" sz="1100" b="1" i="0" u="none" strike="noStrike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27521" y="5614323"/>
            <a:ext cx="1034257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sz="1100" b="1" i="0" u="none" strike="noStrike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648 клиентов</a:t>
            </a:r>
          </a:p>
          <a:p>
            <a:endParaRPr lang="ru-RU" sz="1100" b="1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59266" y="5614323"/>
            <a:ext cx="1034257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sz="1100" b="1" i="0" u="none" strike="noStrike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383 клиентов</a:t>
            </a:r>
          </a:p>
          <a:p>
            <a:endParaRPr lang="ru-RU" sz="1100" b="1" dirty="0">
              <a:solidFill>
                <a:schemeClr val="tx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70837" y="3087353"/>
            <a:ext cx="681597" cy="2616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sz="1100" b="1" i="0" u="none" strike="noStrike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342/109 </a:t>
            </a:r>
            <a:endParaRPr lang="ru-RU" sz="1100" b="1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64211" y="5633544"/>
            <a:ext cx="1021433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sz="1100" b="1" i="0" u="none" strike="noStrike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342/109 ЛЖВ</a:t>
            </a:r>
          </a:p>
          <a:p>
            <a:endParaRPr lang="ru-RU" sz="1100" b="1" dirty="0">
              <a:solidFill>
                <a:schemeClr val="tx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47553" y="5646840"/>
            <a:ext cx="867467" cy="44627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fontAlgn="ctr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2,6%</a:t>
            </a:r>
          </a:p>
          <a:p>
            <a:pPr fontAlgn="ctr"/>
            <a:endParaRPr lang="ru-RU" sz="1100" b="1" dirty="0">
              <a:solidFill>
                <a:schemeClr val="tx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67357" y="5684090"/>
            <a:ext cx="1154149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i="0" u="none" strike="noStrike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83% охват </a:t>
            </a:r>
          </a:p>
          <a:p>
            <a:r>
              <a:rPr lang="ru-RU" sz="1100" b="1" i="0" u="none" strike="noStrike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ЛЖВ КГН</a:t>
            </a:r>
            <a:endParaRPr lang="ru-RU" sz="1100" b="1" dirty="0">
              <a:solidFill>
                <a:schemeClr val="tx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66119" y="2972864"/>
            <a:ext cx="1363014" cy="43088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100" b="1" i="0" u="none" strike="noStrike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НПО-4101мед/</a:t>
            </a:r>
          </a:p>
          <a:p>
            <a:r>
              <a:rPr lang="ru-RU" sz="1100" b="1" i="0" u="none" strike="noStrike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21034 соц. услуг</a:t>
            </a:r>
            <a:endParaRPr lang="ru-RU" sz="1100" b="1" dirty="0">
              <a:solidFill>
                <a:schemeClr val="tx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64661" y="2966149"/>
            <a:ext cx="134684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ctr"/>
            <a:r>
              <a:rPr lang="ru-RU" sz="1100" b="1" i="0" u="none" strike="noStrike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44 НПО/31 с КГН</a:t>
            </a:r>
          </a:p>
          <a:p>
            <a:pPr fontAlgn="ctr"/>
            <a:r>
              <a:rPr lang="ru-RU" sz="1100" b="1" i="0" u="none" strike="noStrike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ГСЗ  11/7 с КГН</a:t>
            </a:r>
          </a:p>
          <a:p>
            <a:endParaRPr lang="ru-RU" sz="11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799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231CB60-4B2F-74D9-AE42-89C1D2C596D8}"/>
              </a:ext>
            </a:extLst>
          </p:cNvPr>
          <p:cNvSpPr txBox="1"/>
          <p:nvPr/>
        </p:nvSpPr>
        <p:spPr>
          <a:xfrm>
            <a:off x="1475656" y="4221088"/>
            <a:ext cx="6293456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Целевой 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ЦП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Приказу МЗ РК № ҚР ДСМ-137/2020 «Об утверждении правил проведения мероприятий по профилактике ВИЧ-инфекции»</a:t>
            </a:r>
            <a:endParaRPr lang="ru-RU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="" xmlns:a16="http://schemas.microsoft.com/office/drawing/2014/main" id="{266674BC-8A1C-CACA-C082-EB102BF863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5785917"/>
              </p:ext>
            </p:extLst>
          </p:nvPr>
        </p:nvGraphicFramePr>
        <p:xfrm>
          <a:off x="5076056" y="687387"/>
          <a:ext cx="3456384" cy="3494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="" xmlns:a16="http://schemas.microsoft.com/office/drawing/2014/main" id="{B51C23DA-4A57-31D4-6A6C-D3251E0290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9673054"/>
              </p:ext>
            </p:extLst>
          </p:nvPr>
        </p:nvGraphicFramePr>
        <p:xfrm>
          <a:off x="109439" y="764704"/>
          <a:ext cx="4044605" cy="3433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2802051"/>
              </p:ext>
            </p:extLst>
          </p:nvPr>
        </p:nvGraphicFramePr>
        <p:xfrm>
          <a:off x="668715" y="4661929"/>
          <a:ext cx="3971677" cy="2102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3382708"/>
              </p:ext>
            </p:extLst>
          </p:nvPr>
        </p:nvGraphicFramePr>
        <p:xfrm>
          <a:off x="5580112" y="4753933"/>
          <a:ext cx="2284011" cy="2102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9F7D6-F3F2-4A98-B981-AE1EA0BEA165}" type="slidenum">
              <a:rPr lang="ru-RU" altLang="ru-RU" smtClean="0"/>
              <a:pPr/>
              <a:t>4</a:t>
            </a:fld>
            <a:endParaRPr lang="ru-RU" alt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14" name="Google Shape;244;p6">
            <a:extLst>
              <a:ext uri="{FF2B5EF4-FFF2-40B4-BE49-F238E27FC236}">
                <a16:creationId xmlns="" xmlns:a16="http://schemas.microsoft.com/office/drawing/2014/main" id="{D7F2AF0B-7B1B-4605-6865-F47AF79B248C}"/>
              </a:ext>
            </a:extLst>
          </p:cNvPr>
          <p:cNvSpPr/>
          <p:nvPr/>
        </p:nvSpPr>
        <p:spPr>
          <a:xfrm>
            <a:off x="0" y="2621"/>
            <a:ext cx="7925959" cy="618067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bg1"/>
                </a:solidFill>
                <a:latin typeface="Arial Narrow" pitchFamily="34" charset="0"/>
              </a:rPr>
              <a:t>ПРОФИЛАКТИЧЕСКИЕ ПРОГРАММЫ СРЕДИ КГН</a:t>
            </a:r>
            <a:endParaRPr lang="ru-RU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CBB5646C-488F-F005-87BA-233328C35DFA}"/>
              </a:ext>
            </a:extLst>
          </p:cNvPr>
          <p:cNvSpPr/>
          <p:nvPr/>
        </p:nvSpPr>
        <p:spPr>
          <a:xfrm>
            <a:off x="7999990" y="42388"/>
            <a:ext cx="479641" cy="578300"/>
          </a:xfrm>
          <a:prstGeom prst="rect">
            <a:avLst/>
          </a:prstGeom>
          <a:solidFill>
            <a:srgbClr val="A3212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4</a:t>
            </a:r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B68BD0C3-C18E-4C81-7F53-84AAC07F4727}"/>
              </a:ext>
            </a:extLst>
          </p:cNvPr>
          <p:cNvSpPr/>
          <p:nvPr/>
        </p:nvSpPr>
        <p:spPr>
          <a:xfrm>
            <a:off x="8553662" y="42389"/>
            <a:ext cx="533188" cy="5782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86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Диаграмма 107">
            <a:extLst>
              <a:ext uri="{FF2B5EF4-FFF2-40B4-BE49-F238E27FC236}">
                <a16:creationId xmlns="" xmlns:a16="http://schemas.microsoft.com/office/drawing/2014/main" id="{5F4046BC-6A7C-852F-ABB8-C5D767283F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1423015"/>
              </p:ext>
            </p:extLst>
          </p:nvPr>
        </p:nvGraphicFramePr>
        <p:xfrm>
          <a:off x="151686" y="4845781"/>
          <a:ext cx="5145034" cy="18874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Google Shape;311;p9">
            <a:extLst>
              <a:ext uri="{FF2B5EF4-FFF2-40B4-BE49-F238E27FC236}">
                <a16:creationId xmlns="" xmlns:a16="http://schemas.microsoft.com/office/drawing/2014/main" id="{8AB6584B-4712-E005-4111-3A90E6BCE151}"/>
              </a:ext>
            </a:extLst>
          </p:cNvPr>
          <p:cNvSpPr txBox="1"/>
          <p:nvPr/>
        </p:nvSpPr>
        <p:spPr>
          <a:xfrm>
            <a:off x="5790517" y="876047"/>
            <a:ext cx="321788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1800" b="1" dirty="0">
                <a:solidFill>
                  <a:srgbClr val="002060"/>
                </a:solidFill>
                <a:latin typeface="Arial Narrow" panose="020B0606020202030204" pitchFamily="34" charset="0"/>
                <a:cs typeface="Calibri"/>
                <a:sym typeface="Calibri"/>
              </a:rPr>
              <a:t>ВЫДЕЛЕННЫЕ СРЕДСТВА НА ГСЗ ИЗ МБ</a:t>
            </a:r>
          </a:p>
          <a:p>
            <a:pPr algn="ctr"/>
            <a:r>
              <a:rPr lang="ru-RU" sz="1800" b="1" dirty="0">
                <a:solidFill>
                  <a:srgbClr val="002060"/>
                </a:solidFill>
                <a:latin typeface="Arial Narrow" panose="020B0606020202030204" pitchFamily="34" charset="0"/>
                <a:cs typeface="Calibri"/>
                <a:sym typeface="Calibri"/>
              </a:rPr>
              <a:t> (56,4 МЛН. ТГ)</a:t>
            </a:r>
            <a:endParaRPr sz="1800" b="1" dirty="0">
              <a:solidFill>
                <a:srgbClr val="002060"/>
              </a:solidFill>
              <a:latin typeface="Arial Narrow" panose="020B0606020202030204" pitchFamily="34" charset="0"/>
              <a:cs typeface="Calibri"/>
              <a:sym typeface="Calibri"/>
            </a:endParaRP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="" xmlns:a16="http://schemas.microsoft.com/office/drawing/2014/main" id="{98F7E648-EFFD-A878-264E-27E7B990D1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8756736"/>
              </p:ext>
            </p:extLst>
          </p:nvPr>
        </p:nvGraphicFramePr>
        <p:xfrm>
          <a:off x="5640942" y="1409084"/>
          <a:ext cx="3367455" cy="5065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6" name="Полилиния: фигура 125">
            <a:extLst>
              <a:ext uri="{FF2B5EF4-FFF2-40B4-BE49-F238E27FC236}">
                <a16:creationId xmlns="" xmlns:a16="http://schemas.microsoft.com/office/drawing/2014/main" id="{4722D910-2282-2C2B-65B9-1901C99BC727}"/>
              </a:ext>
            </a:extLst>
          </p:cNvPr>
          <p:cNvSpPr/>
          <p:nvPr/>
        </p:nvSpPr>
        <p:spPr>
          <a:xfrm>
            <a:off x="374809" y="983759"/>
            <a:ext cx="716822" cy="869429"/>
          </a:xfrm>
          <a:custGeom>
            <a:avLst/>
            <a:gdLst>
              <a:gd name="connsiteX0" fmla="*/ 777938 w 777938"/>
              <a:gd name="connsiteY0" fmla="*/ 775924 h 775924"/>
              <a:gd name="connsiteX1" fmla="*/ 777938 w 777938"/>
              <a:gd name="connsiteY1" fmla="*/ 161289 h 775924"/>
              <a:gd name="connsiteX2" fmla="*/ 388969 w 777938"/>
              <a:gd name="connsiteY2" fmla="*/ 0 h 775924"/>
              <a:gd name="connsiteX3" fmla="*/ 0 w 777938"/>
              <a:gd name="connsiteY3" fmla="*/ 161289 h 775924"/>
              <a:gd name="connsiteX4" fmla="*/ 0 w 777938"/>
              <a:gd name="connsiteY4" fmla="*/ 775924 h 775924"/>
              <a:gd name="connsiteX5" fmla="*/ 61416 w 777938"/>
              <a:gd name="connsiteY5" fmla="*/ 775924 h 775924"/>
              <a:gd name="connsiteX6" fmla="*/ 61416 w 777938"/>
              <a:gd name="connsiteY6" fmla="*/ 258641 h 775924"/>
              <a:gd name="connsiteX7" fmla="*/ 716522 w 777938"/>
              <a:gd name="connsiteY7" fmla="*/ 258641 h 775924"/>
              <a:gd name="connsiteX8" fmla="*/ 716522 w 777938"/>
              <a:gd name="connsiteY8" fmla="*/ 775924 h 775924"/>
              <a:gd name="connsiteX9" fmla="*/ 777938 w 777938"/>
              <a:gd name="connsiteY9" fmla="*/ 775924 h 77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7938" h="775924">
                <a:moveTo>
                  <a:pt x="777938" y="775924"/>
                </a:moveTo>
                <a:lnTo>
                  <a:pt x="777938" y="161289"/>
                </a:lnTo>
                <a:lnTo>
                  <a:pt x="388969" y="0"/>
                </a:lnTo>
                <a:lnTo>
                  <a:pt x="0" y="161289"/>
                </a:lnTo>
                <a:lnTo>
                  <a:pt x="0" y="775924"/>
                </a:lnTo>
                <a:lnTo>
                  <a:pt x="61416" y="775924"/>
                </a:lnTo>
                <a:lnTo>
                  <a:pt x="61416" y="258641"/>
                </a:lnTo>
                <a:lnTo>
                  <a:pt x="716522" y="258641"/>
                </a:lnTo>
                <a:lnTo>
                  <a:pt x="716522" y="775924"/>
                </a:lnTo>
                <a:lnTo>
                  <a:pt x="777938" y="775924"/>
                </a:lnTo>
                <a:close/>
              </a:path>
            </a:pathLst>
          </a:custGeom>
          <a:solidFill>
            <a:srgbClr val="002060"/>
          </a:solidFill>
          <a:ln w="10220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B584E02-97FA-A5E3-5AEE-34F1C990676E}"/>
              </a:ext>
            </a:extLst>
          </p:cNvPr>
          <p:cNvSpPr txBox="1"/>
          <p:nvPr/>
        </p:nvSpPr>
        <p:spPr>
          <a:xfrm>
            <a:off x="226269" y="1878289"/>
            <a:ext cx="10999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800" b="1" dirty="0">
                <a:solidFill>
                  <a:srgbClr val="002060"/>
                </a:solidFill>
                <a:latin typeface="Arial Narrow" panose="020B0606020202030204" pitchFamily="34" charset="0"/>
                <a:cs typeface="Calibri"/>
                <a:sym typeface="Calibri"/>
              </a:rPr>
              <a:t>ПО РАБОТЕ С КГН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4146EFE-847B-F120-D257-E49E82524D18}"/>
              </a:ext>
            </a:extLst>
          </p:cNvPr>
          <p:cNvSpPr txBox="1"/>
          <p:nvPr/>
        </p:nvSpPr>
        <p:spPr>
          <a:xfrm>
            <a:off x="2821912" y="1837531"/>
            <a:ext cx="13622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800" b="1" dirty="0">
                <a:solidFill>
                  <a:srgbClr val="002060"/>
                </a:solidFill>
                <a:latin typeface="Arial Narrow" panose="020B0606020202030204" pitchFamily="34" charset="0"/>
                <a:cs typeface="Calibri"/>
                <a:sym typeface="Calibri"/>
              </a:rPr>
              <a:t>РАБОТАЛО В 2022 Г. </a:t>
            </a:r>
            <a:endParaRPr lang="x-none" sz="18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F09ED6E-0C1C-5808-0F0A-9E6469C929A1}"/>
              </a:ext>
            </a:extLst>
          </p:cNvPr>
          <p:cNvSpPr txBox="1"/>
          <p:nvPr/>
        </p:nvSpPr>
        <p:spPr>
          <a:xfrm>
            <a:off x="151685" y="3871716"/>
            <a:ext cx="12639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800" b="1" dirty="0">
                <a:solidFill>
                  <a:srgbClr val="002060"/>
                </a:solidFill>
                <a:latin typeface="Arial Narrow" panose="020B0606020202030204" pitchFamily="34" charset="0"/>
                <a:cs typeface="Calibri"/>
                <a:sym typeface="Calibri"/>
              </a:rPr>
              <a:t>ГСЗ</a:t>
            </a:r>
          </a:p>
          <a:p>
            <a:pPr algn="ctr"/>
            <a:r>
              <a:rPr lang="kk-KZ" sz="1800" b="1" dirty="0">
                <a:solidFill>
                  <a:srgbClr val="002060"/>
                </a:solidFill>
                <a:latin typeface="Arial Narrow" panose="020B0606020202030204" pitchFamily="34" charset="0"/>
                <a:cs typeface="Calibri"/>
                <a:sym typeface="Calibri"/>
              </a:rPr>
              <a:t>7 НПО</a:t>
            </a:r>
          </a:p>
          <a:p>
            <a:pPr algn="ctr"/>
            <a:r>
              <a:rPr lang="kk-KZ" sz="1800" b="1" dirty="0">
                <a:solidFill>
                  <a:srgbClr val="002060"/>
                </a:solidFill>
                <a:latin typeface="Arial Narrow" panose="020B0606020202030204" pitchFamily="34" charset="0"/>
                <a:cs typeface="Calibri"/>
                <a:sym typeface="Calibri"/>
              </a:rPr>
              <a:t>В 6 РЕГИОНАХ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E91F0601-5383-A667-8373-9844D2D0E89C}"/>
              </a:ext>
            </a:extLst>
          </p:cNvPr>
          <p:cNvSpPr txBox="1"/>
          <p:nvPr/>
        </p:nvSpPr>
        <p:spPr>
          <a:xfrm>
            <a:off x="2304179" y="3934532"/>
            <a:ext cx="12639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800" b="1" dirty="0">
                <a:solidFill>
                  <a:srgbClr val="002060"/>
                </a:solidFill>
                <a:latin typeface="Arial Narrow" panose="020B0606020202030204" pitchFamily="34" charset="0"/>
                <a:cs typeface="Calibri"/>
                <a:sym typeface="Calibri"/>
              </a:rPr>
              <a:t>ГЛОБАЛЬНЫЙ ФОНД – 13 НПО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C631AD77-4040-0912-FB19-3B719DFE3D0B}"/>
              </a:ext>
            </a:extLst>
          </p:cNvPr>
          <p:cNvSpPr txBox="1"/>
          <p:nvPr/>
        </p:nvSpPr>
        <p:spPr>
          <a:xfrm>
            <a:off x="4043311" y="4016329"/>
            <a:ext cx="17385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2060"/>
                </a:solidFill>
                <a:latin typeface="Arial Narrow" panose="020B0606020202030204" pitchFamily="34" charset="0"/>
                <a:cs typeface="Calibri"/>
                <a:sym typeface="Calibri"/>
              </a:rPr>
              <a:t>PEPFAR</a:t>
            </a:r>
            <a:r>
              <a:rPr lang="ru-RU" sz="1800" b="1" dirty="0">
                <a:solidFill>
                  <a:srgbClr val="002060"/>
                </a:solidFill>
                <a:latin typeface="Arial Narrow" panose="020B0606020202030204" pitchFamily="34" charset="0"/>
                <a:cs typeface="Calibri"/>
                <a:sym typeface="Calibri"/>
              </a:rPr>
              <a:t> и др. фонды</a:t>
            </a:r>
            <a:endParaRPr lang="en-US" sz="1800" b="1" dirty="0">
              <a:solidFill>
                <a:srgbClr val="002060"/>
              </a:solidFill>
              <a:latin typeface="Arial Narrow" panose="020B0606020202030204" pitchFamily="34" charset="0"/>
              <a:cs typeface="Calibri"/>
              <a:sym typeface="Calibri"/>
            </a:endParaRPr>
          </a:p>
          <a:p>
            <a:pPr algn="ctr"/>
            <a:r>
              <a:rPr lang="ru-RU" sz="1800" b="1" dirty="0">
                <a:solidFill>
                  <a:srgbClr val="002060"/>
                </a:solidFill>
                <a:latin typeface="Arial Narrow" panose="020B0606020202030204" pitchFamily="34" charset="0"/>
                <a:cs typeface="Calibri"/>
                <a:sym typeface="Calibri"/>
              </a:rPr>
              <a:t>11</a:t>
            </a:r>
            <a:r>
              <a:rPr lang="kk-KZ" sz="1800" b="1" dirty="0">
                <a:solidFill>
                  <a:srgbClr val="002060"/>
                </a:solidFill>
                <a:latin typeface="Arial Narrow" panose="020B0606020202030204" pitchFamily="34" charset="0"/>
                <a:cs typeface="Calibri"/>
                <a:sym typeface="Calibri"/>
              </a:rPr>
              <a:t> НПО</a:t>
            </a:r>
          </a:p>
        </p:txBody>
      </p:sp>
      <p:cxnSp>
        <p:nvCxnSpPr>
          <p:cNvPr id="116" name="Прямая соединительная линия 115">
            <a:extLst>
              <a:ext uri="{FF2B5EF4-FFF2-40B4-BE49-F238E27FC236}">
                <a16:creationId xmlns="" xmlns:a16="http://schemas.microsoft.com/office/drawing/2014/main" id="{33B4C09F-E3C7-296F-B1F5-87360FE1FB76}"/>
              </a:ext>
            </a:extLst>
          </p:cNvPr>
          <p:cNvCxnSpPr>
            <a:cxnSpLocks/>
          </p:cNvCxnSpPr>
          <p:nvPr/>
        </p:nvCxnSpPr>
        <p:spPr>
          <a:xfrm>
            <a:off x="1294539" y="1449153"/>
            <a:ext cx="1770140" cy="0"/>
          </a:xfrm>
          <a:prstGeom prst="line">
            <a:avLst/>
          </a:prstGeom>
          <a:ln w="1905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C4C3BB3B-AA67-0FD1-19C7-73970C08C470}"/>
              </a:ext>
            </a:extLst>
          </p:cNvPr>
          <p:cNvSpPr txBox="1"/>
          <p:nvPr/>
        </p:nvSpPr>
        <p:spPr>
          <a:xfrm>
            <a:off x="442734" y="1209778"/>
            <a:ext cx="604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44</a:t>
            </a:r>
            <a:r>
              <a:rPr 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endParaRPr lang="kk-KZ" sz="1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kk-KZ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НПО</a:t>
            </a:r>
            <a:endParaRPr lang="x-none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="" xmlns:a16="http://schemas.microsoft.com/office/drawing/2014/main" id="{A05F8EF8-CFAB-0334-C847-B79B0B7EF63B}"/>
              </a:ext>
            </a:extLst>
          </p:cNvPr>
          <p:cNvSpPr txBox="1"/>
          <p:nvPr/>
        </p:nvSpPr>
        <p:spPr>
          <a:xfrm>
            <a:off x="3200731" y="1246826"/>
            <a:ext cx="604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k-KZ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31</a:t>
            </a:r>
            <a:r>
              <a:rPr lang="en-US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endParaRPr lang="kk-KZ" sz="1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 algn="ctr"/>
            <a:r>
              <a:rPr lang="kk-KZ" sz="1800" b="1" dirty="0">
                <a:solidFill>
                  <a:srgbClr val="002060"/>
                </a:solidFill>
                <a:latin typeface="Arial Narrow" panose="020B0606020202030204" pitchFamily="34" charset="0"/>
              </a:rPr>
              <a:t>НПО</a:t>
            </a:r>
            <a:endParaRPr lang="x-none" sz="18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1027" name="Полилиния: фигура 1026">
            <a:extLst>
              <a:ext uri="{FF2B5EF4-FFF2-40B4-BE49-F238E27FC236}">
                <a16:creationId xmlns="" xmlns:a16="http://schemas.microsoft.com/office/drawing/2014/main" id="{16695A62-7237-50AC-3798-D1D110FD7D06}"/>
              </a:ext>
            </a:extLst>
          </p:cNvPr>
          <p:cNvSpPr/>
          <p:nvPr/>
        </p:nvSpPr>
        <p:spPr>
          <a:xfrm>
            <a:off x="3144647" y="961894"/>
            <a:ext cx="716822" cy="869429"/>
          </a:xfrm>
          <a:custGeom>
            <a:avLst/>
            <a:gdLst>
              <a:gd name="connsiteX0" fmla="*/ 777938 w 777938"/>
              <a:gd name="connsiteY0" fmla="*/ 775924 h 775924"/>
              <a:gd name="connsiteX1" fmla="*/ 777938 w 777938"/>
              <a:gd name="connsiteY1" fmla="*/ 161289 h 775924"/>
              <a:gd name="connsiteX2" fmla="*/ 388969 w 777938"/>
              <a:gd name="connsiteY2" fmla="*/ 0 h 775924"/>
              <a:gd name="connsiteX3" fmla="*/ 0 w 777938"/>
              <a:gd name="connsiteY3" fmla="*/ 161289 h 775924"/>
              <a:gd name="connsiteX4" fmla="*/ 0 w 777938"/>
              <a:gd name="connsiteY4" fmla="*/ 775924 h 775924"/>
              <a:gd name="connsiteX5" fmla="*/ 61416 w 777938"/>
              <a:gd name="connsiteY5" fmla="*/ 775924 h 775924"/>
              <a:gd name="connsiteX6" fmla="*/ 61416 w 777938"/>
              <a:gd name="connsiteY6" fmla="*/ 258641 h 775924"/>
              <a:gd name="connsiteX7" fmla="*/ 716522 w 777938"/>
              <a:gd name="connsiteY7" fmla="*/ 258641 h 775924"/>
              <a:gd name="connsiteX8" fmla="*/ 716522 w 777938"/>
              <a:gd name="connsiteY8" fmla="*/ 775924 h 775924"/>
              <a:gd name="connsiteX9" fmla="*/ 777938 w 777938"/>
              <a:gd name="connsiteY9" fmla="*/ 775924 h 77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7938" h="775924">
                <a:moveTo>
                  <a:pt x="777938" y="775924"/>
                </a:moveTo>
                <a:lnTo>
                  <a:pt x="777938" y="161289"/>
                </a:lnTo>
                <a:lnTo>
                  <a:pt x="388969" y="0"/>
                </a:lnTo>
                <a:lnTo>
                  <a:pt x="0" y="161289"/>
                </a:lnTo>
                <a:lnTo>
                  <a:pt x="0" y="775924"/>
                </a:lnTo>
                <a:lnTo>
                  <a:pt x="61416" y="775924"/>
                </a:lnTo>
                <a:lnTo>
                  <a:pt x="61416" y="258641"/>
                </a:lnTo>
                <a:lnTo>
                  <a:pt x="716522" y="258641"/>
                </a:lnTo>
                <a:lnTo>
                  <a:pt x="716522" y="775924"/>
                </a:lnTo>
                <a:lnTo>
                  <a:pt x="777938" y="775924"/>
                </a:lnTo>
                <a:close/>
              </a:path>
            </a:pathLst>
          </a:custGeom>
          <a:solidFill>
            <a:srgbClr val="002060"/>
          </a:solidFill>
          <a:ln w="10220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033" name="Полилиния: фигура 1032">
            <a:extLst>
              <a:ext uri="{FF2B5EF4-FFF2-40B4-BE49-F238E27FC236}">
                <a16:creationId xmlns="" xmlns:a16="http://schemas.microsoft.com/office/drawing/2014/main" id="{D3CB18FB-F47D-4C9E-C1B0-3C06F263007B}"/>
              </a:ext>
            </a:extLst>
          </p:cNvPr>
          <p:cNvSpPr/>
          <p:nvPr/>
        </p:nvSpPr>
        <p:spPr>
          <a:xfrm>
            <a:off x="445384" y="3017090"/>
            <a:ext cx="697538" cy="869429"/>
          </a:xfrm>
          <a:custGeom>
            <a:avLst/>
            <a:gdLst>
              <a:gd name="connsiteX0" fmla="*/ 777938 w 777938"/>
              <a:gd name="connsiteY0" fmla="*/ 775924 h 775924"/>
              <a:gd name="connsiteX1" fmla="*/ 777938 w 777938"/>
              <a:gd name="connsiteY1" fmla="*/ 161289 h 775924"/>
              <a:gd name="connsiteX2" fmla="*/ 388969 w 777938"/>
              <a:gd name="connsiteY2" fmla="*/ 0 h 775924"/>
              <a:gd name="connsiteX3" fmla="*/ 0 w 777938"/>
              <a:gd name="connsiteY3" fmla="*/ 161289 h 775924"/>
              <a:gd name="connsiteX4" fmla="*/ 0 w 777938"/>
              <a:gd name="connsiteY4" fmla="*/ 775924 h 775924"/>
              <a:gd name="connsiteX5" fmla="*/ 61416 w 777938"/>
              <a:gd name="connsiteY5" fmla="*/ 775924 h 775924"/>
              <a:gd name="connsiteX6" fmla="*/ 61416 w 777938"/>
              <a:gd name="connsiteY6" fmla="*/ 258641 h 775924"/>
              <a:gd name="connsiteX7" fmla="*/ 716522 w 777938"/>
              <a:gd name="connsiteY7" fmla="*/ 258641 h 775924"/>
              <a:gd name="connsiteX8" fmla="*/ 716522 w 777938"/>
              <a:gd name="connsiteY8" fmla="*/ 775924 h 775924"/>
              <a:gd name="connsiteX9" fmla="*/ 777938 w 777938"/>
              <a:gd name="connsiteY9" fmla="*/ 775924 h 77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7938" h="775924">
                <a:moveTo>
                  <a:pt x="777938" y="775924"/>
                </a:moveTo>
                <a:lnTo>
                  <a:pt x="777938" y="161289"/>
                </a:lnTo>
                <a:lnTo>
                  <a:pt x="388969" y="0"/>
                </a:lnTo>
                <a:lnTo>
                  <a:pt x="0" y="161289"/>
                </a:lnTo>
                <a:lnTo>
                  <a:pt x="0" y="775924"/>
                </a:lnTo>
                <a:lnTo>
                  <a:pt x="61416" y="775924"/>
                </a:lnTo>
                <a:lnTo>
                  <a:pt x="61416" y="258641"/>
                </a:lnTo>
                <a:lnTo>
                  <a:pt x="716522" y="258641"/>
                </a:lnTo>
                <a:lnTo>
                  <a:pt x="716522" y="775924"/>
                </a:lnTo>
                <a:lnTo>
                  <a:pt x="777938" y="775924"/>
                </a:lnTo>
                <a:close/>
              </a:path>
            </a:pathLst>
          </a:custGeom>
          <a:solidFill>
            <a:srgbClr val="002060"/>
          </a:solidFill>
          <a:ln w="10220" cap="flat">
            <a:solidFill>
              <a:srgbClr val="002060"/>
            </a:solidFill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035" name="Полилиния: фигура 1034">
            <a:extLst>
              <a:ext uri="{FF2B5EF4-FFF2-40B4-BE49-F238E27FC236}">
                <a16:creationId xmlns="" xmlns:a16="http://schemas.microsoft.com/office/drawing/2014/main" id="{781B9A58-3A66-CCA5-491B-C34229C7058B}"/>
              </a:ext>
            </a:extLst>
          </p:cNvPr>
          <p:cNvSpPr/>
          <p:nvPr/>
        </p:nvSpPr>
        <p:spPr>
          <a:xfrm>
            <a:off x="2580757" y="3040839"/>
            <a:ext cx="716822" cy="869429"/>
          </a:xfrm>
          <a:custGeom>
            <a:avLst/>
            <a:gdLst>
              <a:gd name="connsiteX0" fmla="*/ 777938 w 777938"/>
              <a:gd name="connsiteY0" fmla="*/ 775924 h 775924"/>
              <a:gd name="connsiteX1" fmla="*/ 777938 w 777938"/>
              <a:gd name="connsiteY1" fmla="*/ 161289 h 775924"/>
              <a:gd name="connsiteX2" fmla="*/ 388969 w 777938"/>
              <a:gd name="connsiteY2" fmla="*/ 0 h 775924"/>
              <a:gd name="connsiteX3" fmla="*/ 0 w 777938"/>
              <a:gd name="connsiteY3" fmla="*/ 161289 h 775924"/>
              <a:gd name="connsiteX4" fmla="*/ 0 w 777938"/>
              <a:gd name="connsiteY4" fmla="*/ 775924 h 775924"/>
              <a:gd name="connsiteX5" fmla="*/ 61416 w 777938"/>
              <a:gd name="connsiteY5" fmla="*/ 775924 h 775924"/>
              <a:gd name="connsiteX6" fmla="*/ 61416 w 777938"/>
              <a:gd name="connsiteY6" fmla="*/ 258641 h 775924"/>
              <a:gd name="connsiteX7" fmla="*/ 716522 w 777938"/>
              <a:gd name="connsiteY7" fmla="*/ 258641 h 775924"/>
              <a:gd name="connsiteX8" fmla="*/ 716522 w 777938"/>
              <a:gd name="connsiteY8" fmla="*/ 775924 h 775924"/>
              <a:gd name="connsiteX9" fmla="*/ 777938 w 777938"/>
              <a:gd name="connsiteY9" fmla="*/ 775924 h 77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7938" h="775924">
                <a:moveTo>
                  <a:pt x="777938" y="775924"/>
                </a:moveTo>
                <a:lnTo>
                  <a:pt x="777938" y="161289"/>
                </a:lnTo>
                <a:lnTo>
                  <a:pt x="388969" y="0"/>
                </a:lnTo>
                <a:lnTo>
                  <a:pt x="0" y="161289"/>
                </a:lnTo>
                <a:lnTo>
                  <a:pt x="0" y="775924"/>
                </a:lnTo>
                <a:lnTo>
                  <a:pt x="61416" y="775924"/>
                </a:lnTo>
                <a:lnTo>
                  <a:pt x="61416" y="258641"/>
                </a:lnTo>
                <a:lnTo>
                  <a:pt x="716522" y="258641"/>
                </a:lnTo>
                <a:lnTo>
                  <a:pt x="716522" y="775924"/>
                </a:lnTo>
                <a:lnTo>
                  <a:pt x="777938" y="775924"/>
                </a:lnTo>
                <a:close/>
              </a:path>
            </a:pathLst>
          </a:custGeom>
          <a:solidFill>
            <a:srgbClr val="002060"/>
          </a:solidFill>
          <a:ln w="10220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sp>
        <p:nvSpPr>
          <p:cNvPr id="1036" name="Полилиния: фигура 1035">
            <a:extLst>
              <a:ext uri="{FF2B5EF4-FFF2-40B4-BE49-F238E27FC236}">
                <a16:creationId xmlns="" xmlns:a16="http://schemas.microsoft.com/office/drawing/2014/main" id="{FBB62439-B043-142B-58AB-BAB01720297C}"/>
              </a:ext>
            </a:extLst>
          </p:cNvPr>
          <p:cNvSpPr/>
          <p:nvPr/>
        </p:nvSpPr>
        <p:spPr>
          <a:xfrm>
            <a:off x="4515007" y="3040839"/>
            <a:ext cx="716822" cy="869429"/>
          </a:xfrm>
          <a:custGeom>
            <a:avLst/>
            <a:gdLst>
              <a:gd name="connsiteX0" fmla="*/ 777938 w 777938"/>
              <a:gd name="connsiteY0" fmla="*/ 775924 h 775924"/>
              <a:gd name="connsiteX1" fmla="*/ 777938 w 777938"/>
              <a:gd name="connsiteY1" fmla="*/ 161289 h 775924"/>
              <a:gd name="connsiteX2" fmla="*/ 388969 w 777938"/>
              <a:gd name="connsiteY2" fmla="*/ 0 h 775924"/>
              <a:gd name="connsiteX3" fmla="*/ 0 w 777938"/>
              <a:gd name="connsiteY3" fmla="*/ 161289 h 775924"/>
              <a:gd name="connsiteX4" fmla="*/ 0 w 777938"/>
              <a:gd name="connsiteY4" fmla="*/ 775924 h 775924"/>
              <a:gd name="connsiteX5" fmla="*/ 61416 w 777938"/>
              <a:gd name="connsiteY5" fmla="*/ 775924 h 775924"/>
              <a:gd name="connsiteX6" fmla="*/ 61416 w 777938"/>
              <a:gd name="connsiteY6" fmla="*/ 258641 h 775924"/>
              <a:gd name="connsiteX7" fmla="*/ 716522 w 777938"/>
              <a:gd name="connsiteY7" fmla="*/ 258641 h 775924"/>
              <a:gd name="connsiteX8" fmla="*/ 716522 w 777938"/>
              <a:gd name="connsiteY8" fmla="*/ 775924 h 775924"/>
              <a:gd name="connsiteX9" fmla="*/ 777938 w 777938"/>
              <a:gd name="connsiteY9" fmla="*/ 775924 h 775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7938" h="775924">
                <a:moveTo>
                  <a:pt x="777938" y="775924"/>
                </a:moveTo>
                <a:lnTo>
                  <a:pt x="777938" y="161289"/>
                </a:lnTo>
                <a:lnTo>
                  <a:pt x="388969" y="0"/>
                </a:lnTo>
                <a:lnTo>
                  <a:pt x="0" y="161289"/>
                </a:lnTo>
                <a:lnTo>
                  <a:pt x="0" y="775924"/>
                </a:lnTo>
                <a:lnTo>
                  <a:pt x="61416" y="775924"/>
                </a:lnTo>
                <a:lnTo>
                  <a:pt x="61416" y="258641"/>
                </a:lnTo>
                <a:lnTo>
                  <a:pt x="716522" y="258641"/>
                </a:lnTo>
                <a:lnTo>
                  <a:pt x="716522" y="775924"/>
                </a:lnTo>
                <a:lnTo>
                  <a:pt x="777938" y="775924"/>
                </a:lnTo>
                <a:close/>
              </a:path>
            </a:pathLst>
          </a:custGeom>
          <a:solidFill>
            <a:srgbClr val="002060"/>
          </a:solidFill>
          <a:ln w="10220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  <p:pic>
        <p:nvPicPr>
          <p:cNvPr id="1038" name="Рисунок 1037" descr="Портфель со сплошной заливкой">
            <a:extLst>
              <a:ext uri="{FF2B5EF4-FFF2-40B4-BE49-F238E27FC236}">
                <a16:creationId xmlns="" xmlns:a16="http://schemas.microsoft.com/office/drawing/2014/main" id="{6C5F5B2D-5EA9-4B86-41EC-D63C82D05D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8209" y="3289870"/>
            <a:ext cx="451868" cy="602490"/>
          </a:xfrm>
          <a:prstGeom prst="rect">
            <a:avLst/>
          </a:prstGeom>
        </p:spPr>
      </p:pic>
      <p:pic>
        <p:nvPicPr>
          <p:cNvPr id="1040" name="Picture 6" descr="The U.S. President's Emergency Plan for AIDS Relief (PEPFAR) - U.S. Embassy  &amp; Consulate in Kazakhstan">
            <a:extLst>
              <a:ext uri="{FF2B5EF4-FFF2-40B4-BE49-F238E27FC236}">
                <a16:creationId xmlns="" xmlns:a16="http://schemas.microsoft.com/office/drawing/2014/main" id="{52A2E540-4A09-0946-D0FC-44FA95AFA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622" y="3369446"/>
            <a:ext cx="451868" cy="59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8" descr="Глобальный фонд по борьбе со СПИДом, туберкулезом и малярией продолжит  поддерживать Украину">
            <a:extLst>
              <a:ext uri="{FF2B5EF4-FFF2-40B4-BE49-F238E27FC236}">
                <a16:creationId xmlns="" xmlns:a16="http://schemas.microsoft.com/office/drawing/2014/main" id="{017D9F59-FA70-781D-3419-81AA3A5DD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551" y="3334527"/>
            <a:ext cx="581249" cy="55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3" name="Прямая соединительная линия 1042">
            <a:extLst>
              <a:ext uri="{FF2B5EF4-FFF2-40B4-BE49-F238E27FC236}">
                <a16:creationId xmlns="" xmlns:a16="http://schemas.microsoft.com/office/drawing/2014/main" id="{EA9417F4-875C-BBDF-3877-7CB979A83485}"/>
              </a:ext>
            </a:extLst>
          </p:cNvPr>
          <p:cNvCxnSpPr/>
          <p:nvPr/>
        </p:nvCxnSpPr>
        <p:spPr>
          <a:xfrm>
            <a:off x="772372" y="2642650"/>
            <a:ext cx="0" cy="288757"/>
          </a:xfrm>
          <a:prstGeom prst="line">
            <a:avLst/>
          </a:prstGeom>
          <a:ln w="1905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Прямая соединительная линия 1044">
            <a:extLst>
              <a:ext uri="{FF2B5EF4-FFF2-40B4-BE49-F238E27FC236}">
                <a16:creationId xmlns="" xmlns:a16="http://schemas.microsoft.com/office/drawing/2014/main" id="{1417A9E0-B807-4706-811C-DA3803BA7831}"/>
              </a:ext>
            </a:extLst>
          </p:cNvPr>
          <p:cNvCxnSpPr/>
          <p:nvPr/>
        </p:nvCxnSpPr>
        <p:spPr>
          <a:xfrm>
            <a:off x="2920860" y="2642650"/>
            <a:ext cx="0" cy="288757"/>
          </a:xfrm>
          <a:prstGeom prst="line">
            <a:avLst/>
          </a:prstGeom>
          <a:ln w="1905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Прямая соединительная линия 1045">
            <a:extLst>
              <a:ext uri="{FF2B5EF4-FFF2-40B4-BE49-F238E27FC236}">
                <a16:creationId xmlns="" xmlns:a16="http://schemas.microsoft.com/office/drawing/2014/main" id="{8C8DAB57-A79B-32CB-26DE-52F425E2DDFF}"/>
              </a:ext>
            </a:extLst>
          </p:cNvPr>
          <p:cNvCxnSpPr/>
          <p:nvPr/>
        </p:nvCxnSpPr>
        <p:spPr>
          <a:xfrm>
            <a:off x="4878556" y="2658978"/>
            <a:ext cx="0" cy="288757"/>
          </a:xfrm>
          <a:prstGeom prst="line">
            <a:avLst/>
          </a:prstGeom>
          <a:ln w="19050"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Прямая соединительная линия 1046">
            <a:extLst>
              <a:ext uri="{FF2B5EF4-FFF2-40B4-BE49-F238E27FC236}">
                <a16:creationId xmlns="" xmlns:a16="http://schemas.microsoft.com/office/drawing/2014/main" id="{1B9B2D2A-F379-65C2-2657-8C1494B3DC5E}"/>
              </a:ext>
            </a:extLst>
          </p:cNvPr>
          <p:cNvCxnSpPr>
            <a:cxnSpLocks/>
          </p:cNvCxnSpPr>
          <p:nvPr/>
        </p:nvCxnSpPr>
        <p:spPr>
          <a:xfrm>
            <a:off x="751744" y="2546593"/>
            <a:ext cx="4121674" cy="0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244;p6">
            <a:extLst>
              <a:ext uri="{FF2B5EF4-FFF2-40B4-BE49-F238E27FC236}">
                <a16:creationId xmlns="" xmlns:a16="http://schemas.microsoft.com/office/drawing/2014/main" id="{BA063227-823B-DA11-A40E-0E095D00ABF7}"/>
              </a:ext>
            </a:extLst>
          </p:cNvPr>
          <p:cNvSpPr/>
          <p:nvPr/>
        </p:nvSpPr>
        <p:spPr>
          <a:xfrm>
            <a:off x="0" y="42388"/>
            <a:ext cx="7925959" cy="7410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ВЫДЕЛЕНИЕ ГОСУДАРСТВЕННОГО СОЦИАЛЬНОГО ЗАКАЗА (ГСЗ) ДЛЯ</a:t>
            </a:r>
          </a:p>
          <a:p>
            <a:pPr lvl="0"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 ПРОФИЛАКТИКИ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D384C2A-1AB2-0777-0EF1-1773CCF137F3}"/>
              </a:ext>
            </a:extLst>
          </p:cNvPr>
          <p:cNvSpPr/>
          <p:nvPr/>
        </p:nvSpPr>
        <p:spPr>
          <a:xfrm>
            <a:off x="7999990" y="42388"/>
            <a:ext cx="479641" cy="753258"/>
          </a:xfrm>
          <a:prstGeom prst="rect">
            <a:avLst/>
          </a:prstGeom>
          <a:solidFill>
            <a:srgbClr val="A3212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 Narrow" panose="020B0606020202030204" pitchFamily="34" charset="0"/>
              </a:rPr>
              <a:t>5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069680CC-E33E-AF49-EC9F-C14567D5C269}"/>
              </a:ext>
            </a:extLst>
          </p:cNvPr>
          <p:cNvSpPr/>
          <p:nvPr/>
        </p:nvSpPr>
        <p:spPr>
          <a:xfrm>
            <a:off x="8553662" y="42389"/>
            <a:ext cx="533188" cy="75325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919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8">
            <a:extLst>
              <a:ext uri="{FF2B5EF4-FFF2-40B4-BE49-F238E27FC236}">
                <a16:creationId xmlns="" xmlns:a16="http://schemas.microsoft.com/office/drawing/2014/main" id="{087D77D9-8DC4-07F0-3B27-1944172406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762932"/>
              </p:ext>
            </p:extLst>
          </p:nvPr>
        </p:nvGraphicFramePr>
        <p:xfrm>
          <a:off x="64651" y="798842"/>
          <a:ext cx="9022199" cy="59446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830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39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820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1320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3539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67748">
                  <a:extLst>
                    <a:ext uri="{9D8B030D-6E8A-4147-A177-3AD203B41FA5}">
                      <a16:colId xmlns="" xmlns:a16="http://schemas.microsoft.com/office/drawing/2014/main" val="2320593550"/>
                    </a:ext>
                  </a:extLst>
                </a:gridCol>
                <a:gridCol w="678533">
                  <a:extLst>
                    <a:ext uri="{9D8B030D-6E8A-4147-A177-3AD203B41FA5}">
                      <a16:colId xmlns="" xmlns:a16="http://schemas.microsoft.com/office/drawing/2014/main" val="3305932532"/>
                    </a:ext>
                  </a:extLst>
                </a:gridCol>
                <a:gridCol w="931370">
                  <a:extLst>
                    <a:ext uri="{9D8B030D-6E8A-4147-A177-3AD203B41FA5}">
                      <a16:colId xmlns="" xmlns:a16="http://schemas.microsoft.com/office/drawing/2014/main" val="2157199206"/>
                    </a:ext>
                  </a:extLst>
                </a:gridCol>
                <a:gridCol w="637477">
                  <a:extLst>
                    <a:ext uri="{9D8B030D-6E8A-4147-A177-3AD203B41FA5}">
                      <a16:colId xmlns="" xmlns:a16="http://schemas.microsoft.com/office/drawing/2014/main" val="2845904029"/>
                    </a:ext>
                  </a:extLst>
                </a:gridCol>
                <a:gridCol w="805417">
                  <a:extLst>
                    <a:ext uri="{9D8B030D-6E8A-4147-A177-3AD203B41FA5}">
                      <a16:colId xmlns="" xmlns:a16="http://schemas.microsoft.com/office/drawing/2014/main" val="1397535997"/>
                    </a:ext>
                  </a:extLst>
                </a:gridCol>
                <a:gridCol w="657870">
                  <a:extLst>
                    <a:ext uri="{9D8B030D-6E8A-4147-A177-3AD203B41FA5}">
                      <a16:colId xmlns="" xmlns:a16="http://schemas.microsoft.com/office/drawing/2014/main" val="256369843"/>
                    </a:ext>
                  </a:extLst>
                </a:gridCol>
              </a:tblGrid>
              <a:tr h="856924">
                <a:tc row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Область</a:t>
                      </a: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РАСПРОСТРАНЕННОСТЬ 15-49 ЛЕТ</a:t>
                      </a:r>
                      <a:endParaRPr lang="x-none" sz="1400" b="1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Распространенность среди возрастной группы 15-49 лет</a:t>
                      </a:r>
                      <a:endParaRPr lang="x-none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4" marB="45724"/>
                </a:tc>
                <a:tc grid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ЗАБОЛЕВАЕМОСТЬ НА 100 ТЫС. НАС-Я</a:t>
                      </a:r>
                      <a:endParaRPr lang="x-none" sz="1400" b="1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Смертность от СПИД  на 100 тыс.</a:t>
                      </a:r>
                      <a:endParaRPr lang="x-none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4" marB="45724"/>
                </a:tc>
                <a:tc grid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СМЕРТНОСТЬ НА 100 ТЫС. НАС-Я</a:t>
                      </a:r>
                      <a:endParaRPr lang="x-none" sz="1400" b="1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4" marB="45724"/>
                </a:tc>
                <a:tc grid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РАСПРОСТ-ТЬ ВИЧ СРЕДИ БЕРЕМЕННЫХ %</a:t>
                      </a:r>
                      <a:endParaRPr lang="x-none" sz="1400" b="1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4" marB="45724"/>
                </a:tc>
                <a:tc grid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РИСК ПЕРИНАТАЛЬНОЙ ТРАНСМИССИИ </a:t>
                      </a:r>
                      <a:endParaRPr lang="x-none" sz="1400" b="1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4" marB="4572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2774">
                <a:tc vMerge="1">
                  <a:txBody>
                    <a:bodyPr/>
                    <a:lstStyle/>
                    <a:p>
                      <a:pPr algn="ctr"/>
                      <a:endParaRPr lang="x-none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43" marR="91443" marT="45724" marB="45724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2021</a:t>
                      </a:r>
                      <a:endParaRPr lang="x-none" sz="1600" b="1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2022</a:t>
                      </a:r>
                      <a:endParaRPr lang="x-none" sz="1600" b="1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2021</a:t>
                      </a:r>
                      <a:endParaRPr lang="x-none" sz="1600" b="1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2022</a:t>
                      </a:r>
                      <a:endParaRPr lang="x-none" sz="1600" b="1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2021</a:t>
                      </a:r>
                      <a:endParaRPr lang="x-none" sz="1600" b="1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2022</a:t>
                      </a:r>
                      <a:endParaRPr lang="x-none" sz="1600" b="1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2021</a:t>
                      </a:r>
                      <a:endParaRPr lang="x-none" sz="1600" b="1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2022</a:t>
                      </a:r>
                      <a:endParaRPr lang="x-none" sz="1600" b="1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2021</a:t>
                      </a:r>
                      <a:endParaRPr lang="x-none" sz="1600" b="1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2022</a:t>
                      </a:r>
                      <a:endParaRPr lang="x-none" sz="1600" b="1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  <a:sym typeface="Arial"/>
                      </a:endParaRP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22130957"/>
                  </a:ext>
                </a:extLst>
              </a:tr>
              <a:tr h="266001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Павлодарская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0,6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0,7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33,7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33,7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3,2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2,5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0,26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0,29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10,3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6001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Карагандинская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0,5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0,6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29,9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37,7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2,8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3,6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0,23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0,21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1,9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4,9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6001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СКО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0,5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0,6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30,5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21,2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1,3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1,1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0,32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0,18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16165714"/>
                  </a:ext>
                </a:extLst>
              </a:tr>
              <a:tr h="266001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ВКО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0,5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0,5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27,7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32,6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1,1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0,26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0,59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1,9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27634059"/>
                  </a:ext>
                </a:extLst>
              </a:tr>
              <a:tr h="266001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Костанайская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0,5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0,5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32,8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31,7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1,2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1,5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0,29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0,24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3,2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4,2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9240357"/>
                  </a:ext>
                </a:extLst>
              </a:tr>
              <a:tr h="266001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г. Алматы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0,4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0,4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30,8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33,2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2,4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1,7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0,18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0,22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3,6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7,9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63529388"/>
                  </a:ext>
                </a:extLst>
              </a:tr>
              <a:tr h="266001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РК</a:t>
                      </a:r>
                    </a:p>
                  </a:txBody>
                  <a:tcPr marL="7144" marR="7144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0,29</a:t>
                      </a:r>
                    </a:p>
                  </a:txBody>
                  <a:tcPr marL="7144" marR="7144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0,31</a:t>
                      </a:r>
                    </a:p>
                  </a:txBody>
                  <a:tcPr marL="7144" marR="7144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18,4</a:t>
                      </a:r>
                    </a:p>
                  </a:txBody>
                  <a:tcPr marL="7144" marR="7144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20,3</a:t>
                      </a:r>
                    </a:p>
                  </a:txBody>
                  <a:tcPr marL="7144" marR="7144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1,2</a:t>
                      </a:r>
                    </a:p>
                  </a:txBody>
                  <a:tcPr marL="7144" marR="7144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0,9</a:t>
                      </a:r>
                    </a:p>
                  </a:txBody>
                  <a:tcPr marL="7144" marR="7144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0,11</a:t>
                      </a:r>
                    </a:p>
                  </a:txBody>
                  <a:tcPr marL="7144" marR="7144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0,13</a:t>
                      </a:r>
                    </a:p>
                  </a:txBody>
                  <a:tcPr marL="7144" marR="7144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3</a:t>
                      </a:r>
                    </a:p>
                  </a:txBody>
                  <a:tcPr marL="7144" marR="7144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2,6</a:t>
                      </a:r>
                    </a:p>
                  </a:txBody>
                  <a:tcPr marL="7144" marR="7144" marT="9525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76971978"/>
                  </a:ext>
                </a:extLst>
              </a:tr>
              <a:tr h="266001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Алматинская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0,2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0,3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15,3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17,5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0,6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0,1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0,14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0,22</a:t>
                      </a:r>
                    </a:p>
                  </a:txBody>
                  <a:tcPr marL="7144" marR="7144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3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1,4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37114786"/>
                  </a:ext>
                </a:extLst>
              </a:tr>
              <a:tr h="266001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г. Астана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0,3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0,3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29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29,8</a:t>
                      </a:r>
                    </a:p>
                  </a:txBody>
                  <a:tcPr marL="7144" marR="7144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0,8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0,6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0,08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0,1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55883560"/>
                  </a:ext>
                </a:extLst>
              </a:tr>
              <a:tr h="266001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Акмолинская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0,2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0,2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14,5</a:t>
                      </a:r>
                    </a:p>
                  </a:txBody>
                  <a:tcPr marL="7144" marR="7144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15,8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0,8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0,5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0,11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0,11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48666034"/>
                  </a:ext>
                </a:extLst>
              </a:tr>
              <a:tr h="266001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Жамбылская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0,2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0,2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6,6</a:t>
                      </a:r>
                    </a:p>
                  </a:txBody>
                  <a:tcPr marL="7144" marR="7144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10,6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0,3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0,6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0,08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0,1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48435603"/>
                  </a:ext>
                </a:extLst>
              </a:tr>
              <a:tr h="266001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ЗКО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0,2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0,2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13,6</a:t>
                      </a:r>
                    </a:p>
                  </a:txBody>
                  <a:tcPr marL="7144" marR="7144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15,5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0,3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0,11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0,1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6,7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99300148"/>
                  </a:ext>
                </a:extLst>
              </a:tr>
              <a:tr h="266001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г. Шымкент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0,2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0,2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14,6</a:t>
                      </a:r>
                    </a:p>
                  </a:txBody>
                  <a:tcPr marL="7144" marR="7144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13,9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1,6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0,9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0,09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0,1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3,2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05106060"/>
                  </a:ext>
                </a:extLst>
              </a:tr>
              <a:tr h="266001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Актюбинская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0,09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0,1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6,4</a:t>
                      </a:r>
                    </a:p>
                  </a:txBody>
                  <a:tcPr marL="7144" marR="7144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8,8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0,1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0,05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0,05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10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0787067"/>
                  </a:ext>
                </a:extLst>
              </a:tr>
              <a:tr h="266001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Атырауская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0,1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0,1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6,4</a:t>
                      </a:r>
                    </a:p>
                  </a:txBody>
                  <a:tcPr marL="7144" marR="7144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9,6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0,01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0,02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70240412"/>
                  </a:ext>
                </a:extLst>
              </a:tr>
              <a:tr h="266001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Мангистауская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0,09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0,1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9,3</a:t>
                      </a:r>
                    </a:p>
                  </a:txBody>
                  <a:tcPr marL="7144" marR="7144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10,3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0,4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0,5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0,03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0,02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108989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Туркестанская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0,09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0,1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4,5</a:t>
                      </a:r>
                    </a:p>
                  </a:txBody>
                  <a:tcPr marL="7144" marR="7144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5,4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0,4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0,04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0,07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8,7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192941"/>
                  </a:ext>
                </a:extLst>
              </a:tr>
              <a:tr h="266001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Кызылординская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0,04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0,05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3,8</a:t>
                      </a:r>
                    </a:p>
                  </a:txBody>
                  <a:tcPr marL="7144" marR="7144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4,8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0,1</a:t>
                      </a:r>
                    </a:p>
                  </a:txBody>
                  <a:tcPr marL="7144" marR="7144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0,5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0,02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0,07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x-none" sz="14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0</a:t>
                      </a:r>
                    </a:p>
                  </a:txBody>
                  <a:tcPr marL="7144" marR="7144" marT="9525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83846866"/>
                  </a:ext>
                </a:extLst>
              </a:tr>
            </a:tbl>
          </a:graphicData>
        </a:graphic>
      </p:graphicFrame>
      <p:sp>
        <p:nvSpPr>
          <p:cNvPr id="2" name="Google Shape;244;p6">
            <a:extLst>
              <a:ext uri="{FF2B5EF4-FFF2-40B4-BE49-F238E27FC236}">
                <a16:creationId xmlns="" xmlns:a16="http://schemas.microsoft.com/office/drawing/2014/main" id="{E2439877-9709-D35D-9B27-DD6EA676D76A}"/>
              </a:ext>
            </a:extLst>
          </p:cNvPr>
          <p:cNvSpPr/>
          <p:nvPr/>
        </p:nvSpPr>
        <p:spPr>
          <a:xfrm>
            <a:off x="0" y="42388"/>
            <a:ext cx="7925959" cy="7410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ru-RU" b="1" dirty="0">
                <a:solidFill>
                  <a:schemeClr val="bg1"/>
                </a:solidFill>
                <a:latin typeface="Arial Narrow" pitchFamily="34" charset="0"/>
              </a:rPr>
              <a:t>РАНЖИРОВАНИЕ РЕГИОНОВ ПО ОСНОВНЫМ  </a:t>
            </a:r>
            <a:r>
              <a:rPr lang="ru-RU" b="1" dirty="0" smtClean="0">
                <a:solidFill>
                  <a:schemeClr val="bg1"/>
                </a:solidFill>
                <a:latin typeface="Arial Narrow" pitchFamily="34" charset="0"/>
              </a:rPr>
              <a:t>ПОКАЗАТЕЛЯМ</a:t>
            </a:r>
            <a:endParaRPr lang="ru-RU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9EBE167-7C32-5794-3154-629876CF7CFA}"/>
              </a:ext>
            </a:extLst>
          </p:cNvPr>
          <p:cNvSpPr/>
          <p:nvPr/>
        </p:nvSpPr>
        <p:spPr>
          <a:xfrm>
            <a:off x="7999990" y="42388"/>
            <a:ext cx="479641" cy="753258"/>
          </a:xfrm>
          <a:prstGeom prst="rect">
            <a:avLst/>
          </a:prstGeom>
          <a:solidFill>
            <a:srgbClr val="A3212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AC7C02A3-B5E8-A11D-69AE-05352088CABC}"/>
              </a:ext>
            </a:extLst>
          </p:cNvPr>
          <p:cNvSpPr/>
          <p:nvPr/>
        </p:nvSpPr>
        <p:spPr>
          <a:xfrm>
            <a:off x="8553662" y="54647"/>
            <a:ext cx="533188" cy="7409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678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7031088"/>
              </p:ext>
            </p:extLst>
          </p:nvPr>
        </p:nvGraphicFramePr>
        <p:xfrm>
          <a:off x="97974" y="908720"/>
          <a:ext cx="8938024" cy="581200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517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463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696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606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550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52621">
                  <a:extLst>
                    <a:ext uri="{9D8B030D-6E8A-4147-A177-3AD203B41FA5}">
                      <a16:colId xmlns="" xmlns:a16="http://schemas.microsoft.com/office/drawing/2014/main" val="2320593550"/>
                    </a:ext>
                  </a:extLst>
                </a:gridCol>
                <a:gridCol w="1101821">
                  <a:extLst>
                    <a:ext uri="{9D8B030D-6E8A-4147-A177-3AD203B41FA5}">
                      <a16:colId xmlns="" xmlns:a16="http://schemas.microsoft.com/office/drawing/2014/main" val="3305932532"/>
                    </a:ext>
                  </a:extLst>
                </a:gridCol>
              </a:tblGrid>
              <a:tr h="218257">
                <a:tc rowSpan="2">
                  <a:txBody>
                    <a:bodyPr/>
                    <a:lstStyle/>
                    <a:p>
                      <a:pPr marR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Область</a:t>
                      </a: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ЛЖВ ЗНАЮЩИЕ СВОЙ СТАТУС (%)</a:t>
                      </a: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Смертность от СПИД  на 100 тыс.</a:t>
                      </a:r>
                      <a:endParaRPr lang="x-none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4" marB="45724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ЛЖВ НА АРТ (%)</a:t>
                      </a:r>
                      <a:endParaRPr lang="x-none" sz="1600" b="1" kern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4" marB="4572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ЛЖВ НА АРТ С ВН≤1000 (%)</a:t>
                      </a:r>
                      <a:endParaRPr lang="x-none" sz="1600" b="1" kern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3" marR="91443" marT="45724" marB="4572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3483">
                <a:tc vMerge="1">
                  <a:txBody>
                    <a:bodyPr/>
                    <a:lstStyle/>
                    <a:p>
                      <a:pPr algn="ctr"/>
                      <a:endParaRPr lang="x-none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43" marR="91443" marT="45724" marB="4572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2021</a:t>
                      </a:r>
                      <a:endParaRPr lang="x-none" sz="1600" b="1" kern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2022</a:t>
                      </a:r>
                      <a:endParaRPr lang="x-none" sz="1600" b="1" kern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2021</a:t>
                      </a:r>
                      <a:endParaRPr lang="x-none" sz="1600" b="1" kern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2022</a:t>
                      </a:r>
                      <a:endParaRPr lang="x-none" sz="1600" b="1" kern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2021</a:t>
                      </a:r>
                      <a:endParaRPr lang="x-none" sz="1600" b="1" kern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2022</a:t>
                      </a:r>
                      <a:endParaRPr lang="x-none" sz="1600" b="1" kern="1200" dirty="0">
                        <a:solidFill>
                          <a:srgbClr val="00206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68582" marR="68582" marT="45724" marB="45724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22130957"/>
                  </a:ext>
                </a:extLst>
              </a:tr>
              <a:tr h="34136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Туркестанская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89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99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81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82</a:t>
                      </a:r>
                    </a:p>
                  </a:txBody>
                  <a:tcPr marL="4763" marR="4763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84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87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7990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Атырауская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87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99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86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86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89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92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7990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Мангистауская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86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99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89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89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78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86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16165714"/>
                  </a:ext>
                </a:extLst>
              </a:tr>
              <a:tr h="267990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Кызылординская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83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96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87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92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90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90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27634059"/>
                  </a:ext>
                </a:extLst>
              </a:tr>
              <a:tr h="267990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ЗКО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86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94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79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81</a:t>
                      </a:r>
                    </a:p>
                  </a:txBody>
                  <a:tcPr marL="4763" marR="4763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85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89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19240357"/>
                  </a:ext>
                </a:extLst>
              </a:tr>
              <a:tr h="267990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г. Астана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92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92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77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82</a:t>
                      </a:r>
                    </a:p>
                  </a:txBody>
                  <a:tcPr marL="4763" marR="4763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87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88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63529388"/>
                  </a:ext>
                </a:extLst>
              </a:tr>
              <a:tr h="267990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Костанайская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84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91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81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84</a:t>
                      </a:r>
                    </a:p>
                  </a:txBody>
                  <a:tcPr marL="4763" marR="4763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85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89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76971978"/>
                  </a:ext>
                </a:extLst>
              </a:tr>
              <a:tr h="267990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ВКО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94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90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79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87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90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89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371147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Акмолинская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85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90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87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90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76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87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55883560"/>
                  </a:ext>
                </a:extLst>
              </a:tr>
              <a:tr h="267990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Актюбинская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76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89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85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85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87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88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48666034"/>
                  </a:ext>
                </a:extLst>
              </a:tr>
              <a:tr h="267990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Павлодарская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86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89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83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89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87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89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48435603"/>
                  </a:ext>
                </a:extLst>
              </a:tr>
              <a:tr h="267990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СКО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84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88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80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84</a:t>
                      </a:r>
                    </a:p>
                  </a:txBody>
                  <a:tcPr marL="4763" marR="4763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87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83</a:t>
                      </a:r>
                    </a:p>
                  </a:txBody>
                  <a:tcPr marL="4763" marR="4763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99300148"/>
                  </a:ext>
                </a:extLst>
              </a:tr>
              <a:tr h="267990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Алматинская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85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88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73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80</a:t>
                      </a:r>
                    </a:p>
                  </a:txBody>
                  <a:tcPr marL="4763" marR="4763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84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81</a:t>
                      </a:r>
                    </a:p>
                  </a:txBody>
                  <a:tcPr marL="4763" marR="4763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05106060"/>
                  </a:ext>
                </a:extLst>
              </a:tr>
              <a:tr h="267990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РК</a:t>
                      </a:r>
                    </a:p>
                  </a:txBody>
                  <a:tcPr marL="4763" marR="4763" marT="635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81</a:t>
                      </a:r>
                    </a:p>
                  </a:txBody>
                  <a:tcPr marL="4763" marR="4763" marT="635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87</a:t>
                      </a:r>
                    </a:p>
                  </a:txBody>
                  <a:tcPr marL="4763" marR="4763" marT="635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79</a:t>
                      </a:r>
                    </a:p>
                  </a:txBody>
                  <a:tcPr marL="4763" marR="4763" marT="635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84</a:t>
                      </a:r>
                    </a:p>
                  </a:txBody>
                  <a:tcPr marL="4763" marR="4763" marT="635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86</a:t>
                      </a:r>
                    </a:p>
                  </a:txBody>
                  <a:tcPr marL="4763" marR="4763" marT="635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chemeClr val="bg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87</a:t>
                      </a:r>
                    </a:p>
                  </a:txBody>
                  <a:tcPr marL="4763" marR="4763" marT="635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40787067"/>
                  </a:ext>
                </a:extLst>
              </a:tr>
              <a:tr h="267990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Жамбылская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81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85</a:t>
                      </a:r>
                    </a:p>
                  </a:txBody>
                  <a:tcPr marL="4763" marR="4763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87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87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80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87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70240412"/>
                  </a:ext>
                </a:extLst>
              </a:tr>
              <a:tr h="267990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г. Алматы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78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84</a:t>
                      </a:r>
                    </a:p>
                  </a:txBody>
                  <a:tcPr marL="4763" marR="4763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77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83</a:t>
                      </a:r>
                    </a:p>
                  </a:txBody>
                  <a:tcPr marL="4763" marR="4763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90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84</a:t>
                      </a:r>
                    </a:p>
                  </a:txBody>
                  <a:tcPr marL="4763" marR="4763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10898929"/>
                  </a:ext>
                </a:extLst>
              </a:tr>
              <a:tr h="267990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Карагандинская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73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83</a:t>
                      </a:r>
                    </a:p>
                  </a:txBody>
                  <a:tcPr marL="4763" marR="4763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75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82</a:t>
                      </a:r>
                    </a:p>
                  </a:txBody>
                  <a:tcPr marL="4763" marR="4763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84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90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8192941"/>
                  </a:ext>
                </a:extLst>
              </a:tr>
              <a:tr h="267990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г. Шымкент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79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82</a:t>
                      </a:r>
                    </a:p>
                  </a:txBody>
                  <a:tcPr marL="4763" marR="4763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81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82</a:t>
                      </a:r>
                    </a:p>
                  </a:txBody>
                  <a:tcPr marL="4763" marR="4763" marT="635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88</a:t>
                      </a:r>
                    </a:p>
                  </a:txBody>
                  <a:tcPr marL="4763" marR="4763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  <a:sym typeface="Arial"/>
                        </a:rPr>
                        <a:t>90</a:t>
                      </a:r>
                    </a:p>
                  </a:txBody>
                  <a:tcPr marL="4763" marR="4763" marT="6350" marB="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83846866"/>
                  </a:ext>
                </a:extLst>
              </a:tr>
            </a:tbl>
          </a:graphicData>
        </a:graphic>
      </p:graphicFrame>
      <p:sp>
        <p:nvSpPr>
          <p:cNvPr id="2" name="Google Shape;244;p6">
            <a:extLst>
              <a:ext uri="{FF2B5EF4-FFF2-40B4-BE49-F238E27FC236}">
                <a16:creationId xmlns="" xmlns:a16="http://schemas.microsoft.com/office/drawing/2014/main" id="{0587932F-7C66-0DF9-2F38-E81A78DC59F6}"/>
              </a:ext>
            </a:extLst>
          </p:cNvPr>
          <p:cNvSpPr/>
          <p:nvPr/>
        </p:nvSpPr>
        <p:spPr>
          <a:xfrm>
            <a:off x="0" y="42388"/>
            <a:ext cx="7925959" cy="741000"/>
          </a:xfrm>
          <a:prstGeom prst="rect">
            <a:avLst/>
          </a:prstGeom>
          <a:solidFill>
            <a:srgbClr val="0020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 smtClean="0">
                <a:solidFill>
                  <a:schemeClr val="bg1"/>
                </a:solidFill>
                <a:latin typeface="Arial Narrow" pitchFamily="34" charset="0"/>
              </a:rPr>
              <a:t>ДОСТИЖЕНИЕ ЦЕЛЕЙ 95%-95%-95%</a:t>
            </a:r>
            <a:endParaRPr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BE0BF3E4-4C08-916D-E355-8E9C9E59630F}"/>
              </a:ext>
            </a:extLst>
          </p:cNvPr>
          <p:cNvSpPr/>
          <p:nvPr/>
        </p:nvSpPr>
        <p:spPr>
          <a:xfrm>
            <a:off x="7999990" y="54646"/>
            <a:ext cx="479641" cy="741000"/>
          </a:xfrm>
          <a:prstGeom prst="rect">
            <a:avLst/>
          </a:prstGeom>
          <a:solidFill>
            <a:srgbClr val="A3212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Narrow" panose="020B0606020202030204" pitchFamily="34" charset="0"/>
              </a:rPr>
              <a:t>7</a:t>
            </a:r>
            <a:endParaRPr lang="ru-RU" sz="2400" dirty="0"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5196F21C-DD08-2F50-2E00-5FD6D9491AB5}"/>
              </a:ext>
            </a:extLst>
          </p:cNvPr>
          <p:cNvSpPr/>
          <p:nvPr/>
        </p:nvSpPr>
        <p:spPr>
          <a:xfrm>
            <a:off x="8553662" y="38101"/>
            <a:ext cx="533188" cy="75754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681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 algn="ctr">
              <a:buNone/>
            </a:pPr>
            <a:r>
              <a:rPr lang="ru-RU" sz="2000" b="1" dirty="0" smtClean="0"/>
              <a:t>БЛАГОДАРЮ   ЗА   ВНИМАНИЕ!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0102305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1140</Words>
  <Application>Microsoft Office PowerPoint</Application>
  <PresentationFormat>Экран (4:3)</PresentationFormat>
  <Paragraphs>490</Paragraphs>
  <Slides>8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</cp:revision>
  <cp:lastPrinted>2023-03-15T03:29:25Z</cp:lastPrinted>
  <dcterms:created xsi:type="dcterms:W3CDTF">2023-03-14T05:39:21Z</dcterms:created>
  <dcterms:modified xsi:type="dcterms:W3CDTF">2023-03-15T04:03:55Z</dcterms:modified>
</cp:coreProperties>
</file>