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7" r:id="rId3"/>
    <p:sldId id="305" r:id="rId4"/>
    <p:sldId id="328" r:id="rId5"/>
    <p:sldId id="323" r:id="rId6"/>
    <p:sldId id="295" r:id="rId7"/>
    <p:sldId id="292" r:id="rId8"/>
    <p:sldId id="298" r:id="rId9"/>
    <p:sldId id="296" r:id="rId10"/>
    <p:sldId id="309" r:id="rId11"/>
    <p:sldId id="329" r:id="rId12"/>
    <p:sldId id="330" r:id="rId13"/>
    <p:sldId id="324" r:id="rId14"/>
    <p:sldId id="284" r:id="rId15"/>
    <p:sldId id="325" r:id="rId16"/>
    <p:sldId id="326" r:id="rId17"/>
    <p:sldId id="32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459463400408285"/>
          <c:y val="0.15335229247401838"/>
          <c:w val="0.29377381646738604"/>
          <c:h val="0.56467307627628527"/>
        </c:manualLayout>
      </c:layout>
      <c:doughnutChart>
        <c:varyColors val="1"/>
        <c:ser>
          <c:idx val="0"/>
          <c:order val="0"/>
          <c:tx>
            <c:strRef>
              <c:f>Sheet1!$B$1</c:f>
              <c:strCache>
                <c:ptCount val="1"/>
                <c:pt idx="0">
                  <c:v>Sales</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678-4EA1-B5BA-BFFF2BE6F098}"/>
              </c:ext>
            </c:extLst>
          </c:dPt>
          <c:dPt>
            <c:idx val="1"/>
            <c:bubble3D val="0"/>
            <c:spPr>
              <a:solidFill>
                <a:srgbClr val="FF66FF"/>
              </a:solidFill>
              <a:ln w="19050">
                <a:solidFill>
                  <a:schemeClr val="lt1"/>
                </a:solidFill>
              </a:ln>
              <a:effectLst/>
            </c:spPr>
            <c:extLst>
              <c:ext xmlns:c16="http://schemas.microsoft.com/office/drawing/2014/chart" uri="{C3380CC4-5D6E-409C-BE32-E72D297353CC}">
                <c16:uniqueId val="{00000003-9678-4EA1-B5BA-BFFF2BE6F098}"/>
              </c:ext>
            </c:extLst>
          </c:dPt>
          <c:dPt>
            <c:idx val="2"/>
            <c:bubble3D val="0"/>
            <c:spPr>
              <a:solidFill>
                <a:srgbClr val="7030A0"/>
              </a:solidFill>
              <a:ln w="19050">
                <a:solidFill>
                  <a:schemeClr val="lt1"/>
                </a:solidFill>
              </a:ln>
              <a:effectLst/>
            </c:spPr>
            <c:extLst>
              <c:ext xmlns:c16="http://schemas.microsoft.com/office/drawing/2014/chart" uri="{C3380CC4-5D6E-409C-BE32-E72D297353CC}">
                <c16:uniqueId val="{00000005-9678-4EA1-B5BA-BFFF2BE6F098}"/>
              </c:ext>
            </c:extLst>
          </c:dPt>
          <c:dPt>
            <c:idx val="3"/>
            <c:bubble3D val="0"/>
            <c:spPr>
              <a:solidFill>
                <a:srgbClr val="D09E00"/>
              </a:solidFill>
              <a:ln w="19050">
                <a:solidFill>
                  <a:schemeClr val="lt1"/>
                </a:solidFill>
              </a:ln>
              <a:effectLst/>
            </c:spPr>
            <c:extLst>
              <c:ext xmlns:c16="http://schemas.microsoft.com/office/drawing/2014/chart" uri="{C3380CC4-5D6E-409C-BE32-E72D297353CC}">
                <c16:uniqueId val="{00000007-9678-4EA1-B5BA-BFFF2BE6F098}"/>
              </c:ext>
            </c:extLst>
          </c:dPt>
          <c:dPt>
            <c:idx val="4"/>
            <c:bubble3D val="0"/>
            <c:spPr>
              <a:solidFill>
                <a:srgbClr val="B3D0EB"/>
              </a:solidFill>
              <a:ln w="19050">
                <a:solidFill>
                  <a:schemeClr val="lt1"/>
                </a:solidFill>
              </a:ln>
              <a:effectLst/>
            </c:spPr>
            <c:extLst>
              <c:ext xmlns:c16="http://schemas.microsoft.com/office/drawing/2014/chart" uri="{C3380CC4-5D6E-409C-BE32-E72D297353CC}">
                <c16:uniqueId val="{00000009-9678-4EA1-B5BA-BFFF2BE6F098}"/>
              </c:ext>
            </c:extLst>
          </c:dPt>
          <c:dPt>
            <c:idx val="5"/>
            <c:bubble3D val="0"/>
            <c:spPr>
              <a:solidFill>
                <a:srgbClr val="5A8B39"/>
              </a:solidFill>
              <a:ln w="19050">
                <a:solidFill>
                  <a:schemeClr val="lt1"/>
                </a:solidFill>
              </a:ln>
              <a:effectLst/>
            </c:spPr>
            <c:extLst>
              <c:ext xmlns:c16="http://schemas.microsoft.com/office/drawing/2014/chart" uri="{C3380CC4-5D6E-409C-BE32-E72D297353CC}">
                <c16:uniqueId val="{0000000B-9678-4EA1-B5BA-BFFF2BE6F098}"/>
              </c:ext>
            </c:extLst>
          </c:dPt>
          <c:dPt>
            <c:idx val="6"/>
            <c:bubble3D val="0"/>
            <c:spPr>
              <a:solidFill>
                <a:srgbClr val="00FF00"/>
              </a:solidFill>
              <a:ln w="19050">
                <a:solidFill>
                  <a:schemeClr val="lt1"/>
                </a:solidFill>
              </a:ln>
              <a:effectLst/>
            </c:spPr>
            <c:extLst>
              <c:ext xmlns:c16="http://schemas.microsoft.com/office/drawing/2014/chart" uri="{C3380CC4-5D6E-409C-BE32-E72D297353CC}">
                <c16:uniqueId val="{0000000D-9678-4EA1-B5BA-BFFF2BE6F098}"/>
              </c:ext>
            </c:extLst>
          </c:dPt>
          <c:dPt>
            <c:idx val="7"/>
            <c:bubble3D val="0"/>
            <c:spPr>
              <a:solidFill>
                <a:srgbClr val="8D410D"/>
              </a:solidFill>
              <a:ln w="19050">
                <a:solidFill>
                  <a:schemeClr val="lt1"/>
                </a:solidFill>
              </a:ln>
              <a:effectLst/>
            </c:spPr>
            <c:extLst>
              <c:ext xmlns:c16="http://schemas.microsoft.com/office/drawing/2014/chart" uri="{C3380CC4-5D6E-409C-BE32-E72D297353CC}">
                <c16:uniqueId val="{0000000F-9678-4EA1-B5BA-BFFF2BE6F098}"/>
              </c:ext>
            </c:extLst>
          </c:dPt>
          <c:dPt>
            <c:idx val="8"/>
            <c:bubble3D val="0"/>
            <c:spPr>
              <a:solidFill>
                <a:srgbClr val="FF0000"/>
              </a:solidFill>
              <a:ln w="19050">
                <a:solidFill>
                  <a:schemeClr val="lt1"/>
                </a:solidFill>
              </a:ln>
              <a:effectLst/>
            </c:spPr>
            <c:extLst>
              <c:ext xmlns:c16="http://schemas.microsoft.com/office/drawing/2014/chart" uri="{C3380CC4-5D6E-409C-BE32-E72D297353CC}">
                <c16:uniqueId val="{00000011-9678-4EA1-B5BA-BFFF2BE6F098}"/>
              </c:ext>
            </c:extLst>
          </c:dPt>
          <c:dPt>
            <c:idx val="9"/>
            <c:bubble3D val="0"/>
            <c:spPr>
              <a:solidFill>
                <a:srgbClr val="FFD13F"/>
              </a:solidFill>
              <a:ln w="19050">
                <a:solidFill>
                  <a:schemeClr val="lt1"/>
                </a:solidFill>
              </a:ln>
              <a:effectLst/>
            </c:spPr>
            <c:extLst>
              <c:ext xmlns:c16="http://schemas.microsoft.com/office/drawing/2014/chart" uri="{C3380CC4-5D6E-409C-BE32-E72D297353CC}">
                <c16:uniqueId val="{00000013-9678-4EA1-B5BA-BFFF2BE6F098}"/>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9678-4EA1-B5BA-BFFF2BE6F098}"/>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9678-4EA1-B5BA-BFFF2BE6F098}"/>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9678-4EA1-B5BA-BFFF2BE6F09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Sheet1!$A$2:$A$14</c:f>
              <c:strCache>
                <c:ptCount val="13"/>
                <c:pt idx="0">
                  <c:v>ЛЖВ</c:v>
                </c:pt>
                <c:pt idx="1">
                  <c:v>Затронутые/родители</c:v>
                </c:pt>
                <c:pt idx="2">
                  <c:v>ТБ</c:v>
                </c:pt>
                <c:pt idx="3">
                  <c:v>МСМ</c:v>
                </c:pt>
                <c:pt idx="4">
                  <c:v>РС</c:v>
                </c:pt>
                <c:pt idx="5">
                  <c:v>ЛУИН</c:v>
                </c:pt>
                <c:pt idx="6">
                  <c:v>Частные организации</c:v>
                </c:pt>
                <c:pt idx="7">
                  <c:v>Женская сеть с ВИЧ</c:v>
                </c:pt>
                <c:pt idx="8">
                  <c:v>Академические</c:v>
                </c:pt>
                <c:pt idx="9">
                  <c:v>НПО</c:v>
                </c:pt>
                <c:pt idx="10">
                  <c:v>Государственные</c:v>
                </c:pt>
                <c:pt idx="11">
                  <c:v>Международные НПО</c:v>
                </c:pt>
                <c:pt idx="12">
                  <c:v>Многосторонние</c:v>
                </c:pt>
              </c:strCache>
            </c:strRef>
          </c:cat>
          <c:val>
            <c:numRef>
              <c:f>Sheet1!$B$2:$B$14</c:f>
              <c:numCache>
                <c:formatCode>General</c:formatCode>
                <c:ptCount val="13"/>
                <c:pt idx="0">
                  <c:v>2</c:v>
                </c:pt>
                <c:pt idx="1">
                  <c:v>1</c:v>
                </c:pt>
                <c:pt idx="2">
                  <c:v>1</c:v>
                </c:pt>
                <c:pt idx="3">
                  <c:v>1</c:v>
                </c:pt>
                <c:pt idx="4">
                  <c:v>1</c:v>
                </c:pt>
                <c:pt idx="5">
                  <c:v>1</c:v>
                </c:pt>
                <c:pt idx="6">
                  <c:v>1</c:v>
                </c:pt>
                <c:pt idx="7">
                  <c:v>1</c:v>
                </c:pt>
                <c:pt idx="8">
                  <c:v>1</c:v>
                </c:pt>
                <c:pt idx="9">
                  <c:v>2</c:v>
                </c:pt>
                <c:pt idx="10">
                  <c:v>6</c:v>
                </c:pt>
                <c:pt idx="11">
                  <c:v>4</c:v>
                </c:pt>
                <c:pt idx="12">
                  <c:v>4</c:v>
                </c:pt>
              </c:numCache>
            </c:numRef>
          </c:val>
          <c:extLst>
            <c:ext xmlns:c16="http://schemas.microsoft.com/office/drawing/2014/chart" uri="{C3380CC4-5D6E-409C-BE32-E72D297353CC}">
              <c16:uniqueId val="{0000001A-9678-4EA1-B5BA-BFFF2BE6F098}"/>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egendEntry>
        <c:idx val="9"/>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2.5367120225812948E-2"/>
          <c:y val="0.63873232835240534"/>
          <c:w val="0.94012670908505469"/>
          <c:h val="0.2885153385734918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BC23EE-906D-1841-A220-BEF7A83BFDA8}" type="doc">
      <dgm:prSet loTypeId="urn:microsoft.com/office/officeart/2009/3/layout/PlusandMinus" loCatId="" qsTypeId="urn:microsoft.com/office/officeart/2005/8/quickstyle/simple4" qsCatId="simple" csTypeId="urn:microsoft.com/office/officeart/2005/8/colors/accent0_2" csCatId="mainScheme" phldr="1"/>
      <dgm:spPr/>
      <dgm:t>
        <a:bodyPr/>
        <a:lstStyle/>
        <a:p>
          <a:endParaRPr lang="ru-RU"/>
        </a:p>
      </dgm:t>
    </dgm:pt>
    <dgm:pt modelId="{C0DA3F95-2228-B548-95A6-130950C96FB5}">
      <dgm:prSet custT="1"/>
      <dgm:spPr/>
      <dgm:t>
        <a:bodyPr/>
        <a:lstStyle/>
        <a:p>
          <a:pPr defTabSz="800100" rtl="0">
            <a:lnSpc>
              <a:spcPct val="90000"/>
            </a:lnSpc>
            <a:spcBef>
              <a:spcPct val="0"/>
            </a:spcBef>
            <a:spcAft>
              <a:spcPct val="35000"/>
            </a:spcAft>
          </a:pPr>
          <a:r>
            <a:rPr lang="ru-RU" sz="1800" b="1" dirty="0">
              <a:solidFill>
                <a:srgbClr val="336600"/>
              </a:solidFill>
            </a:rPr>
            <a:t>СКК</a:t>
          </a:r>
          <a:r>
            <a:rPr lang="en-US" sz="1800" b="1" dirty="0">
              <a:solidFill>
                <a:srgbClr val="336600"/>
              </a:solidFill>
            </a:rPr>
            <a:t>:</a:t>
          </a:r>
          <a:r>
            <a:rPr lang="ru-RU" sz="1800" b="1" dirty="0">
              <a:solidFill>
                <a:srgbClr val="336600"/>
              </a:solidFill>
            </a:rPr>
            <a:t> </a:t>
          </a:r>
        </a:p>
        <a:p>
          <a:pPr defTabSz="800100" rtl="0">
            <a:lnSpc>
              <a:spcPct val="90000"/>
            </a:lnSpc>
            <a:spcBef>
              <a:spcPct val="0"/>
            </a:spcBef>
            <a:spcAft>
              <a:spcPct val="35000"/>
            </a:spcAft>
          </a:pPr>
          <a:r>
            <a:rPr lang="ru-RU" sz="1800" dirty="0">
              <a:solidFill>
                <a:srgbClr val="336600"/>
              </a:solidFill>
            </a:rPr>
            <a:t>- НЕ РЕАЛИЗУЕТ И НЕ УПРАВЛЯЕТ РЕАЛИЗАЦИЕЙ  ГРАНТА</a:t>
          </a:r>
        </a:p>
        <a:p>
          <a:pPr defTabSz="800100">
            <a:lnSpc>
              <a:spcPct val="90000"/>
            </a:lnSpc>
            <a:spcBef>
              <a:spcPct val="0"/>
            </a:spcBef>
            <a:spcAft>
              <a:spcPct val="35000"/>
            </a:spcAft>
          </a:pPr>
          <a:r>
            <a:rPr lang="ru-RU" sz="1800" dirty="0">
              <a:solidFill>
                <a:srgbClr val="336600"/>
              </a:solidFill>
            </a:rPr>
            <a:t>- НЕ ВМЕШИВАЕТСЯ В ЕЖЕДНЕВНЫЕ ВОПРОСЫ УПРАВЛЕНИЯ (МИКРОУРОВЕНЬ)</a:t>
          </a:r>
        </a:p>
        <a:p>
          <a:pPr marL="0" marR="0" indent="0" defTabSz="914400" rtl="0" eaLnBrk="1" fontAlgn="auto" latinLnBrk="0" hangingPunct="1">
            <a:lnSpc>
              <a:spcPct val="100000"/>
            </a:lnSpc>
            <a:spcBef>
              <a:spcPts val="0"/>
            </a:spcBef>
            <a:spcAft>
              <a:spcPts val="0"/>
            </a:spcAft>
            <a:buClrTx/>
            <a:buSzTx/>
            <a:buFontTx/>
            <a:buNone/>
            <a:tabLst/>
            <a:defRPr/>
          </a:pPr>
          <a:r>
            <a:rPr lang="ru-RU" sz="1800" dirty="0">
              <a:solidFill>
                <a:srgbClr val="336600"/>
              </a:solidFill>
            </a:rPr>
            <a:t>- НЕ ВЫПОЛНЯЕТ МОНИТОРИНГ И ОЦЕНКУ</a:t>
          </a:r>
        </a:p>
        <a:p>
          <a:pPr defTabSz="800100" rtl="0">
            <a:lnSpc>
              <a:spcPct val="90000"/>
            </a:lnSpc>
            <a:spcBef>
              <a:spcPct val="0"/>
            </a:spcBef>
            <a:spcAft>
              <a:spcPct val="35000"/>
            </a:spcAft>
          </a:pPr>
          <a:endParaRPr lang="ru-RU" sz="1800" dirty="0"/>
        </a:p>
      </dgm:t>
    </dgm:pt>
    <dgm:pt modelId="{29A92B12-5A57-2F43-80CB-05C0A7892B65}" type="parTrans" cxnId="{8D287698-5484-AE48-8140-E4A4554244D0}">
      <dgm:prSet/>
      <dgm:spPr/>
      <dgm:t>
        <a:bodyPr/>
        <a:lstStyle/>
        <a:p>
          <a:endParaRPr lang="ru-RU"/>
        </a:p>
      </dgm:t>
    </dgm:pt>
    <dgm:pt modelId="{829F38CF-DB3C-8E49-9345-BB6813A3EBF5}" type="sibTrans" cxnId="{8D287698-5484-AE48-8140-E4A4554244D0}">
      <dgm:prSet/>
      <dgm:spPr/>
      <dgm:t>
        <a:bodyPr/>
        <a:lstStyle/>
        <a:p>
          <a:endParaRPr lang="ru-RU"/>
        </a:p>
      </dgm:t>
    </dgm:pt>
    <dgm:pt modelId="{8879239D-8398-D04B-A174-4A5D91D357C9}">
      <dgm:prSet custT="1"/>
      <dgm:spPr/>
      <dgm:t>
        <a:bodyPr/>
        <a:lstStyle/>
        <a:p>
          <a:pPr rtl="0"/>
          <a:r>
            <a:rPr lang="ru-RU" sz="1800" b="1" dirty="0">
              <a:solidFill>
                <a:srgbClr val="336600"/>
              </a:solidFill>
            </a:rPr>
            <a:t>Например, СКК</a:t>
          </a:r>
          <a:r>
            <a:rPr lang="en-US" sz="1800" b="1" dirty="0">
              <a:solidFill>
                <a:srgbClr val="336600"/>
              </a:solidFill>
            </a:rPr>
            <a:t>:</a:t>
          </a:r>
          <a:endParaRPr lang="ru-RU" sz="1800" b="1" dirty="0">
            <a:solidFill>
              <a:srgbClr val="336600"/>
            </a:solidFill>
          </a:endParaRPr>
        </a:p>
        <a:p>
          <a:pPr rtl="0"/>
          <a:r>
            <a:rPr lang="ru-RU" sz="1800" dirty="0">
              <a:solidFill>
                <a:srgbClr val="336600"/>
              </a:solidFill>
            </a:rPr>
            <a:t>- ВЫЯВЛЯЕТ ПРОБЛЕМЫ НА ПУТИ РЕАЛИЗАЦИИ ГРАНТА</a:t>
          </a:r>
        </a:p>
        <a:p>
          <a:r>
            <a:rPr lang="ru-RU" sz="1800" dirty="0">
              <a:solidFill>
                <a:srgbClr val="336600"/>
              </a:solidFill>
            </a:rPr>
            <a:t>- ПОМОГАЕТ ОСНОВНОМУ ПОЛУЧАТЕЛЮ НАЙТИ РЕШЕНИЯ ПРОБЛЕМЫ</a:t>
          </a:r>
        </a:p>
        <a:p>
          <a:r>
            <a:rPr lang="ru-RU" sz="1800" dirty="0">
              <a:solidFill>
                <a:srgbClr val="336600"/>
              </a:solidFill>
            </a:rPr>
            <a:t>- СОДЕЙСТВУЕТ ОСНОВНОМУ ПОЛУЧАТЕЛЮ В РЕАЛИЗАЦИИ РЕШЕНИЙ, НА КОТОРЫЕ У НИХ НЕТ ПОЛНОМОЧИЙ И ВОЗМОЖНОСТЕЙ.</a:t>
          </a:r>
          <a:r>
            <a:rPr lang="ru-RU" sz="1800" dirty="0"/>
            <a:t> </a:t>
          </a:r>
        </a:p>
      </dgm:t>
    </dgm:pt>
    <dgm:pt modelId="{37FE2067-9AB9-C64E-86EC-282A6E1D5789}" type="parTrans" cxnId="{6CA3052D-E964-7147-BD87-6DA5AE4D4AA6}">
      <dgm:prSet/>
      <dgm:spPr/>
      <dgm:t>
        <a:bodyPr/>
        <a:lstStyle/>
        <a:p>
          <a:endParaRPr lang="ru-RU"/>
        </a:p>
      </dgm:t>
    </dgm:pt>
    <dgm:pt modelId="{8589CF31-8440-FF49-9D75-4FCEAA814CF2}" type="sibTrans" cxnId="{6CA3052D-E964-7147-BD87-6DA5AE4D4AA6}">
      <dgm:prSet/>
      <dgm:spPr/>
      <dgm:t>
        <a:bodyPr/>
        <a:lstStyle/>
        <a:p>
          <a:endParaRPr lang="ru-RU"/>
        </a:p>
      </dgm:t>
    </dgm:pt>
    <dgm:pt modelId="{33DEB0F3-C1BA-7D4A-A358-9A2E52214B57}" type="pres">
      <dgm:prSet presAssocID="{F3BC23EE-906D-1841-A220-BEF7A83BFDA8}" presName="Name0" presStyleCnt="0">
        <dgm:presLayoutVars>
          <dgm:chMax val="2"/>
          <dgm:chPref val="2"/>
          <dgm:dir/>
          <dgm:animOne/>
          <dgm:resizeHandles val="exact"/>
        </dgm:presLayoutVars>
      </dgm:prSet>
      <dgm:spPr/>
    </dgm:pt>
    <dgm:pt modelId="{A81E78B1-B86D-B642-8C6B-A26577BBA600}" type="pres">
      <dgm:prSet presAssocID="{F3BC23EE-906D-1841-A220-BEF7A83BFDA8}" presName="Background" presStyleLbl="bgImgPlace1" presStyleIdx="0" presStyleCnt="1" custScaleX="119902" custScaleY="116725"/>
      <dgm:spPr>
        <a:ln>
          <a:solidFill>
            <a:srgbClr val="800000"/>
          </a:solidFill>
        </a:ln>
      </dgm:spPr>
    </dgm:pt>
    <dgm:pt modelId="{65356BCA-FA27-6F42-B247-FF625F75871B}" type="pres">
      <dgm:prSet presAssocID="{F3BC23EE-906D-1841-A220-BEF7A83BFDA8}" presName="ParentText1" presStyleLbl="revTx" presStyleIdx="0" presStyleCnt="2" custScaleX="102529" custScaleY="109600" custLinFactNeighborX="-20861" custLinFactNeighborY="642">
        <dgm:presLayoutVars>
          <dgm:chMax val="0"/>
          <dgm:chPref val="0"/>
          <dgm:bulletEnabled val="1"/>
        </dgm:presLayoutVars>
      </dgm:prSet>
      <dgm:spPr/>
    </dgm:pt>
    <dgm:pt modelId="{16C46B7D-EB2D-114F-8329-9083DBD24CAC}" type="pres">
      <dgm:prSet presAssocID="{F3BC23EE-906D-1841-A220-BEF7A83BFDA8}" presName="ParentText2" presStyleLbl="revTx" presStyleIdx="1" presStyleCnt="2" custScaleX="99154" custLinFactNeighborX="6855" custLinFactNeighborY="-1643">
        <dgm:presLayoutVars>
          <dgm:chMax val="0"/>
          <dgm:chPref val="0"/>
          <dgm:bulletEnabled val="1"/>
        </dgm:presLayoutVars>
      </dgm:prSet>
      <dgm:spPr/>
    </dgm:pt>
    <dgm:pt modelId="{CA0D8FF7-63D2-1749-8D05-C6D5A4BFB402}" type="pres">
      <dgm:prSet presAssocID="{F3BC23EE-906D-1841-A220-BEF7A83BFDA8}" presName="Plus" presStyleLbl="alignNode1" presStyleIdx="0" presStyleCnt="2" custScaleX="37900" custScaleY="39416" custLinFactX="63803" custLinFactNeighborX="100000" custLinFactNeighborY="6406"/>
      <dgm:spPr>
        <a:solidFill>
          <a:srgbClr val="336600"/>
        </a:solidFill>
        <a:ln>
          <a:solidFill>
            <a:srgbClr val="800000"/>
          </a:solidFill>
        </a:ln>
      </dgm:spPr>
    </dgm:pt>
    <dgm:pt modelId="{5FB0477E-AF8C-2240-91AC-E520152DC2B5}" type="pres">
      <dgm:prSet presAssocID="{F3BC23EE-906D-1841-A220-BEF7A83BFDA8}" presName="Minus" presStyleLbl="alignNode1" presStyleIdx="1" presStyleCnt="2" custScaleX="48731" custScaleY="64979" custLinFactX="-64745" custLinFactNeighborX="-100000" custLinFactNeighborY="1608"/>
      <dgm:spPr>
        <a:solidFill>
          <a:srgbClr val="336600"/>
        </a:solidFill>
        <a:ln>
          <a:solidFill>
            <a:srgbClr val="800000"/>
          </a:solidFill>
        </a:ln>
      </dgm:spPr>
    </dgm:pt>
    <dgm:pt modelId="{13D14CDB-906B-F94B-8249-43DDA78D2B3F}" type="pres">
      <dgm:prSet presAssocID="{F3BC23EE-906D-1841-A220-BEF7A83BFDA8}" presName="Divider" presStyleLbl="parChTrans1D1" presStyleIdx="0" presStyleCnt="1"/>
      <dgm:spPr>
        <a:ln w="76200" cmpd="sng">
          <a:solidFill>
            <a:srgbClr val="800000"/>
          </a:solidFill>
        </a:ln>
      </dgm:spPr>
    </dgm:pt>
  </dgm:ptLst>
  <dgm:cxnLst>
    <dgm:cxn modelId="{3E840121-5B91-1F4B-89E4-D4C8CEFD1355}" type="presOf" srcId="{F3BC23EE-906D-1841-A220-BEF7A83BFDA8}" destId="{33DEB0F3-C1BA-7D4A-A358-9A2E52214B57}" srcOrd="0" destOrd="0" presId="urn:microsoft.com/office/officeart/2009/3/layout/PlusandMinus"/>
    <dgm:cxn modelId="{6CA3052D-E964-7147-BD87-6DA5AE4D4AA6}" srcId="{F3BC23EE-906D-1841-A220-BEF7A83BFDA8}" destId="{8879239D-8398-D04B-A174-4A5D91D357C9}" srcOrd="0" destOrd="0" parTransId="{37FE2067-9AB9-C64E-86EC-282A6E1D5789}" sibTransId="{8589CF31-8440-FF49-9D75-4FCEAA814CF2}"/>
    <dgm:cxn modelId="{FADBFB32-F4BC-A948-8F71-B67086D2C257}" type="presOf" srcId="{C0DA3F95-2228-B548-95A6-130950C96FB5}" destId="{16C46B7D-EB2D-114F-8329-9083DBD24CAC}" srcOrd="0" destOrd="0" presId="urn:microsoft.com/office/officeart/2009/3/layout/PlusandMinus"/>
    <dgm:cxn modelId="{8D287698-5484-AE48-8140-E4A4554244D0}" srcId="{F3BC23EE-906D-1841-A220-BEF7A83BFDA8}" destId="{C0DA3F95-2228-B548-95A6-130950C96FB5}" srcOrd="1" destOrd="0" parTransId="{29A92B12-5A57-2F43-80CB-05C0A7892B65}" sibTransId="{829F38CF-DB3C-8E49-9345-BB6813A3EBF5}"/>
    <dgm:cxn modelId="{04B2ADF8-FFDC-2F45-9452-2777E7AEDF96}" type="presOf" srcId="{8879239D-8398-D04B-A174-4A5D91D357C9}" destId="{65356BCA-FA27-6F42-B247-FF625F75871B}" srcOrd="0" destOrd="0" presId="urn:microsoft.com/office/officeart/2009/3/layout/PlusandMinus"/>
    <dgm:cxn modelId="{33E6DC20-1FAD-5843-A61A-06D1406C9C38}" type="presParOf" srcId="{33DEB0F3-C1BA-7D4A-A358-9A2E52214B57}" destId="{A81E78B1-B86D-B642-8C6B-A26577BBA600}" srcOrd="0" destOrd="0" presId="urn:microsoft.com/office/officeart/2009/3/layout/PlusandMinus"/>
    <dgm:cxn modelId="{ECDD7101-F03F-0747-A6C7-767702374429}" type="presParOf" srcId="{33DEB0F3-C1BA-7D4A-A358-9A2E52214B57}" destId="{65356BCA-FA27-6F42-B247-FF625F75871B}" srcOrd="1" destOrd="0" presId="urn:microsoft.com/office/officeart/2009/3/layout/PlusandMinus"/>
    <dgm:cxn modelId="{D7C17BA0-B5F0-6A49-A3BF-84A7B345C98A}" type="presParOf" srcId="{33DEB0F3-C1BA-7D4A-A358-9A2E52214B57}" destId="{16C46B7D-EB2D-114F-8329-9083DBD24CAC}" srcOrd="2" destOrd="0" presId="urn:microsoft.com/office/officeart/2009/3/layout/PlusandMinus"/>
    <dgm:cxn modelId="{17A91AED-496C-D740-ABA7-AC811CFD005C}" type="presParOf" srcId="{33DEB0F3-C1BA-7D4A-A358-9A2E52214B57}" destId="{CA0D8FF7-63D2-1749-8D05-C6D5A4BFB402}" srcOrd="3" destOrd="0" presId="urn:microsoft.com/office/officeart/2009/3/layout/PlusandMinus"/>
    <dgm:cxn modelId="{80A67F67-D00E-3F42-81E3-3F223924C9C0}" type="presParOf" srcId="{33DEB0F3-C1BA-7D4A-A358-9A2E52214B57}" destId="{5FB0477E-AF8C-2240-91AC-E520152DC2B5}" srcOrd="4" destOrd="0" presId="urn:microsoft.com/office/officeart/2009/3/layout/PlusandMinus"/>
    <dgm:cxn modelId="{8531E79A-F6E3-6440-A9B8-CA40F882914A}" type="presParOf" srcId="{33DEB0F3-C1BA-7D4A-A358-9A2E52214B57}" destId="{13D14CDB-906B-F94B-8249-43DDA78D2B3F}"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8CDC5D-806B-8347-89AA-2249798A9FF2}" type="doc">
      <dgm:prSet loTypeId="urn:microsoft.com/office/officeart/2005/8/layout/venn1" loCatId="" qsTypeId="urn:microsoft.com/office/officeart/2005/8/quickstyle/simple4" qsCatId="simple" csTypeId="urn:microsoft.com/office/officeart/2005/8/colors/accent1_2" csCatId="accent1" phldr="1"/>
      <dgm:spPr/>
      <dgm:t>
        <a:bodyPr/>
        <a:lstStyle/>
        <a:p>
          <a:endParaRPr lang="ru-RU"/>
        </a:p>
      </dgm:t>
    </dgm:pt>
    <dgm:pt modelId="{8CD7B8E5-8977-A546-91A3-D2E2515053CA}">
      <dgm:prSet custT="1"/>
      <dgm:spPr/>
      <dgm:t>
        <a:bodyPr/>
        <a:lstStyle/>
        <a:p>
          <a:pPr rtl="0"/>
          <a:r>
            <a:rPr lang="ru-RU" sz="1400" b="1" dirty="0">
              <a:solidFill>
                <a:srgbClr val="800000"/>
              </a:solidFill>
            </a:rPr>
            <a:t>СКК</a:t>
          </a:r>
        </a:p>
        <a:p>
          <a:pPr rtl="0"/>
          <a:r>
            <a:rPr lang="ru-RU" sz="1400" b="1" dirty="0">
              <a:solidFill>
                <a:srgbClr val="800000"/>
              </a:solidFill>
            </a:rPr>
            <a:t>И ЕГО КОМИТЕТЫ </a:t>
          </a:r>
        </a:p>
      </dgm:t>
    </dgm:pt>
    <dgm:pt modelId="{EA198D45-7A36-8E40-806D-17023F960054}" type="parTrans" cxnId="{413DCD3C-5829-9544-88F9-442102187CE1}">
      <dgm:prSet/>
      <dgm:spPr/>
      <dgm:t>
        <a:bodyPr/>
        <a:lstStyle/>
        <a:p>
          <a:endParaRPr lang="ru-RU"/>
        </a:p>
      </dgm:t>
    </dgm:pt>
    <dgm:pt modelId="{585BAE2C-2421-144D-8952-3E96B91936D4}" type="sibTrans" cxnId="{413DCD3C-5829-9544-88F9-442102187CE1}">
      <dgm:prSet/>
      <dgm:spPr/>
      <dgm:t>
        <a:bodyPr/>
        <a:lstStyle/>
        <a:p>
          <a:endParaRPr lang="ru-RU"/>
        </a:p>
      </dgm:t>
    </dgm:pt>
    <dgm:pt modelId="{34BC84CF-1241-B14D-AFA6-E46F99DCADB6}">
      <dgm:prSet custT="1"/>
      <dgm:spPr/>
      <dgm:t>
        <a:bodyPr/>
        <a:lstStyle/>
        <a:p>
          <a:pPr rtl="0"/>
          <a:r>
            <a:rPr lang="ru-RU" sz="1300" b="1" dirty="0">
              <a:solidFill>
                <a:srgbClr val="800000"/>
              </a:solidFill>
            </a:rPr>
            <a:t>ОСНОВНОЙ И СО-ПОЛУЧАТЕЛИ</a:t>
          </a:r>
        </a:p>
      </dgm:t>
    </dgm:pt>
    <dgm:pt modelId="{63F2BB3C-43F3-2E4E-ADE7-9C7C926B4C56}" type="parTrans" cxnId="{5F191125-1E0F-A740-8C3F-137CC4467886}">
      <dgm:prSet/>
      <dgm:spPr/>
      <dgm:t>
        <a:bodyPr/>
        <a:lstStyle/>
        <a:p>
          <a:endParaRPr lang="ru-RU"/>
        </a:p>
      </dgm:t>
    </dgm:pt>
    <dgm:pt modelId="{6BDD8AB9-CF43-1D4D-AF40-BB7EE8764DD1}" type="sibTrans" cxnId="{5F191125-1E0F-A740-8C3F-137CC4467886}">
      <dgm:prSet/>
      <dgm:spPr/>
      <dgm:t>
        <a:bodyPr/>
        <a:lstStyle/>
        <a:p>
          <a:endParaRPr lang="ru-RU"/>
        </a:p>
      </dgm:t>
    </dgm:pt>
    <dgm:pt modelId="{0A265F26-64CE-C940-8190-A2E247E81B86}">
      <dgm:prSet custT="1"/>
      <dgm:spPr/>
      <dgm:t>
        <a:bodyPr/>
        <a:lstStyle/>
        <a:p>
          <a:pPr rtl="0"/>
          <a:r>
            <a:rPr lang="ru-RU" sz="1400" b="1" dirty="0">
              <a:solidFill>
                <a:srgbClr val="800000"/>
              </a:solidFill>
            </a:rPr>
            <a:t>ПОРТФОЛИО МЕНЕДЖЕР ГФ</a:t>
          </a:r>
        </a:p>
      </dgm:t>
    </dgm:pt>
    <dgm:pt modelId="{3412FAB2-E5AF-2B43-9882-86D206EA4EA1}" type="parTrans" cxnId="{72153275-4C90-1343-990D-DFE89C2D6F4C}">
      <dgm:prSet/>
      <dgm:spPr/>
      <dgm:t>
        <a:bodyPr/>
        <a:lstStyle/>
        <a:p>
          <a:endParaRPr lang="ru-RU"/>
        </a:p>
      </dgm:t>
    </dgm:pt>
    <dgm:pt modelId="{66E2951A-896D-FD4A-97CF-DD5C47A01502}" type="sibTrans" cxnId="{72153275-4C90-1343-990D-DFE89C2D6F4C}">
      <dgm:prSet/>
      <dgm:spPr/>
      <dgm:t>
        <a:bodyPr/>
        <a:lstStyle/>
        <a:p>
          <a:endParaRPr lang="ru-RU"/>
        </a:p>
      </dgm:t>
    </dgm:pt>
    <dgm:pt modelId="{686EA143-FFD7-334B-98FE-570F05C1D947}">
      <dgm:prSet custT="1"/>
      <dgm:spPr/>
      <dgm:t>
        <a:bodyPr/>
        <a:lstStyle/>
        <a:p>
          <a:pPr rtl="0"/>
          <a:r>
            <a:rPr lang="ru-RU" sz="1600" b="1" dirty="0">
              <a:solidFill>
                <a:srgbClr val="800000"/>
              </a:solidFill>
            </a:rPr>
            <a:t>МАФ</a:t>
          </a:r>
        </a:p>
      </dgm:t>
    </dgm:pt>
    <dgm:pt modelId="{F03B06A9-86FB-964B-9AD5-CCA1EF5E212B}" type="parTrans" cxnId="{428C40E6-CFBF-034A-90D0-42555735CE79}">
      <dgm:prSet/>
      <dgm:spPr/>
      <dgm:t>
        <a:bodyPr/>
        <a:lstStyle/>
        <a:p>
          <a:endParaRPr lang="ru-RU"/>
        </a:p>
      </dgm:t>
    </dgm:pt>
    <dgm:pt modelId="{F3D62A43-4F8D-DC43-84F2-66C6964443EE}" type="sibTrans" cxnId="{428C40E6-CFBF-034A-90D0-42555735CE79}">
      <dgm:prSet/>
      <dgm:spPr/>
      <dgm:t>
        <a:bodyPr/>
        <a:lstStyle/>
        <a:p>
          <a:endParaRPr lang="ru-RU"/>
        </a:p>
      </dgm:t>
    </dgm:pt>
    <dgm:pt modelId="{DE7B7077-0B2E-9B44-A6DB-08DE915C8B22}" type="pres">
      <dgm:prSet presAssocID="{918CDC5D-806B-8347-89AA-2249798A9FF2}" presName="compositeShape" presStyleCnt="0">
        <dgm:presLayoutVars>
          <dgm:chMax val="7"/>
          <dgm:dir/>
          <dgm:resizeHandles val="exact"/>
        </dgm:presLayoutVars>
      </dgm:prSet>
      <dgm:spPr/>
    </dgm:pt>
    <dgm:pt modelId="{F5D53481-7A1D-EC48-95C5-C6051E22DC02}" type="pres">
      <dgm:prSet presAssocID="{8CD7B8E5-8977-A546-91A3-D2E2515053CA}" presName="circ1" presStyleLbl="vennNode1" presStyleIdx="0" presStyleCnt="4"/>
      <dgm:spPr/>
    </dgm:pt>
    <dgm:pt modelId="{761B95FA-7DAC-344B-AA13-46E79B13894C}" type="pres">
      <dgm:prSet presAssocID="{8CD7B8E5-8977-A546-91A3-D2E2515053CA}" presName="circ1Tx" presStyleLbl="revTx" presStyleIdx="0" presStyleCnt="0">
        <dgm:presLayoutVars>
          <dgm:chMax val="0"/>
          <dgm:chPref val="0"/>
          <dgm:bulletEnabled val="1"/>
        </dgm:presLayoutVars>
      </dgm:prSet>
      <dgm:spPr/>
    </dgm:pt>
    <dgm:pt modelId="{2CBCD417-3F44-2B40-AC91-884AE9FDBF7F}" type="pres">
      <dgm:prSet presAssocID="{34BC84CF-1241-B14D-AFA6-E46F99DCADB6}" presName="circ2" presStyleLbl="vennNode1" presStyleIdx="1" presStyleCnt="4" custScaleX="108220"/>
      <dgm:spPr/>
    </dgm:pt>
    <dgm:pt modelId="{51131044-970D-1A48-930B-CEC9899C03ED}" type="pres">
      <dgm:prSet presAssocID="{34BC84CF-1241-B14D-AFA6-E46F99DCADB6}" presName="circ2Tx" presStyleLbl="revTx" presStyleIdx="0" presStyleCnt="0">
        <dgm:presLayoutVars>
          <dgm:chMax val="0"/>
          <dgm:chPref val="0"/>
          <dgm:bulletEnabled val="1"/>
        </dgm:presLayoutVars>
      </dgm:prSet>
      <dgm:spPr/>
    </dgm:pt>
    <dgm:pt modelId="{9FD1B1CD-E2C8-1B47-84E3-3E6DE5F0E93A}" type="pres">
      <dgm:prSet presAssocID="{0A265F26-64CE-C940-8190-A2E247E81B86}" presName="circ3" presStyleLbl="vennNode1" presStyleIdx="2" presStyleCnt="4"/>
      <dgm:spPr/>
    </dgm:pt>
    <dgm:pt modelId="{D905C186-9EE3-2D49-A5CE-16A6B5AF2E1E}" type="pres">
      <dgm:prSet presAssocID="{0A265F26-64CE-C940-8190-A2E247E81B86}" presName="circ3Tx" presStyleLbl="revTx" presStyleIdx="0" presStyleCnt="0">
        <dgm:presLayoutVars>
          <dgm:chMax val="0"/>
          <dgm:chPref val="0"/>
          <dgm:bulletEnabled val="1"/>
        </dgm:presLayoutVars>
      </dgm:prSet>
      <dgm:spPr/>
    </dgm:pt>
    <dgm:pt modelId="{A74E38C2-79B3-7147-ADA9-0E05E5DF99A3}" type="pres">
      <dgm:prSet presAssocID="{686EA143-FFD7-334B-98FE-570F05C1D947}" presName="circ4" presStyleLbl="vennNode1" presStyleIdx="3" presStyleCnt="4" custScaleX="108055"/>
      <dgm:spPr/>
    </dgm:pt>
    <dgm:pt modelId="{6284E03E-6EB3-D44E-99B9-0CBA49989A60}" type="pres">
      <dgm:prSet presAssocID="{686EA143-FFD7-334B-98FE-570F05C1D947}" presName="circ4Tx" presStyleLbl="revTx" presStyleIdx="0" presStyleCnt="0">
        <dgm:presLayoutVars>
          <dgm:chMax val="0"/>
          <dgm:chPref val="0"/>
          <dgm:bulletEnabled val="1"/>
        </dgm:presLayoutVars>
      </dgm:prSet>
      <dgm:spPr/>
    </dgm:pt>
  </dgm:ptLst>
  <dgm:cxnLst>
    <dgm:cxn modelId="{5CD91612-7EA2-D34F-9B80-E31AB7FA2318}" type="presOf" srcId="{918CDC5D-806B-8347-89AA-2249798A9FF2}" destId="{DE7B7077-0B2E-9B44-A6DB-08DE915C8B22}" srcOrd="0" destOrd="0" presId="urn:microsoft.com/office/officeart/2005/8/layout/venn1"/>
    <dgm:cxn modelId="{056C0720-5784-1542-A494-191830FF7A69}" type="presOf" srcId="{8CD7B8E5-8977-A546-91A3-D2E2515053CA}" destId="{761B95FA-7DAC-344B-AA13-46E79B13894C}" srcOrd="1" destOrd="0" presId="urn:microsoft.com/office/officeart/2005/8/layout/venn1"/>
    <dgm:cxn modelId="{5F191125-1E0F-A740-8C3F-137CC4467886}" srcId="{918CDC5D-806B-8347-89AA-2249798A9FF2}" destId="{34BC84CF-1241-B14D-AFA6-E46F99DCADB6}" srcOrd="1" destOrd="0" parTransId="{63F2BB3C-43F3-2E4E-ADE7-9C7C926B4C56}" sibTransId="{6BDD8AB9-CF43-1D4D-AF40-BB7EE8764DD1}"/>
    <dgm:cxn modelId="{596BD62C-E911-574B-8B55-785FB2FD8805}" type="presOf" srcId="{686EA143-FFD7-334B-98FE-570F05C1D947}" destId="{A74E38C2-79B3-7147-ADA9-0E05E5DF99A3}" srcOrd="0" destOrd="0" presId="urn:microsoft.com/office/officeart/2005/8/layout/venn1"/>
    <dgm:cxn modelId="{413DCD3C-5829-9544-88F9-442102187CE1}" srcId="{918CDC5D-806B-8347-89AA-2249798A9FF2}" destId="{8CD7B8E5-8977-A546-91A3-D2E2515053CA}" srcOrd="0" destOrd="0" parTransId="{EA198D45-7A36-8E40-806D-17023F960054}" sibTransId="{585BAE2C-2421-144D-8952-3E96B91936D4}"/>
    <dgm:cxn modelId="{BAD1CD3E-EEE7-0549-A4B6-FC1BB72DFC43}" type="presOf" srcId="{0A265F26-64CE-C940-8190-A2E247E81B86}" destId="{D905C186-9EE3-2D49-A5CE-16A6B5AF2E1E}" srcOrd="1" destOrd="0" presId="urn:microsoft.com/office/officeart/2005/8/layout/venn1"/>
    <dgm:cxn modelId="{B425A16C-B7FA-834B-A45A-9E3A2AF6BFBE}" type="presOf" srcId="{34BC84CF-1241-B14D-AFA6-E46F99DCADB6}" destId="{51131044-970D-1A48-930B-CEC9899C03ED}" srcOrd="1" destOrd="0" presId="urn:microsoft.com/office/officeart/2005/8/layout/venn1"/>
    <dgm:cxn modelId="{E25DEA51-44BE-FD45-948E-55CAB79258A4}" type="presOf" srcId="{686EA143-FFD7-334B-98FE-570F05C1D947}" destId="{6284E03E-6EB3-D44E-99B9-0CBA49989A60}" srcOrd="1" destOrd="0" presId="urn:microsoft.com/office/officeart/2005/8/layout/venn1"/>
    <dgm:cxn modelId="{72153275-4C90-1343-990D-DFE89C2D6F4C}" srcId="{918CDC5D-806B-8347-89AA-2249798A9FF2}" destId="{0A265F26-64CE-C940-8190-A2E247E81B86}" srcOrd="2" destOrd="0" parTransId="{3412FAB2-E5AF-2B43-9882-86D206EA4EA1}" sibTransId="{66E2951A-896D-FD4A-97CF-DD5C47A01502}"/>
    <dgm:cxn modelId="{24992087-4484-F844-819D-7C6C28FB5D51}" type="presOf" srcId="{0A265F26-64CE-C940-8190-A2E247E81B86}" destId="{9FD1B1CD-E2C8-1B47-84E3-3E6DE5F0E93A}" srcOrd="0" destOrd="0" presId="urn:microsoft.com/office/officeart/2005/8/layout/venn1"/>
    <dgm:cxn modelId="{D06A79AD-A15D-6947-AABA-5A80C791CBCC}" type="presOf" srcId="{34BC84CF-1241-B14D-AFA6-E46F99DCADB6}" destId="{2CBCD417-3F44-2B40-AC91-884AE9FDBF7F}" srcOrd="0" destOrd="0" presId="urn:microsoft.com/office/officeart/2005/8/layout/venn1"/>
    <dgm:cxn modelId="{7AE1C2AE-1E7C-2D43-80B7-4D7EF96EA0FD}" type="presOf" srcId="{8CD7B8E5-8977-A546-91A3-D2E2515053CA}" destId="{F5D53481-7A1D-EC48-95C5-C6051E22DC02}" srcOrd="0" destOrd="0" presId="urn:microsoft.com/office/officeart/2005/8/layout/venn1"/>
    <dgm:cxn modelId="{428C40E6-CFBF-034A-90D0-42555735CE79}" srcId="{918CDC5D-806B-8347-89AA-2249798A9FF2}" destId="{686EA143-FFD7-334B-98FE-570F05C1D947}" srcOrd="3" destOrd="0" parTransId="{F03B06A9-86FB-964B-9AD5-CCA1EF5E212B}" sibTransId="{F3D62A43-4F8D-DC43-84F2-66C6964443EE}"/>
    <dgm:cxn modelId="{337C278F-0497-DD47-86E1-09A7FD2B457A}" type="presParOf" srcId="{DE7B7077-0B2E-9B44-A6DB-08DE915C8B22}" destId="{F5D53481-7A1D-EC48-95C5-C6051E22DC02}" srcOrd="0" destOrd="0" presId="urn:microsoft.com/office/officeart/2005/8/layout/venn1"/>
    <dgm:cxn modelId="{DC54D8B7-B02B-8044-B0BE-098742FC6020}" type="presParOf" srcId="{DE7B7077-0B2E-9B44-A6DB-08DE915C8B22}" destId="{761B95FA-7DAC-344B-AA13-46E79B13894C}" srcOrd="1" destOrd="0" presId="urn:microsoft.com/office/officeart/2005/8/layout/venn1"/>
    <dgm:cxn modelId="{E4245BEE-A7A3-2041-9B0C-3FE99827D977}" type="presParOf" srcId="{DE7B7077-0B2E-9B44-A6DB-08DE915C8B22}" destId="{2CBCD417-3F44-2B40-AC91-884AE9FDBF7F}" srcOrd="2" destOrd="0" presId="urn:microsoft.com/office/officeart/2005/8/layout/venn1"/>
    <dgm:cxn modelId="{0D6C1C76-14BB-2449-938F-94A6758EC63F}" type="presParOf" srcId="{DE7B7077-0B2E-9B44-A6DB-08DE915C8B22}" destId="{51131044-970D-1A48-930B-CEC9899C03ED}" srcOrd="3" destOrd="0" presId="urn:microsoft.com/office/officeart/2005/8/layout/venn1"/>
    <dgm:cxn modelId="{16BC1464-D486-9B4A-B2E5-CCBA19345E01}" type="presParOf" srcId="{DE7B7077-0B2E-9B44-A6DB-08DE915C8B22}" destId="{9FD1B1CD-E2C8-1B47-84E3-3E6DE5F0E93A}" srcOrd="4" destOrd="0" presId="urn:microsoft.com/office/officeart/2005/8/layout/venn1"/>
    <dgm:cxn modelId="{BADE9E4D-9EDE-CF4F-AAD9-48CAE1237CF2}" type="presParOf" srcId="{DE7B7077-0B2E-9B44-A6DB-08DE915C8B22}" destId="{D905C186-9EE3-2D49-A5CE-16A6B5AF2E1E}" srcOrd="5" destOrd="0" presId="urn:microsoft.com/office/officeart/2005/8/layout/venn1"/>
    <dgm:cxn modelId="{E2605097-A506-3340-A30B-E1485E27A495}" type="presParOf" srcId="{DE7B7077-0B2E-9B44-A6DB-08DE915C8B22}" destId="{A74E38C2-79B3-7147-ADA9-0E05E5DF99A3}" srcOrd="6" destOrd="0" presId="urn:microsoft.com/office/officeart/2005/8/layout/venn1"/>
    <dgm:cxn modelId="{94B0AF6E-956F-A94E-BE6D-E6438D05D6AF}" type="presParOf" srcId="{DE7B7077-0B2E-9B44-A6DB-08DE915C8B22}" destId="{6284E03E-6EB3-D44E-99B9-0CBA49989A60}"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1E78B1-B86D-B642-8C6B-A26577BBA600}">
      <dsp:nvSpPr>
        <dsp:cNvPr id="0" name=""/>
        <dsp:cNvSpPr/>
      </dsp:nvSpPr>
      <dsp:spPr>
        <a:xfrm>
          <a:off x="-4" y="100619"/>
          <a:ext cx="8610609" cy="4332002"/>
        </a:xfrm>
        <a:prstGeom prst="rect">
          <a:avLst/>
        </a:prstGeom>
        <a:solidFill>
          <a:schemeClr val="dk2">
            <a:tint val="40000"/>
            <a:hueOff val="0"/>
            <a:satOff val="0"/>
            <a:lumOff val="0"/>
            <a:alphaOff val="0"/>
          </a:schemeClr>
        </a:solidFill>
        <a:ln>
          <a:solidFill>
            <a:srgbClr val="800000"/>
          </a:solidFill>
        </a:ln>
        <a:effectLst/>
      </dsp:spPr>
      <dsp:style>
        <a:lnRef idx="0">
          <a:scrgbClr r="0" g="0" b="0"/>
        </a:lnRef>
        <a:fillRef idx="1">
          <a:scrgbClr r="0" g="0" b="0"/>
        </a:fillRef>
        <a:effectRef idx="2">
          <a:scrgbClr r="0" g="0" b="0"/>
        </a:effectRef>
        <a:fontRef idx="minor"/>
      </dsp:style>
    </dsp:sp>
    <dsp:sp modelId="{65356BCA-FA27-6F42-B247-FF625F75871B}">
      <dsp:nvSpPr>
        <dsp:cNvPr id="0" name=""/>
        <dsp:cNvSpPr/>
      </dsp:nvSpPr>
      <dsp:spPr>
        <a:xfrm>
          <a:off x="191388" y="713001"/>
          <a:ext cx="3419135" cy="3479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800100" rtl="0">
            <a:lnSpc>
              <a:spcPct val="90000"/>
            </a:lnSpc>
            <a:spcBef>
              <a:spcPct val="0"/>
            </a:spcBef>
            <a:spcAft>
              <a:spcPct val="35000"/>
            </a:spcAft>
            <a:buNone/>
          </a:pPr>
          <a:r>
            <a:rPr lang="ru-RU" sz="1800" b="1" kern="1200" dirty="0">
              <a:solidFill>
                <a:srgbClr val="336600"/>
              </a:solidFill>
            </a:rPr>
            <a:t>Например, СКК</a:t>
          </a:r>
          <a:r>
            <a:rPr lang="en-US" sz="1800" b="1" kern="1200" dirty="0">
              <a:solidFill>
                <a:srgbClr val="336600"/>
              </a:solidFill>
            </a:rPr>
            <a:t>:</a:t>
          </a:r>
          <a:endParaRPr lang="ru-RU" sz="1800" b="1" kern="1200" dirty="0">
            <a:solidFill>
              <a:srgbClr val="336600"/>
            </a:solidFill>
          </a:endParaRPr>
        </a:p>
        <a:p>
          <a:pPr marL="0" lvl="0" indent="0" algn="l" defTabSz="800100" rtl="0">
            <a:lnSpc>
              <a:spcPct val="90000"/>
            </a:lnSpc>
            <a:spcBef>
              <a:spcPct val="0"/>
            </a:spcBef>
            <a:spcAft>
              <a:spcPct val="35000"/>
            </a:spcAft>
            <a:buNone/>
          </a:pPr>
          <a:r>
            <a:rPr lang="ru-RU" sz="1800" kern="1200" dirty="0">
              <a:solidFill>
                <a:srgbClr val="336600"/>
              </a:solidFill>
            </a:rPr>
            <a:t>- ВЫЯВЛЯЕТ ПРОБЛЕМЫ НА ПУТИ РЕАЛИЗАЦИИ ГРАНТА</a:t>
          </a:r>
        </a:p>
        <a:p>
          <a:pPr marL="0" lvl="0" indent="0" algn="l" defTabSz="800100">
            <a:lnSpc>
              <a:spcPct val="90000"/>
            </a:lnSpc>
            <a:spcBef>
              <a:spcPct val="0"/>
            </a:spcBef>
            <a:spcAft>
              <a:spcPct val="35000"/>
            </a:spcAft>
            <a:buNone/>
          </a:pPr>
          <a:r>
            <a:rPr lang="ru-RU" sz="1800" kern="1200" dirty="0">
              <a:solidFill>
                <a:srgbClr val="336600"/>
              </a:solidFill>
            </a:rPr>
            <a:t>- ПОМОГАЕТ ОСНОВНОМУ ПОЛУЧАТЕЛЮ НАЙТИ РЕШЕНИЯ ПРОБЛЕМЫ</a:t>
          </a:r>
        </a:p>
        <a:p>
          <a:pPr marL="0" lvl="0" indent="0" algn="l" defTabSz="800100">
            <a:lnSpc>
              <a:spcPct val="90000"/>
            </a:lnSpc>
            <a:spcBef>
              <a:spcPct val="0"/>
            </a:spcBef>
            <a:spcAft>
              <a:spcPct val="35000"/>
            </a:spcAft>
            <a:buNone/>
          </a:pPr>
          <a:r>
            <a:rPr lang="ru-RU" sz="1800" kern="1200" dirty="0">
              <a:solidFill>
                <a:srgbClr val="336600"/>
              </a:solidFill>
            </a:rPr>
            <a:t>- СОДЕЙСТВУЕТ ОСНОВНОМУ ПОЛУЧАТЕЛЮ В РЕАЛИЗАЦИИ РЕШЕНИЙ, НА КОТОРЫЕ У НИХ НЕТ ПОЛНОМОЧИЙ И ВОЗМОЖНОСТЕЙ.</a:t>
          </a:r>
          <a:r>
            <a:rPr lang="ru-RU" sz="1800" kern="1200" dirty="0"/>
            <a:t> </a:t>
          </a:r>
        </a:p>
      </dsp:txBody>
      <dsp:txXfrm>
        <a:off x="191388" y="713001"/>
        <a:ext cx="3419135" cy="3479759"/>
      </dsp:txXfrm>
    </dsp:sp>
    <dsp:sp modelId="{16C46B7D-EB2D-114F-8329-9083DBD24CAC}">
      <dsp:nvSpPr>
        <dsp:cNvPr id="0" name=""/>
        <dsp:cNvSpPr/>
      </dsp:nvSpPr>
      <dsp:spPr>
        <a:xfrm>
          <a:off x="4581024" y="792851"/>
          <a:ext cx="3306585" cy="3174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lvl="0" algn="l" defTabSz="800100" rtl="0">
            <a:lnSpc>
              <a:spcPct val="90000"/>
            </a:lnSpc>
            <a:spcBef>
              <a:spcPct val="0"/>
            </a:spcBef>
            <a:spcAft>
              <a:spcPct val="35000"/>
            </a:spcAft>
            <a:buNone/>
          </a:pPr>
          <a:r>
            <a:rPr lang="ru-RU" sz="1800" b="1" kern="1200" dirty="0">
              <a:solidFill>
                <a:srgbClr val="336600"/>
              </a:solidFill>
            </a:rPr>
            <a:t>СКК</a:t>
          </a:r>
          <a:r>
            <a:rPr lang="en-US" sz="1800" b="1" kern="1200" dirty="0">
              <a:solidFill>
                <a:srgbClr val="336600"/>
              </a:solidFill>
            </a:rPr>
            <a:t>:</a:t>
          </a:r>
          <a:r>
            <a:rPr lang="ru-RU" sz="1800" b="1" kern="1200" dirty="0">
              <a:solidFill>
                <a:srgbClr val="336600"/>
              </a:solidFill>
            </a:rPr>
            <a:t> </a:t>
          </a:r>
        </a:p>
        <a:p>
          <a:pPr lvl="0" algn="l" defTabSz="800100" rtl="0">
            <a:lnSpc>
              <a:spcPct val="90000"/>
            </a:lnSpc>
            <a:spcBef>
              <a:spcPct val="0"/>
            </a:spcBef>
            <a:spcAft>
              <a:spcPct val="35000"/>
            </a:spcAft>
            <a:buNone/>
          </a:pPr>
          <a:r>
            <a:rPr lang="ru-RU" sz="1800" kern="1200" dirty="0">
              <a:solidFill>
                <a:srgbClr val="336600"/>
              </a:solidFill>
            </a:rPr>
            <a:t>- НЕ РЕАЛИЗУЕТ И НЕ УПРАВЛЯЕТ РЕАЛИЗАЦИЕЙ  ГРАНТА</a:t>
          </a:r>
        </a:p>
        <a:p>
          <a:pPr lvl="0" algn="l" defTabSz="800100">
            <a:lnSpc>
              <a:spcPct val="90000"/>
            </a:lnSpc>
            <a:spcBef>
              <a:spcPct val="0"/>
            </a:spcBef>
            <a:spcAft>
              <a:spcPct val="35000"/>
            </a:spcAft>
            <a:buNone/>
          </a:pPr>
          <a:r>
            <a:rPr lang="ru-RU" sz="1800" kern="1200" dirty="0">
              <a:solidFill>
                <a:srgbClr val="336600"/>
              </a:solidFill>
            </a:rPr>
            <a:t>- НЕ ВМЕШИВАЕТСЯ В ЕЖЕДНЕВНЫЕ ВОПРОСЫ УПРАВЛЕНИЯ (МИКРОУРОВЕНЬ)</a:t>
          </a:r>
        </a:p>
        <a:p>
          <a:pPr marL="0" marR="0" lvl="0" indent="0" algn="l" defTabSz="914400" rtl="0" eaLnBrk="1" fontAlgn="auto" latinLnBrk="0" hangingPunct="1">
            <a:lnSpc>
              <a:spcPct val="100000"/>
            </a:lnSpc>
            <a:spcBef>
              <a:spcPct val="0"/>
            </a:spcBef>
            <a:spcAft>
              <a:spcPts val="0"/>
            </a:spcAft>
            <a:buClrTx/>
            <a:buSzTx/>
            <a:buFontTx/>
            <a:buNone/>
            <a:tabLst/>
            <a:defRPr/>
          </a:pPr>
          <a:r>
            <a:rPr lang="ru-RU" sz="1800" kern="1200" dirty="0">
              <a:solidFill>
                <a:srgbClr val="336600"/>
              </a:solidFill>
            </a:rPr>
            <a:t>- НЕ ВЫПОЛНЯЕТ МОНИТОРИНГ И ОЦЕНКУ</a:t>
          </a:r>
        </a:p>
        <a:p>
          <a:pPr lvl="0" algn="l" defTabSz="800100" rtl="0">
            <a:lnSpc>
              <a:spcPct val="90000"/>
            </a:lnSpc>
            <a:spcBef>
              <a:spcPct val="0"/>
            </a:spcBef>
            <a:spcAft>
              <a:spcPct val="35000"/>
            </a:spcAft>
            <a:buNone/>
          </a:pPr>
          <a:endParaRPr lang="ru-RU" sz="1800" kern="1200" dirty="0"/>
        </a:p>
      </dsp:txBody>
      <dsp:txXfrm>
        <a:off x="4581024" y="792851"/>
        <a:ext cx="3306585" cy="3174963"/>
      </dsp:txXfrm>
    </dsp:sp>
    <dsp:sp modelId="{CA0D8FF7-63D2-1749-8D05-C6D5A4BFB402}">
      <dsp:nvSpPr>
        <dsp:cNvPr id="0" name=""/>
        <dsp:cNvSpPr/>
      </dsp:nvSpPr>
      <dsp:spPr>
        <a:xfrm>
          <a:off x="2706000" y="183232"/>
          <a:ext cx="531834" cy="553107"/>
        </a:xfrm>
        <a:prstGeom prst="plus">
          <a:avLst>
            <a:gd name="adj" fmla="val 32810"/>
          </a:avLst>
        </a:prstGeom>
        <a:solidFill>
          <a:srgbClr val="336600"/>
        </a:solidFill>
        <a:ln w="6350" cap="flat" cmpd="sng" algn="ctr">
          <a:solidFill>
            <a:srgbClr val="800000"/>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FB0477E-AF8C-2240-91AC-E520152DC2B5}">
      <dsp:nvSpPr>
        <dsp:cNvPr id="0" name=""/>
        <dsp:cNvSpPr/>
      </dsp:nvSpPr>
      <dsp:spPr>
        <a:xfrm>
          <a:off x="5068202" y="259440"/>
          <a:ext cx="643596" cy="294092"/>
        </a:xfrm>
        <a:prstGeom prst="rect">
          <a:avLst/>
        </a:prstGeom>
        <a:solidFill>
          <a:srgbClr val="336600"/>
        </a:solidFill>
        <a:ln w="6350" cap="flat" cmpd="sng" algn="ctr">
          <a:solidFill>
            <a:srgbClr val="800000"/>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3D14CDB-906B-F94B-8249-43DDA78D2B3F}">
      <dsp:nvSpPr>
        <dsp:cNvPr id="0" name=""/>
        <dsp:cNvSpPr/>
      </dsp:nvSpPr>
      <dsp:spPr>
        <a:xfrm>
          <a:off x="4305299" y="851805"/>
          <a:ext cx="825" cy="3032395"/>
        </a:xfrm>
        <a:prstGeom prst="line">
          <a:avLst/>
        </a:prstGeom>
        <a:noFill/>
        <a:ln w="76200" cap="flat" cmpd="sng" algn="ctr">
          <a:solidFill>
            <a:srgbClr val="800000"/>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53481-7A1D-EC48-95C5-C6051E22DC02}">
      <dsp:nvSpPr>
        <dsp:cNvPr id="0" name=""/>
        <dsp:cNvSpPr/>
      </dsp:nvSpPr>
      <dsp:spPr>
        <a:xfrm>
          <a:off x="1403046" y="46481"/>
          <a:ext cx="2417064" cy="241706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rtl="0">
            <a:lnSpc>
              <a:spcPct val="90000"/>
            </a:lnSpc>
            <a:spcBef>
              <a:spcPct val="0"/>
            </a:spcBef>
            <a:spcAft>
              <a:spcPct val="35000"/>
            </a:spcAft>
            <a:buNone/>
          </a:pPr>
          <a:r>
            <a:rPr lang="ru-RU" sz="1400" b="1" kern="1200" dirty="0">
              <a:solidFill>
                <a:srgbClr val="800000"/>
              </a:solidFill>
            </a:rPr>
            <a:t>СКК</a:t>
          </a:r>
        </a:p>
        <a:p>
          <a:pPr marL="0" lvl="0" indent="0" algn="ctr" defTabSz="622300" rtl="0">
            <a:lnSpc>
              <a:spcPct val="90000"/>
            </a:lnSpc>
            <a:spcBef>
              <a:spcPct val="0"/>
            </a:spcBef>
            <a:spcAft>
              <a:spcPct val="35000"/>
            </a:spcAft>
            <a:buNone/>
          </a:pPr>
          <a:r>
            <a:rPr lang="ru-RU" sz="1400" b="1" kern="1200" dirty="0">
              <a:solidFill>
                <a:srgbClr val="800000"/>
              </a:solidFill>
            </a:rPr>
            <a:t>И ЕГО КОМИТЕТЫ </a:t>
          </a:r>
        </a:p>
      </dsp:txBody>
      <dsp:txXfrm>
        <a:off x="1681938" y="371855"/>
        <a:ext cx="1859280" cy="766953"/>
      </dsp:txXfrm>
    </dsp:sp>
    <dsp:sp modelId="{2CBCD417-3F44-2B40-AC91-884AE9FDBF7F}">
      <dsp:nvSpPr>
        <dsp:cNvPr id="0" name=""/>
        <dsp:cNvSpPr/>
      </dsp:nvSpPr>
      <dsp:spPr>
        <a:xfrm>
          <a:off x="2372791" y="1115567"/>
          <a:ext cx="2615746" cy="241706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rtl="0">
            <a:lnSpc>
              <a:spcPct val="90000"/>
            </a:lnSpc>
            <a:spcBef>
              <a:spcPct val="0"/>
            </a:spcBef>
            <a:spcAft>
              <a:spcPct val="35000"/>
            </a:spcAft>
            <a:buNone/>
          </a:pPr>
          <a:r>
            <a:rPr lang="ru-RU" sz="1300" b="1" kern="1200" dirty="0">
              <a:solidFill>
                <a:srgbClr val="800000"/>
              </a:solidFill>
            </a:rPr>
            <a:t>ОСНОВНОЙ И СО-ПОЛУЧАТЕЛИ</a:t>
          </a:r>
        </a:p>
      </dsp:txBody>
      <dsp:txXfrm>
        <a:off x="3781270" y="1394460"/>
        <a:ext cx="1006056" cy="1859280"/>
      </dsp:txXfrm>
    </dsp:sp>
    <dsp:sp modelId="{9FD1B1CD-E2C8-1B47-84E3-3E6DE5F0E93A}">
      <dsp:nvSpPr>
        <dsp:cNvPr id="0" name=""/>
        <dsp:cNvSpPr/>
      </dsp:nvSpPr>
      <dsp:spPr>
        <a:xfrm>
          <a:off x="1403046" y="2184654"/>
          <a:ext cx="2417064" cy="241706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rtl="0">
            <a:lnSpc>
              <a:spcPct val="90000"/>
            </a:lnSpc>
            <a:spcBef>
              <a:spcPct val="0"/>
            </a:spcBef>
            <a:spcAft>
              <a:spcPct val="35000"/>
            </a:spcAft>
            <a:buNone/>
          </a:pPr>
          <a:r>
            <a:rPr lang="ru-RU" sz="1400" b="1" kern="1200" dirty="0">
              <a:solidFill>
                <a:srgbClr val="800000"/>
              </a:solidFill>
            </a:rPr>
            <a:t>ПОРТФОЛИО МЕНЕДЖЕР ГФ</a:t>
          </a:r>
        </a:p>
      </dsp:txBody>
      <dsp:txXfrm>
        <a:off x="1681938" y="3509391"/>
        <a:ext cx="1859280" cy="766953"/>
      </dsp:txXfrm>
    </dsp:sp>
    <dsp:sp modelId="{A74E38C2-79B3-7147-ADA9-0E05E5DF99A3}">
      <dsp:nvSpPr>
        <dsp:cNvPr id="0" name=""/>
        <dsp:cNvSpPr/>
      </dsp:nvSpPr>
      <dsp:spPr>
        <a:xfrm>
          <a:off x="236613" y="1115567"/>
          <a:ext cx="2611758" cy="241706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ru-RU" sz="1600" b="1" kern="1200" dirty="0">
              <a:solidFill>
                <a:srgbClr val="800000"/>
              </a:solidFill>
            </a:rPr>
            <a:t>МАФ</a:t>
          </a:r>
        </a:p>
      </dsp:txBody>
      <dsp:txXfrm>
        <a:off x="437518" y="1394460"/>
        <a:ext cx="1004522" cy="1859280"/>
      </dsp:txXfrm>
    </dsp:sp>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0.41525</cdr:x>
      <cdr:y>0.05204</cdr:y>
    </cdr:from>
    <cdr:to>
      <cdr:x>0.98305</cdr:x>
      <cdr:y>0.12</cdr:y>
    </cdr:to>
    <cdr:sp macro="" textlink="">
      <cdr:nvSpPr>
        <cdr:cNvPr id="2" name="Title 1">
          <a:extLst xmlns:a="http://schemas.openxmlformats.org/drawingml/2006/main">
            <a:ext uri="{FF2B5EF4-FFF2-40B4-BE49-F238E27FC236}">
              <a16:creationId xmlns:a16="http://schemas.microsoft.com/office/drawing/2014/main" id="{CB2B9031-B1CE-489B-A57B-2480017958BC}"/>
            </a:ext>
          </a:extLst>
        </cdr:cNvPr>
        <cdr:cNvSpPr>
          <a:spLocks xmlns:a="http://schemas.openxmlformats.org/drawingml/2006/main" noGrp="1"/>
        </cdr:cNvSpPr>
      </cdr:nvSpPr>
      <cdr:spPr>
        <a:xfrm xmlns:a="http://schemas.openxmlformats.org/drawingml/2006/main">
          <a:off x="3528392" y="281037"/>
          <a:ext cx="4824536" cy="367035"/>
        </a:xfrm>
        <a:prstGeom xmlns:a="http://schemas.openxmlformats.org/drawingml/2006/main" prst="rect">
          <a:avLst/>
        </a:prstGeom>
      </cdr:spPr>
      <cdr:txBody>
        <a:bodyPr xmlns:a="http://schemas.openxmlformats.org/drawingml/2006/main" vert="horz" lIns="91440" tIns="45720" rIns="91440" bIns="45720" rtlCol="0" anchor="ctr">
          <a:noAutofit/>
        </a:bodyPr>
        <a:lstStyle xmlns:a="http://schemas.openxmlformats.org/drawingml/2006/main">
          <a:lvl1pPr algn="ctr" defTabSz="914400" rtl="0" eaLnBrk="1" latinLnBrk="0" hangingPunct="1">
            <a:spcBef>
              <a:spcPct val="0"/>
            </a:spcBef>
            <a:buNone/>
            <a:defRPr sz="4400" kern="1200">
              <a:solidFill>
                <a:schemeClr val="tx1"/>
              </a:solidFill>
              <a:latin typeface="+mj-lt"/>
              <a:ea typeface="+mj-ea"/>
              <a:cs typeface="+mj-cs"/>
            </a:defRPr>
          </a:lvl1pPr>
        </a:lstStyle>
        <a:p xmlns:a="http://schemas.openxmlformats.org/drawingml/2006/main">
          <a:r>
            <a:rPr lang="en-US" sz="2000" dirty="0"/>
            <a:t>Female representation – </a:t>
          </a:r>
          <a:r>
            <a:rPr lang="ru-RU" sz="2000" dirty="0"/>
            <a:t> </a:t>
          </a:r>
          <a:r>
            <a:rPr lang="en-US" sz="2000" dirty="0"/>
            <a:t>70</a:t>
          </a:r>
          <a:r>
            <a:rPr lang="ru-RU" sz="2000" dirty="0"/>
            <a:t>% (1</a:t>
          </a:r>
          <a:r>
            <a:rPr lang="en-US" sz="2000" dirty="0"/>
            <a:t>4</a:t>
          </a:r>
          <a:r>
            <a:rPr lang="ru-RU" sz="2000" dirty="0"/>
            <a:t> ж, </a:t>
          </a:r>
          <a:r>
            <a:rPr lang="en-US" sz="2000" dirty="0"/>
            <a:t>12</a:t>
          </a:r>
          <a:r>
            <a:rPr lang="ru-RU" sz="2000" dirty="0"/>
            <a:t>м)</a:t>
          </a:r>
          <a:r>
            <a:rPr lang="en-US" sz="2000" dirty="0"/>
            <a:t> </a:t>
          </a:r>
          <a:endParaRPr lang="en-GB" sz="20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20701-A2A6-4A7B-A066-B6E456D93F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010429-9F2D-48A8-B6ED-A448B54241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3DF3E2A-1BCC-43D6-A291-84D0BE9258EE}"/>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5" name="Footer Placeholder 4">
            <a:extLst>
              <a:ext uri="{FF2B5EF4-FFF2-40B4-BE49-F238E27FC236}">
                <a16:creationId xmlns:a16="http://schemas.microsoft.com/office/drawing/2014/main" id="{EC0A2D1C-AE80-42ED-B329-F762AAA833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ECE58C-3196-4F27-97A0-E97B447322A1}"/>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1688756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D9C2-ECC2-45E9-902B-480EBE278B4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AB8A21-2EAD-42AE-B98F-9AB54D948D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3474A7-C457-46CF-B1B0-6AED2E08743D}"/>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5" name="Footer Placeholder 4">
            <a:extLst>
              <a:ext uri="{FF2B5EF4-FFF2-40B4-BE49-F238E27FC236}">
                <a16:creationId xmlns:a16="http://schemas.microsoft.com/office/drawing/2014/main" id="{7FBA5E26-490F-46C8-BEE8-94CE5BC3CC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2DA789-2B2B-4CB5-B512-4BD992AEF18C}"/>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3933221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4BB666-E72B-448B-AE80-A7DD5D19F0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CCC2C5-6E56-4C7C-B819-B7D59F0BCA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831547-427B-4494-8901-0A4D6AFB2E39}"/>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5" name="Footer Placeholder 4">
            <a:extLst>
              <a:ext uri="{FF2B5EF4-FFF2-40B4-BE49-F238E27FC236}">
                <a16:creationId xmlns:a16="http://schemas.microsoft.com/office/drawing/2014/main" id="{C9026394-0578-4E33-9EA2-16CAB4EE73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6A8C33-016B-4E7B-A3F7-3A4BAA5CD95D}"/>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1555328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E9CE2-FE58-482D-BC97-D88F5D18C8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371D1B-D673-46FC-9468-973E5E1EA7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4947C2-5F37-46B6-96FA-800A60892D60}"/>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5" name="Footer Placeholder 4">
            <a:extLst>
              <a:ext uri="{FF2B5EF4-FFF2-40B4-BE49-F238E27FC236}">
                <a16:creationId xmlns:a16="http://schemas.microsoft.com/office/drawing/2014/main" id="{A9B2DF01-2E34-4C91-9737-355F14A77C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A86EB8-DC73-47A4-A834-B998296D4201}"/>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333290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B64C0-E610-4D2B-A302-96AE5BD7A9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C0E1392-811B-4DA0-B3BF-0D153E341C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F87871-5F55-49BA-8BDF-D9B3D2536B60}"/>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5" name="Footer Placeholder 4">
            <a:extLst>
              <a:ext uri="{FF2B5EF4-FFF2-40B4-BE49-F238E27FC236}">
                <a16:creationId xmlns:a16="http://schemas.microsoft.com/office/drawing/2014/main" id="{2A0CB15F-8347-429E-A938-69164D87BD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4052A3-BA08-4838-8B0F-65A25CF14DF9}"/>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1548266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28636-D4F4-470E-A0CE-F221CE756F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DF181B-8B89-4A3B-BE1E-83BED64535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3B2D49-792F-45CB-8FD2-AE8E496618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C4D240-7D7A-485A-8090-00CF219A1296}"/>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6" name="Footer Placeholder 5">
            <a:extLst>
              <a:ext uri="{FF2B5EF4-FFF2-40B4-BE49-F238E27FC236}">
                <a16:creationId xmlns:a16="http://schemas.microsoft.com/office/drawing/2014/main" id="{0C4B532A-2EDE-4EA4-A64F-66EAF65358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3EE19F-4F36-4E27-91EE-197802A4039F}"/>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218655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099CC-F239-4FDB-8113-EA06D841527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B37A72-89B4-443D-B74A-3CCBE3858E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4D87ED-BF7E-4854-A1E6-D4312FDD26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4AD64AA-C202-4396-A023-A07AF8BCFD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38EA79-3696-4AEF-B6B3-C8D1FC566C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FC17E6-E491-422A-9319-59BB9E8F1A22}"/>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8" name="Footer Placeholder 7">
            <a:extLst>
              <a:ext uri="{FF2B5EF4-FFF2-40B4-BE49-F238E27FC236}">
                <a16:creationId xmlns:a16="http://schemas.microsoft.com/office/drawing/2014/main" id="{2567896F-0699-434C-9F9E-13263C86D0D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248874-7159-4DA2-8FE0-07D91C94C603}"/>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1636134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813A-C88D-44AE-AF54-BA59DAA2FEE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8B9E90-6305-409E-9BBB-4AD65AA14050}"/>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4" name="Footer Placeholder 3">
            <a:extLst>
              <a:ext uri="{FF2B5EF4-FFF2-40B4-BE49-F238E27FC236}">
                <a16:creationId xmlns:a16="http://schemas.microsoft.com/office/drawing/2014/main" id="{E7A1821E-0388-425C-BCBD-B79834030D4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24828E-EC41-4E22-9E06-54EE15AC4D02}"/>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1356030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BF619B-AC5A-4166-B5B4-F4C7C991DD52}"/>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3" name="Footer Placeholder 2">
            <a:extLst>
              <a:ext uri="{FF2B5EF4-FFF2-40B4-BE49-F238E27FC236}">
                <a16:creationId xmlns:a16="http://schemas.microsoft.com/office/drawing/2014/main" id="{A439D9A3-E3DB-4A59-AA4A-2237023BCC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17D51D2-B11E-405F-97AC-02EF94AC098C}"/>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386020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6A3C2-F584-418C-85EF-24BB7DC24B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12EB3B-55E2-4188-A54B-B41DED4232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9E4C6D-1CC1-4DEE-A8EC-1725245191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7FBC16-FC8C-4CD4-9324-BE0D8A6022E4}"/>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6" name="Footer Placeholder 5">
            <a:extLst>
              <a:ext uri="{FF2B5EF4-FFF2-40B4-BE49-F238E27FC236}">
                <a16:creationId xmlns:a16="http://schemas.microsoft.com/office/drawing/2014/main" id="{D04DACE1-05D6-4495-BBE9-BE234B0710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98D3C5-EE2A-49E7-BCD2-F56EC60E7605}"/>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237808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293AA-2E1F-4BD3-B40F-7E74F0A8AD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00FDAF6-C55B-464B-9578-46A213A53B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DE385C-DE0F-46D6-B352-A7B89D8C73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402461-162D-40FD-92DA-999A512A0584}"/>
              </a:ext>
            </a:extLst>
          </p:cNvPr>
          <p:cNvSpPr>
            <a:spLocks noGrp="1"/>
          </p:cNvSpPr>
          <p:nvPr>
            <p:ph type="dt" sz="half" idx="10"/>
          </p:nvPr>
        </p:nvSpPr>
        <p:spPr/>
        <p:txBody>
          <a:bodyPr/>
          <a:lstStyle/>
          <a:p>
            <a:fld id="{E4A2B0DF-AFB2-4828-A581-46653AF394D6}" type="datetimeFigureOut">
              <a:rPr lang="en-GB" smtClean="0"/>
              <a:t>19/09/2019</a:t>
            </a:fld>
            <a:endParaRPr lang="en-GB"/>
          </a:p>
        </p:txBody>
      </p:sp>
      <p:sp>
        <p:nvSpPr>
          <p:cNvPr id="6" name="Footer Placeholder 5">
            <a:extLst>
              <a:ext uri="{FF2B5EF4-FFF2-40B4-BE49-F238E27FC236}">
                <a16:creationId xmlns:a16="http://schemas.microsoft.com/office/drawing/2014/main" id="{0F218927-769C-4FB0-B5B4-421833E663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F42A1C-6263-4BD7-969E-99C41360E457}"/>
              </a:ext>
            </a:extLst>
          </p:cNvPr>
          <p:cNvSpPr>
            <a:spLocks noGrp="1"/>
          </p:cNvSpPr>
          <p:nvPr>
            <p:ph type="sldNum" sz="quarter" idx="12"/>
          </p:nvPr>
        </p:nvSpPr>
        <p:spPr/>
        <p:txBody>
          <a:bodyPr/>
          <a:lstStyle/>
          <a:p>
            <a:fld id="{5B902086-E36D-4C33-9622-C2ED9CA525B1}" type="slidenum">
              <a:rPr lang="en-GB" smtClean="0"/>
              <a:t>‹#›</a:t>
            </a:fld>
            <a:endParaRPr lang="en-GB"/>
          </a:p>
        </p:txBody>
      </p:sp>
    </p:spTree>
    <p:extLst>
      <p:ext uri="{BB962C8B-B14F-4D97-AF65-F5344CB8AC3E}">
        <p14:creationId xmlns:p14="http://schemas.microsoft.com/office/powerpoint/2010/main" val="3686876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322C9-EF04-430D-82CF-6A15AEAE1A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8B2F11-A68B-480A-9D52-EE7D16CE8C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66672C-1E09-4A4E-957F-F1D3867BD6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2B0DF-AFB2-4828-A581-46653AF394D6}" type="datetimeFigureOut">
              <a:rPr lang="en-GB" smtClean="0"/>
              <a:t>19/09/2019</a:t>
            </a:fld>
            <a:endParaRPr lang="en-GB"/>
          </a:p>
        </p:txBody>
      </p:sp>
      <p:sp>
        <p:nvSpPr>
          <p:cNvPr id="5" name="Footer Placeholder 4">
            <a:extLst>
              <a:ext uri="{FF2B5EF4-FFF2-40B4-BE49-F238E27FC236}">
                <a16:creationId xmlns:a16="http://schemas.microsoft.com/office/drawing/2014/main" id="{AB1D6059-30BE-4DE7-AAB2-463AFBF843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B15E52D-75BB-48C9-A995-D2791C3371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02086-E36D-4C33-9622-C2ED9CA525B1}" type="slidenum">
              <a:rPr lang="en-GB" smtClean="0"/>
              <a:t>‹#›</a:t>
            </a:fld>
            <a:endParaRPr lang="en-GB"/>
          </a:p>
        </p:txBody>
      </p:sp>
    </p:spTree>
    <p:extLst>
      <p:ext uri="{BB962C8B-B14F-4D97-AF65-F5344CB8AC3E}">
        <p14:creationId xmlns:p14="http://schemas.microsoft.com/office/powerpoint/2010/main" val="2833008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982CE-298A-4491-A9F3-1C74CA891D38}"/>
              </a:ext>
            </a:extLst>
          </p:cNvPr>
          <p:cNvSpPr>
            <a:spLocks noGrp="1"/>
          </p:cNvSpPr>
          <p:nvPr>
            <p:ph type="ctrTitle"/>
          </p:nvPr>
        </p:nvSpPr>
        <p:spPr/>
        <p:txBody>
          <a:bodyPr>
            <a:normAutofit fontScale="90000"/>
          </a:bodyPr>
          <a:lstStyle/>
          <a:p>
            <a:r>
              <a:rPr lang="ru-RU" dirty="0"/>
              <a:t>Квалификационные требования Глобального фонда к СКК</a:t>
            </a:r>
            <a:endParaRPr lang="en-GB" dirty="0"/>
          </a:p>
        </p:txBody>
      </p:sp>
      <p:sp>
        <p:nvSpPr>
          <p:cNvPr id="3" name="Subtitle 2">
            <a:extLst>
              <a:ext uri="{FF2B5EF4-FFF2-40B4-BE49-F238E27FC236}">
                <a16:creationId xmlns:a16="http://schemas.microsoft.com/office/drawing/2014/main" id="{857354AA-45B1-49DB-8A7E-CB4BE8EFF0B2}"/>
              </a:ext>
            </a:extLst>
          </p:cNvPr>
          <p:cNvSpPr>
            <a:spLocks noGrp="1"/>
          </p:cNvSpPr>
          <p:nvPr>
            <p:ph type="subTitle" idx="1"/>
          </p:nvPr>
        </p:nvSpPr>
        <p:spPr/>
        <p:txBody>
          <a:bodyPr/>
          <a:lstStyle/>
          <a:p>
            <a:r>
              <a:rPr lang="ru-RU" dirty="0"/>
              <a:t>Демеуова Рысалды, Координатор Секретариат СКК</a:t>
            </a:r>
            <a:endParaRPr lang="en-GB" dirty="0"/>
          </a:p>
        </p:txBody>
      </p:sp>
    </p:spTree>
    <p:extLst>
      <p:ext uri="{BB962C8B-B14F-4D97-AF65-F5344CB8AC3E}">
        <p14:creationId xmlns:p14="http://schemas.microsoft.com/office/powerpoint/2010/main" val="42689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pPr algn="ctr"/>
            <a:r>
              <a:rPr lang="ru-RU" sz="3200" b="1" dirty="0">
                <a:solidFill>
                  <a:srgbClr val="336600"/>
                </a:solidFill>
              </a:rPr>
              <a:t>КТО ЗАДЕЙСТВОВАН</a:t>
            </a:r>
            <a:r>
              <a:rPr lang="en-US" sz="3200" b="1" dirty="0">
                <a:solidFill>
                  <a:srgbClr val="336600"/>
                </a:solidFill>
              </a:rPr>
              <a:t>?</a:t>
            </a:r>
            <a:endParaRPr lang="ru-RU" sz="3200" b="1" dirty="0">
              <a:solidFill>
                <a:srgbClr val="336600"/>
              </a:solidFill>
            </a:endParaRPr>
          </a:p>
        </p:txBody>
      </p:sp>
      <p:graphicFrame>
        <p:nvGraphicFramePr>
          <p:cNvPr id="4" name="Содержимое 3"/>
          <p:cNvGraphicFramePr>
            <a:graphicFrameLocks noGrp="1"/>
          </p:cNvGraphicFramePr>
          <p:nvPr>
            <p:ph idx="1"/>
            <p:extLst/>
          </p:nvPr>
        </p:nvGraphicFramePr>
        <p:xfrm>
          <a:off x="5334000" y="1738078"/>
          <a:ext cx="5225152"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752600" y="1600201"/>
            <a:ext cx="3657600" cy="4708981"/>
          </a:xfrm>
          <a:prstGeom prst="rect">
            <a:avLst/>
          </a:prstGeom>
          <a:noFill/>
        </p:spPr>
        <p:txBody>
          <a:bodyPr wrap="square" rtlCol="0">
            <a:spAutoFit/>
          </a:bodyPr>
          <a:lstStyle/>
          <a:p>
            <a:pPr algn="ctr"/>
            <a:r>
              <a:rPr lang="ru-RU" sz="2000" dirty="0">
                <a:solidFill>
                  <a:srgbClr val="336600"/>
                </a:solidFill>
              </a:rPr>
              <a:t>СКК представляет интересы страны </a:t>
            </a:r>
          </a:p>
          <a:p>
            <a:pPr algn="ctr"/>
            <a:r>
              <a:rPr lang="ru-RU" sz="2000" dirty="0">
                <a:solidFill>
                  <a:srgbClr val="336600"/>
                </a:solidFill>
              </a:rPr>
              <a:t>и несет ответственность за обеспечение эффективного использования гранта, который является частью национального ответа противодействия заболеваниям. </a:t>
            </a:r>
          </a:p>
          <a:p>
            <a:pPr algn="ctr"/>
            <a:endParaRPr lang="ru-RU" sz="2000" dirty="0">
              <a:solidFill>
                <a:srgbClr val="800000"/>
              </a:solidFill>
            </a:endParaRPr>
          </a:p>
          <a:p>
            <a:pPr algn="ctr"/>
            <a:r>
              <a:rPr lang="ru-RU" sz="2000" dirty="0">
                <a:solidFill>
                  <a:srgbClr val="800000"/>
                </a:solidFill>
              </a:rPr>
              <a:t>ЭТО ВЫПОЛНИТЬ НЕВОЗМОЖНО</a:t>
            </a:r>
            <a:endParaRPr lang="ru-RU" sz="2400" dirty="0">
              <a:solidFill>
                <a:srgbClr val="800000"/>
              </a:solidFill>
            </a:endParaRPr>
          </a:p>
          <a:p>
            <a:pPr algn="ctr"/>
            <a:r>
              <a:rPr lang="ru-RU" sz="2000" dirty="0">
                <a:solidFill>
                  <a:srgbClr val="800000"/>
                </a:solidFill>
              </a:rPr>
              <a:t>без надзора и без участия структур, вовлеченных в реализацию и управление грантов </a:t>
            </a:r>
          </a:p>
        </p:txBody>
      </p:sp>
    </p:spTree>
    <p:extLst>
      <p:ext uri="{BB962C8B-B14F-4D97-AF65-F5344CB8AC3E}">
        <p14:creationId xmlns:p14="http://schemas.microsoft.com/office/powerpoint/2010/main" val="2357414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pPr algn="ctr"/>
            <a:r>
              <a:rPr lang="ru-RU" sz="3200" b="1" dirty="0">
                <a:solidFill>
                  <a:srgbClr val="336600"/>
                </a:solidFill>
              </a:rPr>
              <a:t>СКК</a:t>
            </a:r>
            <a:r>
              <a:rPr lang="en-US" sz="3200" b="1" dirty="0">
                <a:solidFill>
                  <a:srgbClr val="336600"/>
                </a:solidFill>
              </a:rPr>
              <a:t>: </a:t>
            </a:r>
            <a:r>
              <a:rPr lang="ru-RU" sz="3200" b="1" dirty="0">
                <a:solidFill>
                  <a:srgbClr val="336600"/>
                </a:solidFill>
              </a:rPr>
              <a:t>ОРГАНИЗАЦИЯ НАДЗОРА </a:t>
            </a:r>
          </a:p>
        </p:txBody>
      </p:sp>
      <p:sp>
        <p:nvSpPr>
          <p:cNvPr id="3" name="Содержимое 2"/>
          <p:cNvSpPr>
            <a:spLocks noGrp="1"/>
          </p:cNvSpPr>
          <p:nvPr>
            <p:ph idx="1"/>
          </p:nvPr>
        </p:nvSpPr>
        <p:spPr>
          <a:xfrm>
            <a:off x="1828800" y="1600200"/>
            <a:ext cx="8686800" cy="4876800"/>
          </a:xfrm>
        </p:spPr>
        <p:txBody>
          <a:bodyPr/>
          <a:lstStyle/>
          <a:p>
            <a:pPr marL="0" indent="0">
              <a:buNone/>
            </a:pPr>
            <a:r>
              <a:rPr lang="ru-RU" sz="2400" dirty="0">
                <a:solidFill>
                  <a:srgbClr val="336600"/>
                </a:solidFill>
              </a:rPr>
              <a:t>Для осуществления надзора</a:t>
            </a:r>
            <a:r>
              <a:rPr lang="en-US" sz="2400" dirty="0">
                <a:solidFill>
                  <a:srgbClr val="336600"/>
                </a:solidFill>
              </a:rPr>
              <a:t>:</a:t>
            </a:r>
            <a:endParaRPr lang="ru-RU" sz="2400" dirty="0">
              <a:solidFill>
                <a:srgbClr val="336600"/>
              </a:solidFill>
            </a:endParaRPr>
          </a:p>
          <a:p>
            <a:pPr marL="0" indent="0">
              <a:buNone/>
            </a:pPr>
            <a:r>
              <a:rPr lang="ru-RU" sz="2400" dirty="0">
                <a:solidFill>
                  <a:srgbClr val="336600"/>
                </a:solidFill>
              </a:rPr>
              <a:t> - налаживает структуру и систему обмена информацией, необходимой для надзора (порядок, процедуры, создание комитета)</a:t>
            </a:r>
            <a:r>
              <a:rPr lang="en-US" sz="2400" dirty="0">
                <a:solidFill>
                  <a:srgbClr val="336600"/>
                </a:solidFill>
              </a:rPr>
              <a:t>;</a:t>
            </a:r>
            <a:endParaRPr lang="ru-RU" sz="2400" dirty="0">
              <a:solidFill>
                <a:srgbClr val="336600"/>
              </a:solidFill>
            </a:endParaRPr>
          </a:p>
          <a:p>
            <a:pPr marL="0" indent="0">
              <a:buNone/>
            </a:pPr>
            <a:r>
              <a:rPr lang="ru-RU" sz="2400" dirty="0">
                <a:solidFill>
                  <a:srgbClr val="336600"/>
                </a:solidFill>
              </a:rPr>
              <a:t>- разрабатывает и реализует план надзора (анализ документации, визиты на места, встречи, обсуждения)</a:t>
            </a:r>
            <a:r>
              <a:rPr lang="en-US" sz="2400" dirty="0">
                <a:solidFill>
                  <a:srgbClr val="336600"/>
                </a:solidFill>
              </a:rPr>
              <a:t>;</a:t>
            </a:r>
            <a:endParaRPr lang="ru-RU" sz="2400" dirty="0">
              <a:solidFill>
                <a:srgbClr val="336600"/>
              </a:solidFill>
            </a:endParaRPr>
          </a:p>
          <a:p>
            <a:pPr>
              <a:buFontTx/>
              <a:buChar char="-"/>
            </a:pPr>
            <a:r>
              <a:rPr lang="ru-RU" sz="2400" dirty="0">
                <a:solidFill>
                  <a:srgbClr val="336600"/>
                </a:solidFill>
              </a:rPr>
              <a:t>внедряет и использует инструмент для обеспечения надзора</a:t>
            </a:r>
            <a:r>
              <a:rPr lang="en-US" sz="2400" dirty="0">
                <a:solidFill>
                  <a:srgbClr val="336600"/>
                </a:solidFill>
              </a:rPr>
              <a:t>:</a:t>
            </a:r>
            <a:r>
              <a:rPr lang="ru-RU" sz="2400" dirty="0">
                <a:solidFill>
                  <a:srgbClr val="336600"/>
                </a:solidFill>
              </a:rPr>
              <a:t> панель показателей</a:t>
            </a:r>
            <a:r>
              <a:rPr lang="en-US" sz="2400" dirty="0">
                <a:solidFill>
                  <a:srgbClr val="336600"/>
                </a:solidFill>
              </a:rPr>
              <a:t>.</a:t>
            </a:r>
            <a:endParaRPr lang="ru-RU" sz="2400" dirty="0">
              <a:solidFill>
                <a:srgbClr val="336600"/>
              </a:solidFill>
            </a:endParaRPr>
          </a:p>
          <a:p>
            <a:pPr marL="0" indent="0" algn="ctr">
              <a:buNone/>
            </a:pPr>
            <a:endParaRPr lang="ru-RU" sz="2400" dirty="0">
              <a:solidFill>
                <a:srgbClr val="800000"/>
              </a:solidFill>
            </a:endParaRPr>
          </a:p>
          <a:p>
            <a:pPr marL="0" indent="0" algn="ctr">
              <a:buNone/>
            </a:pPr>
            <a:r>
              <a:rPr lang="ru-RU" sz="2400" dirty="0">
                <a:solidFill>
                  <a:srgbClr val="800000"/>
                </a:solidFill>
              </a:rPr>
              <a:t>Обсудим опыт Казахстана!</a:t>
            </a:r>
            <a:endParaRPr lang="ru-RU" sz="2400" dirty="0">
              <a:solidFill>
                <a:srgbClr val="336600"/>
              </a:solidFill>
            </a:endParaRPr>
          </a:p>
        </p:txBody>
      </p:sp>
    </p:spTree>
    <p:extLst>
      <p:ext uri="{BB962C8B-B14F-4D97-AF65-F5344CB8AC3E}">
        <p14:creationId xmlns:p14="http://schemas.microsoft.com/office/powerpoint/2010/main" val="590028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pPr algn="ctr"/>
            <a:r>
              <a:rPr lang="ru-RU" sz="3200" b="1" dirty="0">
                <a:solidFill>
                  <a:srgbClr val="336600"/>
                </a:solidFill>
              </a:rPr>
              <a:t>КОМИТЕТ ПО НАДЗОРУ</a:t>
            </a:r>
          </a:p>
        </p:txBody>
      </p:sp>
      <p:sp>
        <p:nvSpPr>
          <p:cNvPr id="3" name="Содержимое 2"/>
          <p:cNvSpPr>
            <a:spLocks noGrp="1"/>
          </p:cNvSpPr>
          <p:nvPr>
            <p:ph idx="1"/>
          </p:nvPr>
        </p:nvSpPr>
        <p:spPr>
          <a:xfrm>
            <a:off x="1828800" y="1600200"/>
            <a:ext cx="8686800" cy="4953000"/>
          </a:xfrm>
        </p:spPr>
        <p:txBody>
          <a:bodyPr/>
          <a:lstStyle/>
          <a:p>
            <a:pPr marL="0" indent="0">
              <a:buNone/>
            </a:pPr>
            <a:r>
              <a:rPr lang="ru-RU" sz="2000" dirty="0">
                <a:solidFill>
                  <a:srgbClr val="336600"/>
                </a:solidFill>
              </a:rPr>
              <a:t>План по надзору (руководство) предусматривает конкретные мероприятия для Комитета по надзору по направлениям</a:t>
            </a:r>
            <a:r>
              <a:rPr lang="en-US" sz="2000" dirty="0">
                <a:solidFill>
                  <a:srgbClr val="336600"/>
                </a:solidFill>
              </a:rPr>
              <a:t>:</a:t>
            </a:r>
            <a:endParaRPr lang="ru-RU" sz="2000" dirty="0">
              <a:solidFill>
                <a:srgbClr val="336600"/>
              </a:solidFill>
            </a:endParaRPr>
          </a:p>
          <a:p>
            <a:pPr marL="0" indent="0">
              <a:buNone/>
            </a:pPr>
            <a:endParaRPr lang="en-US" sz="2000" dirty="0">
              <a:solidFill>
                <a:srgbClr val="336600"/>
              </a:solidFill>
            </a:endParaRPr>
          </a:p>
          <a:p>
            <a:pPr marL="457200" indent="-457200">
              <a:buAutoNum type="arabicParenR"/>
            </a:pPr>
            <a:r>
              <a:rPr lang="ru-RU" sz="2000" dirty="0">
                <a:solidFill>
                  <a:srgbClr val="336600"/>
                </a:solidFill>
              </a:rPr>
              <a:t>Сбор информации посредством</a:t>
            </a:r>
          </a:p>
          <a:p>
            <a:pPr>
              <a:buFontTx/>
              <a:buChar char="-"/>
            </a:pPr>
            <a:r>
              <a:rPr lang="ru-RU" sz="2000" dirty="0">
                <a:solidFill>
                  <a:srgbClr val="336600"/>
                </a:solidFill>
              </a:rPr>
              <a:t>пересмотра отчетов и имеющихся данных</a:t>
            </a:r>
            <a:r>
              <a:rPr lang="en-US" sz="2000" dirty="0">
                <a:solidFill>
                  <a:srgbClr val="336600"/>
                </a:solidFill>
              </a:rPr>
              <a:t>;</a:t>
            </a:r>
          </a:p>
          <a:p>
            <a:pPr>
              <a:buFontTx/>
              <a:buChar char="-"/>
            </a:pPr>
            <a:r>
              <a:rPr lang="ru-RU" sz="2000" dirty="0">
                <a:solidFill>
                  <a:srgbClr val="336600"/>
                </a:solidFill>
              </a:rPr>
              <a:t>выездов на места</a:t>
            </a:r>
            <a:r>
              <a:rPr lang="en-US" sz="2000" dirty="0">
                <a:solidFill>
                  <a:srgbClr val="336600"/>
                </a:solidFill>
              </a:rPr>
              <a:t>;</a:t>
            </a:r>
            <a:endParaRPr lang="ru-RU" sz="2000" dirty="0">
              <a:solidFill>
                <a:srgbClr val="336600"/>
              </a:solidFill>
            </a:endParaRPr>
          </a:p>
          <a:p>
            <a:pPr>
              <a:buFontTx/>
              <a:buChar char="-"/>
            </a:pPr>
            <a:r>
              <a:rPr lang="ru-RU" sz="2000" dirty="0">
                <a:solidFill>
                  <a:srgbClr val="336600"/>
                </a:solidFill>
              </a:rPr>
              <a:t>исследования специфических вопросов.</a:t>
            </a:r>
          </a:p>
          <a:p>
            <a:pPr marL="0" indent="0">
              <a:buNone/>
            </a:pPr>
            <a:r>
              <a:rPr lang="ru-RU" sz="2000" dirty="0">
                <a:solidFill>
                  <a:srgbClr val="336600"/>
                </a:solidFill>
              </a:rPr>
              <a:t>2) Анализ информации для определения проблем и слабых мест.</a:t>
            </a:r>
          </a:p>
          <a:p>
            <a:pPr marL="0" indent="0">
              <a:buNone/>
            </a:pPr>
            <a:r>
              <a:rPr lang="ru-RU" sz="2000" dirty="0">
                <a:solidFill>
                  <a:srgbClr val="336600"/>
                </a:solidFill>
              </a:rPr>
              <a:t>3) Реализация мер по устранению проблем и слабых мест.</a:t>
            </a:r>
          </a:p>
          <a:p>
            <a:pPr marL="0" indent="0">
              <a:buNone/>
            </a:pPr>
            <a:endParaRPr lang="ru-RU" sz="2000" dirty="0">
              <a:solidFill>
                <a:srgbClr val="336600"/>
              </a:solidFill>
            </a:endParaRPr>
          </a:p>
          <a:p>
            <a:pPr marL="0" indent="0" algn="ctr">
              <a:buNone/>
            </a:pPr>
            <a:r>
              <a:rPr lang="ru-RU" sz="2000" dirty="0">
                <a:solidFill>
                  <a:srgbClr val="800000"/>
                </a:solidFill>
              </a:rPr>
              <a:t>Обсудим опыт Казахстана!</a:t>
            </a:r>
            <a:endParaRPr lang="ru-RU" sz="2000" dirty="0">
              <a:solidFill>
                <a:srgbClr val="336600"/>
              </a:solidFill>
            </a:endParaRPr>
          </a:p>
          <a:p>
            <a:pPr marL="0" indent="0" algn="ctr">
              <a:buNone/>
            </a:pPr>
            <a:endParaRPr lang="en-US" sz="2000" dirty="0">
              <a:solidFill>
                <a:srgbClr val="336600"/>
              </a:solidFill>
            </a:endParaRPr>
          </a:p>
          <a:p>
            <a:pPr marL="0" indent="0">
              <a:buNone/>
            </a:pPr>
            <a:endParaRPr lang="en-US" sz="2000" dirty="0">
              <a:solidFill>
                <a:srgbClr val="336600"/>
              </a:solidFill>
            </a:endParaRPr>
          </a:p>
        </p:txBody>
      </p:sp>
    </p:spTree>
    <p:extLst>
      <p:ext uri="{BB962C8B-B14F-4D97-AF65-F5344CB8AC3E}">
        <p14:creationId xmlns:p14="http://schemas.microsoft.com/office/powerpoint/2010/main" val="2436471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53104782"/>
              </p:ext>
            </p:extLst>
          </p:nvPr>
        </p:nvGraphicFramePr>
        <p:xfrm>
          <a:off x="427839" y="302004"/>
          <a:ext cx="11107023" cy="6166236"/>
        </p:xfrm>
        <a:graphic>
          <a:graphicData uri="http://schemas.openxmlformats.org/drawingml/2006/table">
            <a:tbl>
              <a:tblPr/>
              <a:tblGrid>
                <a:gridCol w="2397418">
                  <a:extLst>
                    <a:ext uri="{9D8B030D-6E8A-4147-A177-3AD203B41FA5}">
                      <a16:colId xmlns:a16="http://schemas.microsoft.com/office/drawing/2014/main" val="20000"/>
                    </a:ext>
                  </a:extLst>
                </a:gridCol>
                <a:gridCol w="288296">
                  <a:extLst>
                    <a:ext uri="{9D8B030D-6E8A-4147-A177-3AD203B41FA5}">
                      <a16:colId xmlns:a16="http://schemas.microsoft.com/office/drawing/2014/main" val="20001"/>
                    </a:ext>
                  </a:extLst>
                </a:gridCol>
                <a:gridCol w="2670541">
                  <a:extLst>
                    <a:ext uri="{9D8B030D-6E8A-4147-A177-3AD203B41FA5}">
                      <a16:colId xmlns:a16="http://schemas.microsoft.com/office/drawing/2014/main" val="20002"/>
                    </a:ext>
                  </a:extLst>
                </a:gridCol>
                <a:gridCol w="2875384">
                  <a:extLst>
                    <a:ext uri="{9D8B030D-6E8A-4147-A177-3AD203B41FA5}">
                      <a16:colId xmlns:a16="http://schemas.microsoft.com/office/drawing/2014/main" val="20003"/>
                    </a:ext>
                  </a:extLst>
                </a:gridCol>
                <a:gridCol w="2875384">
                  <a:extLst>
                    <a:ext uri="{9D8B030D-6E8A-4147-A177-3AD203B41FA5}">
                      <a16:colId xmlns:a16="http://schemas.microsoft.com/office/drawing/2014/main" val="20004"/>
                    </a:ext>
                  </a:extLst>
                </a:gridCol>
              </a:tblGrid>
              <a:tr h="1670540">
                <a:tc rowSpan="3">
                  <a:txBody>
                    <a:bodyPr/>
                    <a:lstStyle/>
                    <a:p>
                      <a:pPr algn="l" fontAlgn="ctr"/>
                      <a:r>
                        <a:rPr lang="ru-RU" sz="900" b="1" i="0" u="none" strike="noStrike" dirty="0">
                          <a:solidFill>
                            <a:srgbClr val="000000"/>
                          </a:solidFill>
                          <a:effectLst/>
                          <a:latin typeface="Arial"/>
                        </a:rPr>
                        <a:t>Требование 4: </a:t>
                      </a:r>
                      <a:br>
                        <a:rPr lang="ru-RU" sz="900" b="1" i="0" u="none" strike="noStrike" dirty="0">
                          <a:solidFill>
                            <a:srgbClr val="000000"/>
                          </a:solidFill>
                          <a:effectLst/>
                          <a:latin typeface="Arial"/>
                        </a:rPr>
                      </a:br>
                      <a:r>
                        <a:rPr lang="ru-RU" sz="900" b="0" i="0" u="none" strike="noStrike" dirty="0">
                          <a:solidFill>
                            <a:srgbClr val="000000"/>
                          </a:solidFill>
                          <a:effectLst/>
                          <a:latin typeface="Arial"/>
                        </a:rPr>
                        <a:t>Согласно требованиям Глобального фонда, все СКК должны подтвердить представленность в комитете людей, живущих с ВИЧ, и людей, представляющих людей, живущих с ВИЧ; а также людей, затронутых* туберкулезом** и малярией***, и людей, представляющих людей, затронутых туберкулезом и малярией, а также людей, входящих в основные затронутые группы населения****, и представляющих основные затронутые группы населения, с учетом эпидемиологической обстановки, прав человека и гендерных аспектов.</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**Люди, которые жили с этими заболеваниями в прошлом или входят в сообщества, в которых эти заболевания являются эндемическими.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**В странах, в которых туберкулез представляет собой угрозу общественному здравоохранению или которые запрашивают финансирование либо для которых в прошлом утверждалось финансирование для поддержки программ по туберкулезу.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 ***В странах, из которых постоянно поступают данные о распространении малярии или которые запрашивают финансирование либо для которых в прошлом утверждалось финансирование для поддержки программ по малярии.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****Секретариат может снять требование о представленности основных затронутых групп населения, если он сочтет это целесообразным по соображениям безопасности людей.</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a:solidFill>
                            <a:srgbClr val="000000"/>
                          </a:solidFill>
                          <a:effectLst/>
                          <a:latin typeface="Arial"/>
                        </a:rPr>
                        <a:t>ER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G</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СКК обеспечивает адекватное представительство основных затронутых групп населения (</a:t>
                      </a:r>
                      <a:r>
                        <a:rPr lang="ru-RU" sz="900" b="1" i="0" u="none" strike="noStrike">
                          <a:solidFill>
                            <a:srgbClr val="0000FF"/>
                          </a:solidFill>
                          <a:effectLst/>
                          <a:latin typeface="Arial"/>
                        </a:rPr>
                        <a:t>1</a:t>
                      </a:r>
                      <a:r>
                        <a:rPr lang="ru-RU" sz="900" b="0" i="0" u="none" strike="noStrike">
                          <a:solidFill>
                            <a:srgbClr val="000000"/>
                          </a:solidFill>
                          <a:effectLst/>
                          <a:latin typeface="Arial"/>
                        </a:rPr>
                        <a:t>) с учетом социальной и эпидемиологической обстановки по трем заболеваниям.</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Список членов СКК, представляющих основные затронутые и подверженные наибольшему риску группы населения, может включать ПИН, МСМ, работников секс-бизнеса и их клиентов, трансгендерных лиц, мигрантов и т.д., а также представителей организованных групп и/или сетей и частных лиц. В странах, в которых эти группы криминализированы, вместо обеспечения их непосредственной представленности СКК должен осуществлять адвокационную деятельность в их интересах.</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0"/>
                  </a:ext>
                </a:extLst>
              </a:tr>
              <a:tr h="2182969">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H</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СКК обеспечивает адекватное представительство ЛЖЗ с учетом социальной и эпидемиологической обстановки по трем заболеваниям.</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ЛЖЗ включают: </a:t>
                      </a:r>
                      <a:br>
                        <a:rPr lang="ru-RU" sz="900" b="0" i="0" u="none" strike="noStrike" dirty="0">
                          <a:solidFill>
                            <a:srgbClr val="000000"/>
                          </a:solidFill>
                          <a:effectLst/>
                          <a:latin typeface="Arial"/>
                        </a:rPr>
                      </a:b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ВИЧ: членов гражданского общества, представляющих организацию (организации)/ сеть (сети) ЛЖЗ; или лидеров соответствующих сообществ, если они не организованы в группы ЛЖЗ. Численность представителей определяется с учетом бремени болезни в стране.</a:t>
                      </a:r>
                      <a:br>
                        <a:rPr lang="ru-RU" sz="900" b="0" i="0" u="none" strike="noStrike" dirty="0">
                          <a:solidFill>
                            <a:srgbClr val="000000"/>
                          </a:solidFill>
                          <a:effectLst/>
                          <a:latin typeface="Arial"/>
                        </a:rPr>
                      </a:b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ТБ и малярия: членов гражданского общества, представляющих организацию (организации)/ сеть (сети) ЛЖТБ/М; или лидеров соответствующих сообществ, если они не организованы в группы ЛЖТБ/М. Численность представителей определяется с учетом бремени болезней в стране (2),(3). </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2295621">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I</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имеет сбалансированное представительство мужчин и женщин (Стратегия Глобального фонда по вопросам гендерного равенства содержит разъяснения в отношении того, почему женщины и девочки относятся к основным затронутым группам населения в контексте трех заболеваний).</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Список членов СКК (</a:t>
                      </a:r>
                      <a:r>
                        <a:rPr lang="ru-RU" sz="900" b="0" i="1" u="none" strike="noStrike" dirty="0">
                          <a:solidFill>
                            <a:srgbClr val="000000"/>
                          </a:solidFill>
                          <a:effectLst/>
                          <a:latin typeface="Arial"/>
                        </a:rPr>
                        <a:t>членов и альтернативных члено</a:t>
                      </a:r>
                      <a:r>
                        <a:rPr lang="ru-RU" sz="900" b="0" i="0" u="none" strike="noStrike" dirty="0">
                          <a:solidFill>
                            <a:srgbClr val="000000"/>
                          </a:solidFill>
                          <a:effectLst/>
                          <a:latin typeface="Arial"/>
                        </a:rPr>
                        <a:t>в) свидетельствует о сбалансированной представленности женщин в комитете.</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4771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B9031-B1CE-489B-A57B-2480017958BC}"/>
              </a:ext>
            </a:extLst>
          </p:cNvPr>
          <p:cNvSpPr>
            <a:spLocks noGrp="1"/>
          </p:cNvSpPr>
          <p:nvPr>
            <p:ph type="title"/>
          </p:nvPr>
        </p:nvSpPr>
        <p:spPr>
          <a:xfrm>
            <a:off x="3647728" y="418654"/>
            <a:ext cx="4032448" cy="562074"/>
          </a:xfrm>
        </p:spPr>
        <p:txBody>
          <a:bodyPr>
            <a:noAutofit/>
          </a:bodyPr>
          <a:lstStyle/>
          <a:p>
            <a:r>
              <a:rPr lang="ru-RU" sz="2000" dirty="0"/>
              <a:t>Структура СКК, всего 26 членов</a:t>
            </a:r>
            <a:endParaRPr lang="en-GB" sz="2000" dirty="0"/>
          </a:p>
        </p:txBody>
      </p:sp>
      <p:graphicFrame>
        <p:nvGraphicFramePr>
          <p:cNvPr id="7" name="Content Placeholder 7">
            <a:extLst>
              <a:ext uri="{FF2B5EF4-FFF2-40B4-BE49-F238E27FC236}">
                <a16:creationId xmlns:a16="http://schemas.microsoft.com/office/drawing/2014/main" id="{45AC98D4-D240-4E4D-AEC1-1C9AA1F76376}"/>
              </a:ext>
            </a:extLst>
          </p:cNvPr>
          <p:cNvGraphicFramePr>
            <a:graphicFrameLocks noGrp="1"/>
          </p:cNvGraphicFramePr>
          <p:nvPr>
            <p:ph idx="1"/>
            <p:extLst/>
          </p:nvPr>
        </p:nvGraphicFramePr>
        <p:xfrm>
          <a:off x="1991544" y="980728"/>
          <a:ext cx="8496944" cy="54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50495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12314511"/>
              </p:ext>
            </p:extLst>
          </p:nvPr>
        </p:nvGraphicFramePr>
        <p:xfrm>
          <a:off x="553673" y="453006"/>
          <a:ext cx="10905688" cy="5981350"/>
        </p:xfrm>
        <a:graphic>
          <a:graphicData uri="http://schemas.openxmlformats.org/drawingml/2006/table">
            <a:tbl>
              <a:tblPr/>
              <a:tblGrid>
                <a:gridCol w="2353960">
                  <a:extLst>
                    <a:ext uri="{9D8B030D-6E8A-4147-A177-3AD203B41FA5}">
                      <a16:colId xmlns:a16="http://schemas.microsoft.com/office/drawing/2014/main" val="20000"/>
                    </a:ext>
                  </a:extLst>
                </a:gridCol>
                <a:gridCol w="283071">
                  <a:extLst>
                    <a:ext uri="{9D8B030D-6E8A-4147-A177-3AD203B41FA5}">
                      <a16:colId xmlns:a16="http://schemas.microsoft.com/office/drawing/2014/main" val="20001"/>
                    </a:ext>
                  </a:extLst>
                </a:gridCol>
                <a:gridCol w="2622133">
                  <a:extLst>
                    <a:ext uri="{9D8B030D-6E8A-4147-A177-3AD203B41FA5}">
                      <a16:colId xmlns:a16="http://schemas.microsoft.com/office/drawing/2014/main" val="20002"/>
                    </a:ext>
                  </a:extLst>
                </a:gridCol>
                <a:gridCol w="2823262">
                  <a:extLst>
                    <a:ext uri="{9D8B030D-6E8A-4147-A177-3AD203B41FA5}">
                      <a16:colId xmlns:a16="http://schemas.microsoft.com/office/drawing/2014/main" val="20003"/>
                    </a:ext>
                  </a:extLst>
                </a:gridCol>
                <a:gridCol w="2823262">
                  <a:extLst>
                    <a:ext uri="{9D8B030D-6E8A-4147-A177-3AD203B41FA5}">
                      <a16:colId xmlns:a16="http://schemas.microsoft.com/office/drawing/2014/main" val="20004"/>
                    </a:ext>
                  </a:extLst>
                </a:gridCol>
              </a:tblGrid>
              <a:tr h="1563696">
                <a:tc rowSpan="4">
                  <a:txBody>
                    <a:bodyPr/>
                    <a:lstStyle/>
                    <a:p>
                      <a:pPr algn="l" fontAlgn="ctr"/>
                      <a:r>
                        <a:rPr lang="ru-RU" sz="900" b="1" i="0" u="none" strike="noStrike" dirty="0">
                          <a:solidFill>
                            <a:srgbClr val="000000"/>
                          </a:solidFill>
                          <a:effectLst/>
                          <a:latin typeface="Arial"/>
                        </a:rPr>
                        <a:t>Требование 5: </a:t>
                      </a:r>
                      <a:br>
                        <a:rPr lang="ru-RU" sz="900" b="1" i="0" u="none" strike="noStrike" dirty="0">
                          <a:solidFill>
                            <a:srgbClr val="000000"/>
                          </a:solidFill>
                          <a:effectLst/>
                          <a:latin typeface="Arial"/>
                        </a:rPr>
                      </a:br>
                      <a:r>
                        <a:rPr lang="ru-RU" sz="900" b="0" i="0" u="none" strike="noStrike" dirty="0">
                          <a:solidFill>
                            <a:srgbClr val="000000"/>
                          </a:solidFill>
                          <a:effectLst/>
                          <a:latin typeface="Arial"/>
                        </a:rPr>
                        <a:t>Согласно требованиям Глобального фонда, все члены СКК, представляющие неправительственные избирательные группы, должны избираться своими избирательными группами на основе документальных и прозрачных процедур, разработанных каждой избирательной группой. Это требование применяется ко всем членам комитета, представляющим неправительственный сектор, включая членов комитета, на которых распространяется Требование 4, и не применяется к многосторонним и двусторонним партнерам.</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J</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Все избирательные группы от неправительственного сектора, представленные в СКК, выбрали своих представителей из состава своих групп с применением прозрачных документальных процедур.</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Датированные протоколы заседаний каждой избирательной группы от гражданского общества (</a:t>
                      </a:r>
                      <a:r>
                        <a:rPr lang="ru-RU" sz="900" b="1" i="0" u="none" strike="noStrike">
                          <a:solidFill>
                            <a:srgbClr val="0000FF"/>
                          </a:solidFill>
                          <a:effectLst/>
                          <a:latin typeface="Arial"/>
                        </a:rPr>
                        <a:t>4</a:t>
                      </a:r>
                      <a:r>
                        <a:rPr lang="ru-RU" sz="900" b="0" i="0" u="none" strike="noStrike">
                          <a:solidFill>
                            <a:srgbClr val="000000"/>
                          </a:solidFill>
                          <a:effectLst/>
                          <a:latin typeface="Arial"/>
                        </a:rPr>
                        <a:t>), подтверждающие применение соответствующих процедур выбора их представителей в состав СКК.</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0"/>
                  </a:ext>
                </a:extLst>
              </a:tr>
              <a:tr h="1486793">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K</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en-US" sz="900" b="0" i="0" u="none" strike="noStrike">
                          <a:solidFill>
                            <a:srgbClr val="000000"/>
                          </a:solidFill>
                          <a:effectLst/>
                          <a:latin typeface="Arial"/>
                        </a:rPr>
                        <a:t>СКК состоит, как минимум, на 40% из представителей национального сектора гражданского общества (</a:t>
                      </a:r>
                      <a:r>
                        <a:rPr lang="en-US" sz="900" b="1" i="0" u="none" strike="noStrike">
                          <a:solidFill>
                            <a:srgbClr val="0000FF"/>
                          </a:solidFill>
                          <a:effectLst/>
                          <a:latin typeface="Arial"/>
                        </a:rPr>
                        <a:t>4</a:t>
                      </a:r>
                      <a:r>
                        <a:rPr lang="en-US" sz="900" b="0" i="0" u="none" strike="noStrike">
                          <a:solidFill>
                            <a:srgbClr val="000000"/>
                          </a:solidFill>
                          <a:effectLst/>
                          <a:latin typeface="Arial"/>
                        </a:rPr>
                        <a:t>).</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Список членов СКК показывает, что национальный сектор гражданского общества (</a:t>
                      </a:r>
                      <a:r>
                        <a:rPr lang="ru-RU" sz="900" b="1" i="0" u="none" strike="noStrike" dirty="0">
                          <a:solidFill>
                            <a:srgbClr val="0000FF"/>
                          </a:solidFill>
                          <a:effectLst/>
                          <a:latin typeface="Arial"/>
                        </a:rPr>
                        <a:t>4</a:t>
                      </a:r>
                      <a:r>
                        <a:rPr lang="ru-RU" sz="900" b="0" i="0" u="none" strike="noStrike" dirty="0">
                          <a:solidFill>
                            <a:srgbClr val="000000"/>
                          </a:solidFill>
                          <a:effectLst/>
                          <a:latin typeface="Arial"/>
                        </a:rPr>
                        <a:t>) представлен в составе СКК, по крайней мере, на уровне 40%.</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1503882">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L</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имеет четкие процедуры обмена информацией в порядке обратной связи со своими избирательными группами, которые выбрали состав СКК, чтобы представлять в нем интересы</a:t>
                      </a:r>
                      <a:r>
                        <a:rPr lang="en-US" sz="900" b="0" i="0" u="none" strike="noStrike" dirty="0">
                          <a:solidFill>
                            <a:srgbClr val="000000"/>
                          </a:solidFill>
                          <a:effectLst/>
                          <a:latin typeface="Arial"/>
                        </a:rPr>
                        <a:t> </a:t>
                      </a:r>
                      <a:r>
                        <a:rPr lang="ru-RU" sz="900" b="0" i="0" u="none" strike="noStrike" dirty="0">
                          <a:solidFill>
                            <a:srgbClr val="000000"/>
                          </a:solidFill>
                          <a:effectLst/>
                          <a:latin typeface="Arial"/>
                        </a:rPr>
                        <a:t>своего сообщества, но неличные интересы.</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Каждый представитель гражданского общества в СКК имеет план работы в рамках своей избирательной группы с указанием основных задач и обязанностей в области коммуникаций, которые он должен выполнять в качестве представителя избирательной группы. </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r h="1426979">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M</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a:solidFill>
                            <a:srgbClr val="000000"/>
                          </a:solidFill>
                          <a:effectLst/>
                          <a:latin typeface="Arial"/>
                        </a:rPr>
                        <a:t>СКК выбирает своего председателя и заместителя (заместителей) председателя из представителей различных секторов (правительство, национальное гражданское общество и партнеры в области развития), использует принципы рационального управления, регулярно осуществляет замену и ротацию руководства согласно уставным документам СКК.</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Подробный список членов СКК показывает, что председатель и заместитель председателя СКК представляют различные секторы (правительство, национальный сектор гражданского общества (</a:t>
                      </a:r>
                      <a:r>
                        <a:rPr lang="ru-RU" sz="900" b="1" i="0" u="none" strike="noStrike" dirty="0">
                          <a:solidFill>
                            <a:srgbClr val="0000FF"/>
                          </a:solidFill>
                          <a:effectLst/>
                          <a:latin typeface="Arial"/>
                        </a:rPr>
                        <a:t>4</a:t>
                      </a:r>
                      <a:r>
                        <a:rPr lang="ru-RU" sz="900" b="0" i="0" u="none" strike="noStrike" dirty="0">
                          <a:solidFill>
                            <a:srgbClr val="000000"/>
                          </a:solidFill>
                          <a:effectLst/>
                          <a:latin typeface="Arial"/>
                        </a:rPr>
                        <a:t>) и партнеры в области развития) и что существуют четкие процедуры ротации и регулярного обновления руководства.</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236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3999" y="152401"/>
          <a:ext cx="9144003" cy="6705599"/>
        </p:xfrm>
        <a:graphic>
          <a:graphicData uri="http://schemas.openxmlformats.org/drawingml/2006/table">
            <a:tbl>
              <a:tblPr/>
              <a:tblGrid>
                <a:gridCol w="2269533">
                  <a:extLst>
                    <a:ext uri="{9D8B030D-6E8A-4147-A177-3AD203B41FA5}">
                      <a16:colId xmlns:a16="http://schemas.microsoft.com/office/drawing/2014/main" val="20000"/>
                    </a:ext>
                  </a:extLst>
                </a:gridCol>
                <a:gridCol w="227553">
                  <a:extLst>
                    <a:ext uri="{9D8B030D-6E8A-4147-A177-3AD203B41FA5}">
                      <a16:colId xmlns:a16="http://schemas.microsoft.com/office/drawing/2014/main" val="20001"/>
                    </a:ext>
                  </a:extLst>
                </a:gridCol>
                <a:gridCol w="2107851">
                  <a:extLst>
                    <a:ext uri="{9D8B030D-6E8A-4147-A177-3AD203B41FA5}">
                      <a16:colId xmlns:a16="http://schemas.microsoft.com/office/drawing/2014/main" val="20002"/>
                    </a:ext>
                  </a:extLst>
                </a:gridCol>
                <a:gridCol w="2269533">
                  <a:extLst>
                    <a:ext uri="{9D8B030D-6E8A-4147-A177-3AD203B41FA5}">
                      <a16:colId xmlns:a16="http://schemas.microsoft.com/office/drawing/2014/main" val="20003"/>
                    </a:ext>
                  </a:extLst>
                </a:gridCol>
                <a:gridCol w="2269533">
                  <a:extLst>
                    <a:ext uri="{9D8B030D-6E8A-4147-A177-3AD203B41FA5}">
                      <a16:colId xmlns:a16="http://schemas.microsoft.com/office/drawing/2014/main" val="20004"/>
                    </a:ext>
                  </a:extLst>
                </a:gridCol>
              </a:tblGrid>
              <a:tr h="1493821">
                <a:tc rowSpan="4">
                  <a:txBody>
                    <a:bodyPr/>
                    <a:lstStyle/>
                    <a:p>
                      <a:pPr algn="l" fontAlgn="ctr"/>
                      <a:r>
                        <a:rPr lang="ru-RU" sz="900" b="1" i="0" u="none" strike="noStrike" dirty="0">
                          <a:solidFill>
                            <a:srgbClr val="000000"/>
                          </a:solidFill>
                          <a:effectLst/>
                          <a:latin typeface="Arial"/>
                        </a:rPr>
                        <a:t>Требование 6: </a:t>
                      </a: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В целях обеспечения адекватного управления конфликтами интересов Глобальный фонд предписывает всем СКК:</a:t>
                      </a:r>
                      <a:br>
                        <a:rPr lang="ru-RU" sz="900" b="0" i="0" u="none" strike="noStrike" dirty="0">
                          <a:solidFill>
                            <a:srgbClr val="000000"/>
                          </a:solidFill>
                          <a:effectLst/>
                          <a:latin typeface="Arial"/>
                        </a:rPr>
                      </a:br>
                      <a:r>
                        <a:rPr lang="ru-RU" sz="900" b="0" i="0" u="none" strike="noStrike" dirty="0" err="1">
                          <a:solidFill>
                            <a:srgbClr val="000000"/>
                          </a:solidFill>
                          <a:effectLst/>
                          <a:latin typeface="Arial"/>
                        </a:rPr>
                        <a:t>i</a:t>
                      </a:r>
                      <a:r>
                        <a:rPr lang="ru-RU" sz="900" b="0" i="0" u="none" strike="noStrike" dirty="0">
                          <a:solidFill>
                            <a:srgbClr val="000000"/>
                          </a:solidFill>
                          <a:effectLst/>
                          <a:latin typeface="Arial"/>
                        </a:rPr>
                        <a:t>. Разработать и опубликовать политику управления конфликтами интересов, применяемую ко всем членам СКК и ко всем функциям СКК. В этой политике должно быть указано, что члены СКК обязаны периодически заявлять о наличии конфликтов интересов, затрагивающих их самих или других членов СКК. Политикой должно быть установлено, что СКК должен документально оформить порядок, согласно которому члены комитета, имеющие явный конфликт интересов, не могут участвовать в принятии решений, в том числе касающиеся надзора за деятельностью ОР или СР, выбора или финансирования ОР или СР.</a:t>
                      </a:r>
                      <a:br>
                        <a:rPr lang="ru-RU" sz="900" b="0" i="0" u="none" strike="noStrike" dirty="0">
                          <a:solidFill>
                            <a:srgbClr val="000000"/>
                          </a:solidFill>
                          <a:effectLst/>
                          <a:latin typeface="Arial"/>
                        </a:rPr>
                      </a:br>
                      <a:r>
                        <a:rPr lang="ru-RU" sz="900" b="0" i="0" u="none" strike="noStrike" dirty="0" err="1">
                          <a:solidFill>
                            <a:srgbClr val="000000"/>
                          </a:solidFill>
                          <a:effectLst/>
                          <a:latin typeface="Arial"/>
                        </a:rPr>
                        <a:t>ii</a:t>
                      </a:r>
                      <a:r>
                        <a:rPr lang="ru-RU" sz="900" b="0" i="0" u="none" strike="noStrike" dirty="0">
                          <a:solidFill>
                            <a:srgbClr val="000000"/>
                          </a:solidFill>
                          <a:effectLst/>
                          <a:latin typeface="Arial"/>
                        </a:rPr>
                        <a:t>. Применять политику управления конфликтами интересов в течение всего периода действия грантов Глобального фонда и по требованию Глобального фонда представлять ему документальное подтверждение ее применения.</a:t>
                      </a:r>
                      <a:br>
                        <a:rPr lang="ru-RU" sz="900" b="0" i="0" u="none" strike="noStrike" dirty="0">
                          <a:solidFill>
                            <a:srgbClr val="000000"/>
                          </a:solidFill>
                          <a:effectLst/>
                          <a:latin typeface="Arial"/>
                        </a:rPr>
                      </a:br>
                      <a:br>
                        <a:rPr lang="ru-RU" sz="900" b="0" i="0" u="none" strike="noStrike" dirty="0">
                          <a:solidFill>
                            <a:srgbClr val="000000"/>
                          </a:solidFill>
                          <a:effectLst/>
                          <a:latin typeface="Arial"/>
                        </a:rPr>
                      </a:br>
                      <a:endParaRPr lang="ru-RU" sz="900" b="0" i="0" u="none" strike="noStrike" dirty="0">
                        <a:solidFill>
                          <a:srgbClr val="000000"/>
                        </a:solidFill>
                        <a:effectLst/>
                        <a:latin typeface="Arial"/>
                      </a:endParaRP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CC"/>
                    </a:solidFill>
                  </a:tcPr>
                </a:tc>
                <a:tc rowSpan="2">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dirty="0">
                          <a:solidFill>
                            <a:srgbClr val="000000"/>
                          </a:solidFill>
                          <a:effectLst/>
                          <a:latin typeface="Arial"/>
                        </a:rPr>
                        <a:t>N</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ru-RU" sz="900" b="0" i="0" u="none" strike="noStrike">
                          <a:solidFill>
                            <a:srgbClr val="000000"/>
                          </a:solidFill>
                          <a:effectLst/>
                          <a:latin typeface="Arial"/>
                        </a:rPr>
                        <a:t>СКК имеет политику управления конфликтами интересов, содержащую правила и процедуры, направленные на предупреждение и смягчение конфликта интересов (</a:t>
                      </a:r>
                      <a:r>
                        <a:rPr lang="ru-RU" sz="900" b="1" i="0" u="none" strike="noStrike">
                          <a:solidFill>
                            <a:srgbClr val="0000FF"/>
                          </a:solidFill>
                          <a:effectLst/>
                          <a:latin typeface="Arial"/>
                        </a:rPr>
                        <a:t>5</a:t>
                      </a:r>
                      <a:r>
                        <a:rPr lang="ru-RU" sz="900" b="0" i="0" u="none" strike="noStrike">
                          <a:solidFill>
                            <a:srgbClr val="000000"/>
                          </a:solidFill>
                          <a:effectLst/>
                          <a:latin typeface="Arial"/>
                        </a:rPr>
                        <a:t>); и члены СКК подписывают декларацию о конфликте интересов.</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Политика СКК по управлению конфликтами интересов применяется ко всем членам (</a:t>
                      </a:r>
                      <a:r>
                        <a:rPr lang="ru-RU" sz="900" b="0" i="1" u="none" strike="noStrike">
                          <a:solidFill>
                            <a:srgbClr val="000000"/>
                          </a:solidFill>
                          <a:effectLst/>
                          <a:latin typeface="Arial"/>
                        </a:rPr>
                        <a:t>членам и альтернативным членам</a:t>
                      </a:r>
                      <a:r>
                        <a:rPr lang="ru-RU" sz="900" b="0" i="0" u="none" strike="noStrike">
                          <a:solidFill>
                            <a:srgbClr val="000000"/>
                          </a:solidFill>
                          <a:effectLst/>
                          <a:latin typeface="Arial"/>
                        </a:rPr>
                        <a:t>) и предусматривает отказ от участия в принятии решений всех членов, имеющих конфликт интересов, в частности представителей ОР и СР.</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0"/>
                  </a:ext>
                </a:extLst>
              </a:tr>
              <a:tr h="13499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ru-RU" sz="900" b="0" i="0" u="none" strike="noStrike">
                          <a:solidFill>
                            <a:srgbClr val="000000"/>
                          </a:solidFill>
                          <a:effectLst/>
                          <a:latin typeface="Arial"/>
                        </a:rPr>
                        <a:t>Члены СКК подписали декларацию о конфликте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1881108">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O</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Протоколы заседаний СКК показывают, что СКК применяет процедуры предупреждения, урегулирования и смягчения конфликтов интересов.</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Процентная доля протоколов заседаний СКК за последние 12 месяцев, содержащих информацию о применении процедур предупреждения, урегулирования и смягчения конфликтов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r h="1980698">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P</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a:solidFill>
                            <a:srgbClr val="000000"/>
                          </a:solidFill>
                          <a:effectLst/>
                          <a:latin typeface="Arial"/>
                        </a:rPr>
                        <a:t>В целях эффективного принятия решений СКК обеспечивает ситуацию, при которой в составе избирательной группы может быть не более одного члена, имеющего конфликт интересов (за исключением лиц, входящих в состав СКК в силу занимаемой должности и не имеющих права голоса).</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Не более одного члена СКК с правом голоса в каждой избирательной группе (</a:t>
                      </a:r>
                      <a:r>
                        <a:rPr lang="ru-RU" sz="900" b="1" i="0" u="none" strike="noStrike" dirty="0">
                          <a:solidFill>
                            <a:srgbClr val="0000FF"/>
                          </a:solidFill>
                          <a:effectLst/>
                          <a:latin typeface="Arial"/>
                        </a:rPr>
                        <a:t>6</a:t>
                      </a:r>
                      <a:r>
                        <a:rPr lang="ru-RU" sz="900" b="0" i="0" u="none" strike="noStrike" dirty="0">
                          <a:solidFill>
                            <a:srgbClr val="000000"/>
                          </a:solidFill>
                          <a:effectLst/>
                          <a:latin typeface="Arial"/>
                        </a:rPr>
                        <a:t>) имеет конфликт интересов согласно заполненным декларациям о конфликте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34902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438400" y="2895601"/>
            <a:ext cx="7239000" cy="1096963"/>
          </a:xfrm>
        </p:spPr>
        <p:txBody>
          <a:bodyPr/>
          <a:lstStyle/>
          <a:p>
            <a:pPr algn="ctr"/>
            <a:r>
              <a:rPr lang="ru-RU" sz="2800" b="1" dirty="0">
                <a:solidFill>
                  <a:srgbClr val="336600"/>
                </a:solidFill>
              </a:rPr>
              <a:t>СПАСИБО ЗА ВНИМАНИЕ!</a:t>
            </a:r>
          </a:p>
        </p:txBody>
      </p:sp>
      <p:sp>
        <p:nvSpPr>
          <p:cNvPr id="3" name="Содержимое 2"/>
          <p:cNvSpPr>
            <a:spLocks noGrp="1"/>
          </p:cNvSpPr>
          <p:nvPr>
            <p:ph idx="1"/>
          </p:nvPr>
        </p:nvSpPr>
        <p:spPr>
          <a:xfrm>
            <a:off x="1828800" y="1371600"/>
            <a:ext cx="8686800" cy="5181600"/>
          </a:xfrm>
        </p:spPr>
        <p:txBody>
          <a:bodyPr/>
          <a:lstStyle/>
          <a:p>
            <a:pPr marL="0" indent="0" algn="just">
              <a:buNone/>
            </a:pPr>
            <a:endParaRPr lang="ru-RU" sz="1600" b="1" dirty="0">
              <a:solidFill>
                <a:srgbClr val="336600"/>
              </a:solidFill>
            </a:endParaRPr>
          </a:p>
          <a:p>
            <a:pPr marL="0" indent="0" algn="just">
              <a:buNone/>
            </a:pPr>
            <a:endParaRPr lang="ru-RU" sz="1800" b="1" dirty="0">
              <a:solidFill>
                <a:srgbClr val="800000"/>
              </a:solidFill>
            </a:endParaRPr>
          </a:p>
          <a:p>
            <a:pPr marL="0" indent="0" algn="just">
              <a:buNone/>
            </a:pPr>
            <a:endParaRPr lang="ru-RU" sz="1800" b="1" dirty="0">
              <a:solidFill>
                <a:srgbClr val="800000"/>
              </a:solidFill>
            </a:endParaRPr>
          </a:p>
          <a:p>
            <a:pPr marL="0" indent="0" algn="just">
              <a:buNone/>
            </a:pPr>
            <a:endParaRPr lang="ru-RU" sz="1800" b="1" dirty="0">
              <a:solidFill>
                <a:srgbClr val="800000"/>
              </a:solidFill>
            </a:endParaRPr>
          </a:p>
          <a:p>
            <a:pPr marL="0" indent="0" algn="just">
              <a:buNone/>
            </a:pPr>
            <a:endParaRPr lang="ru-RU" sz="1800" dirty="0">
              <a:solidFill>
                <a:srgbClr val="336600"/>
              </a:solidFill>
            </a:endParaRPr>
          </a:p>
        </p:txBody>
      </p:sp>
    </p:spTree>
    <p:extLst>
      <p:ext uri="{BB962C8B-B14F-4D97-AF65-F5344CB8AC3E}">
        <p14:creationId xmlns:p14="http://schemas.microsoft.com/office/powerpoint/2010/main" val="1609892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2040"/>
          </a:xfrm>
        </p:spPr>
        <p:txBody>
          <a:bodyPr/>
          <a:lstStyle/>
          <a:p>
            <a:pPr algn="ctr"/>
            <a:r>
              <a:rPr lang="ru-RU" sz="3600" b="1" dirty="0">
                <a:solidFill>
                  <a:srgbClr val="008000"/>
                </a:solidFill>
              </a:rPr>
              <a:t>Функции СКК</a:t>
            </a:r>
            <a:endParaRPr lang="en-US" sz="3600" b="1" dirty="0">
              <a:solidFill>
                <a:srgbClr val="008000"/>
              </a:solidFill>
            </a:endParaRPr>
          </a:p>
        </p:txBody>
      </p:sp>
      <p:sp>
        <p:nvSpPr>
          <p:cNvPr id="3" name="Content Placeholder 2"/>
          <p:cNvSpPr>
            <a:spLocks noGrp="1"/>
          </p:cNvSpPr>
          <p:nvPr>
            <p:ph idx="1"/>
          </p:nvPr>
        </p:nvSpPr>
        <p:spPr>
          <a:xfrm>
            <a:off x="838200" y="1325217"/>
            <a:ext cx="10515600" cy="4851746"/>
          </a:xfrm>
        </p:spPr>
        <p:txBody>
          <a:bodyPr/>
          <a:lstStyle/>
          <a:p>
            <a:r>
              <a:rPr lang="ru-RU" sz="2200" dirty="0">
                <a:solidFill>
                  <a:srgbClr val="008000"/>
                </a:solidFill>
              </a:rPr>
              <a:t>Координация разработки и подачи национальной заявки</a:t>
            </a:r>
          </a:p>
          <a:p>
            <a:pPr lvl="0"/>
            <a:endParaRPr lang="ru-RU" sz="2200" dirty="0">
              <a:solidFill>
                <a:srgbClr val="008000"/>
              </a:solidFill>
            </a:endParaRPr>
          </a:p>
          <a:p>
            <a:pPr lvl="0"/>
            <a:r>
              <a:rPr lang="ru-RU" sz="2200" dirty="0">
                <a:solidFill>
                  <a:srgbClr val="008000"/>
                </a:solidFill>
              </a:rPr>
              <a:t>Выбор Основного Получателя</a:t>
            </a:r>
          </a:p>
          <a:p>
            <a:pPr lvl="0"/>
            <a:endParaRPr lang="ru-RU" sz="2200" dirty="0">
              <a:solidFill>
                <a:srgbClr val="008000"/>
              </a:solidFill>
            </a:endParaRPr>
          </a:p>
          <a:p>
            <a:pPr lvl="0"/>
            <a:r>
              <a:rPr lang="ru-RU" sz="2200" dirty="0">
                <a:solidFill>
                  <a:srgbClr val="008000"/>
                </a:solidFill>
              </a:rPr>
              <a:t>Надзор за реализацией грантов</a:t>
            </a:r>
          </a:p>
          <a:p>
            <a:pPr lvl="0"/>
            <a:endParaRPr lang="ru-RU" sz="2200" dirty="0">
              <a:solidFill>
                <a:srgbClr val="008000"/>
              </a:solidFill>
            </a:endParaRPr>
          </a:p>
          <a:p>
            <a:pPr lvl="0"/>
            <a:r>
              <a:rPr lang="ru-RU" sz="2200" dirty="0" err="1">
                <a:solidFill>
                  <a:srgbClr val="008000"/>
                </a:solidFill>
              </a:rPr>
              <a:t>Перепрограмирование</a:t>
            </a:r>
            <a:r>
              <a:rPr lang="ru-RU" sz="2200" dirty="0">
                <a:solidFill>
                  <a:srgbClr val="008000"/>
                </a:solidFill>
              </a:rPr>
              <a:t> грантов при необходимости</a:t>
            </a:r>
          </a:p>
          <a:p>
            <a:pPr lvl="0"/>
            <a:endParaRPr lang="ru-RU" sz="2200" dirty="0">
              <a:solidFill>
                <a:srgbClr val="008000"/>
              </a:solidFill>
            </a:endParaRPr>
          </a:p>
          <a:p>
            <a:pPr lvl="0"/>
            <a:r>
              <a:rPr lang="ru-RU" sz="2200" dirty="0">
                <a:solidFill>
                  <a:srgbClr val="008000"/>
                </a:solidFill>
              </a:rPr>
              <a:t>Обеспечение связи между грантами Глобального Фонда и другими национальными программами по здравоохранению и развитию</a:t>
            </a:r>
          </a:p>
          <a:p>
            <a:pPr lvl="0"/>
            <a:endParaRPr lang="en-US" sz="1400" dirty="0"/>
          </a:p>
          <a:p>
            <a:endParaRPr lang="en-US" sz="2000" dirty="0"/>
          </a:p>
        </p:txBody>
      </p:sp>
    </p:spTree>
    <p:extLst>
      <p:ext uri="{BB962C8B-B14F-4D97-AF65-F5344CB8AC3E}">
        <p14:creationId xmlns:p14="http://schemas.microsoft.com/office/powerpoint/2010/main" val="3379683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sz="2800" b="1" dirty="0">
                <a:solidFill>
                  <a:srgbClr val="336600"/>
                </a:solidFill>
              </a:rPr>
              <a:t>ТРЕБОВАНИЯ И МИНИМАЛЬНЫЕ СТАНДАРТЫ ГФ</a:t>
            </a:r>
            <a:endParaRPr lang="en-US" sz="2800" b="1" dirty="0">
              <a:solidFill>
                <a:srgbClr val="336600"/>
              </a:solidFill>
            </a:endParaRPr>
          </a:p>
        </p:txBody>
      </p:sp>
      <p:sp>
        <p:nvSpPr>
          <p:cNvPr id="3" name="Content Placeholder 2"/>
          <p:cNvSpPr>
            <a:spLocks noGrp="1"/>
          </p:cNvSpPr>
          <p:nvPr>
            <p:ph idx="1"/>
          </p:nvPr>
        </p:nvSpPr>
        <p:spPr>
          <a:xfrm>
            <a:off x="1981200" y="1600200"/>
            <a:ext cx="8534400" cy="4800600"/>
          </a:xfrm>
        </p:spPr>
        <p:txBody>
          <a:bodyPr/>
          <a:lstStyle/>
          <a:p>
            <a:pPr marL="0" indent="0">
              <a:buNone/>
            </a:pPr>
            <a:r>
              <a:rPr lang="ru-RU" sz="2400" b="1" u="sng" dirty="0">
                <a:solidFill>
                  <a:srgbClr val="336600"/>
                </a:solidFill>
              </a:rPr>
              <a:t>Требования к СКК распространяются на:</a:t>
            </a:r>
          </a:p>
          <a:p>
            <a:pPr marL="0" indent="0">
              <a:buNone/>
            </a:pPr>
            <a:endParaRPr lang="en-US" sz="2400" dirty="0">
              <a:solidFill>
                <a:srgbClr val="336600"/>
              </a:solidFill>
            </a:endParaRPr>
          </a:p>
          <a:p>
            <a:pPr marL="457200" indent="-457200">
              <a:buAutoNum type="arabicPeriod"/>
            </a:pPr>
            <a:r>
              <a:rPr lang="ru-RU" sz="2000" dirty="0">
                <a:solidFill>
                  <a:srgbClr val="336600"/>
                </a:solidFill>
              </a:rPr>
              <a:t>Процесс разработки заявок на финансирование</a:t>
            </a:r>
          </a:p>
          <a:p>
            <a:pPr marL="457200" indent="-457200">
              <a:buAutoNum type="arabicPeriod"/>
            </a:pPr>
            <a:r>
              <a:rPr lang="ru-RU" sz="2000" dirty="0">
                <a:solidFill>
                  <a:srgbClr val="336600"/>
                </a:solidFill>
              </a:rPr>
              <a:t>Процедуры назначения ОР </a:t>
            </a:r>
            <a:endParaRPr lang="en-US" sz="2000" dirty="0">
              <a:solidFill>
                <a:srgbClr val="336600"/>
              </a:solidFill>
            </a:endParaRPr>
          </a:p>
          <a:p>
            <a:pPr marL="457200" indent="-457200">
              <a:buAutoNum type="arabicPeriod"/>
            </a:pPr>
            <a:endParaRPr lang="ru-RU" sz="2000" dirty="0">
              <a:solidFill>
                <a:srgbClr val="336600"/>
              </a:solidFill>
            </a:endParaRPr>
          </a:p>
          <a:p>
            <a:pPr marL="457200" indent="-457200">
              <a:buAutoNum type="arabicPeriod"/>
            </a:pPr>
            <a:r>
              <a:rPr lang="ru-RU" sz="2000" dirty="0">
                <a:solidFill>
                  <a:srgbClr val="336600"/>
                </a:solidFill>
              </a:rPr>
              <a:t>Надзор за разработкой и реализацией заявок</a:t>
            </a:r>
          </a:p>
          <a:p>
            <a:pPr marL="457200" indent="-457200">
              <a:buAutoNum type="arabicPeriod"/>
            </a:pPr>
            <a:r>
              <a:rPr lang="ru-RU" sz="2000" dirty="0">
                <a:solidFill>
                  <a:srgbClr val="336600"/>
                </a:solidFill>
              </a:rPr>
              <a:t>Процедуры отбора неправительственных членов СКК</a:t>
            </a:r>
          </a:p>
          <a:p>
            <a:pPr marL="457200" indent="-457200">
              <a:buAutoNum type="arabicPeriod"/>
            </a:pPr>
            <a:r>
              <a:rPr lang="ru-RU" sz="2000" dirty="0">
                <a:solidFill>
                  <a:srgbClr val="336600"/>
                </a:solidFill>
              </a:rPr>
              <a:t>Участие затронутых сообществ в работе СКК</a:t>
            </a:r>
          </a:p>
          <a:p>
            <a:pPr marL="457200" indent="-457200">
              <a:buAutoNum type="arabicPeriod"/>
            </a:pPr>
            <a:r>
              <a:rPr lang="ru-RU" sz="2000" dirty="0">
                <a:solidFill>
                  <a:srgbClr val="336600"/>
                </a:solidFill>
              </a:rPr>
              <a:t>Управление конфликтами интересов в СКК</a:t>
            </a:r>
          </a:p>
          <a:p>
            <a:pPr marL="0" indent="0">
              <a:buNone/>
            </a:pPr>
            <a:endParaRPr lang="en-US" dirty="0">
              <a:solidFill>
                <a:srgbClr val="336600"/>
              </a:solidFill>
            </a:endParaRPr>
          </a:p>
          <a:p>
            <a:pPr marL="0" indent="0" algn="just">
              <a:buNone/>
            </a:pPr>
            <a:r>
              <a:rPr lang="ru-RU" sz="2000" b="1" dirty="0">
                <a:solidFill>
                  <a:srgbClr val="800000"/>
                </a:solidFill>
              </a:rPr>
              <a:t>2015 год – ГФ вводит минимальные стандарты для СКК</a:t>
            </a:r>
            <a:endParaRPr lang="en-US" sz="2000" b="1" dirty="0">
              <a:solidFill>
                <a:srgbClr val="800000"/>
              </a:solidFill>
            </a:endParaRPr>
          </a:p>
        </p:txBody>
      </p:sp>
      <p:sp>
        <p:nvSpPr>
          <p:cNvPr id="4" name="Right Brace 3"/>
          <p:cNvSpPr/>
          <p:nvPr/>
        </p:nvSpPr>
        <p:spPr>
          <a:xfrm>
            <a:off x="8382000" y="2514600"/>
            <a:ext cx="304800" cy="609600"/>
          </a:xfrm>
          <a:prstGeom prst="rightBrace">
            <a:avLst/>
          </a:prstGeom>
          <a:ln>
            <a:solidFill>
              <a:srgbClr val="8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Right Brace 4"/>
          <p:cNvSpPr/>
          <p:nvPr/>
        </p:nvSpPr>
        <p:spPr>
          <a:xfrm>
            <a:off x="8991600" y="3581400"/>
            <a:ext cx="533400" cy="1447800"/>
          </a:xfrm>
          <a:prstGeom prst="rightBrace">
            <a:avLst/>
          </a:prstGeom>
          <a:ln>
            <a:solidFill>
              <a:srgbClr val="8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13487400" y="28956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616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ru-RU" b="1" dirty="0">
                <a:solidFill>
                  <a:srgbClr val="008000"/>
                </a:solidFill>
              </a:rPr>
              <a:t>Минимальные стандарты</a:t>
            </a:r>
            <a:endParaRPr lang="en-US" b="1" dirty="0">
              <a:solidFill>
                <a:srgbClr val="008000"/>
              </a:solidFill>
            </a:endParaRPr>
          </a:p>
        </p:txBody>
      </p:sp>
      <p:sp>
        <p:nvSpPr>
          <p:cNvPr id="4099" name="Rectangle 3"/>
          <p:cNvSpPr>
            <a:spLocks noGrp="1" noChangeArrowheads="1"/>
          </p:cNvSpPr>
          <p:nvPr>
            <p:ph type="body" idx="1"/>
          </p:nvPr>
        </p:nvSpPr>
        <p:spPr>
          <a:xfrm>
            <a:off x="1981200" y="1447800"/>
            <a:ext cx="8534400" cy="762000"/>
          </a:xfrm>
        </p:spPr>
        <p:txBody>
          <a:bodyPr>
            <a:normAutofit lnSpcReduction="10000"/>
          </a:bodyPr>
          <a:lstStyle/>
          <a:p>
            <a:pPr marL="0" indent="0">
              <a:buNone/>
            </a:pPr>
            <a:r>
              <a:rPr lang="ru-RU" sz="1600" dirty="0"/>
              <a:t>Минимальные стандарты служат важными критериями оценки деятельности СКК на основе накопленного опыта. С января 2015 года выполнение данных стандартов является обязательным для получения/продления гранта.</a:t>
            </a:r>
            <a:r>
              <a:rPr lang="ru-RU" sz="1800" dirty="0"/>
              <a:t> </a:t>
            </a:r>
          </a:p>
          <a:p>
            <a:pPr marL="0" indent="0">
              <a:buNone/>
            </a:pPr>
            <a:endParaRPr lang="ru-RU" sz="1800" dirty="0"/>
          </a:p>
          <a:p>
            <a:pPr marL="0" indent="0">
              <a:buNone/>
            </a:pPr>
            <a:endParaRPr lang="en-US" sz="1800" dirty="0"/>
          </a:p>
        </p:txBody>
      </p:sp>
      <p:cxnSp>
        <p:nvCxnSpPr>
          <p:cNvPr id="5" name="Прямая соединительная линия 4"/>
          <p:cNvCxnSpPr/>
          <p:nvPr/>
        </p:nvCxnSpPr>
        <p:spPr>
          <a:xfrm>
            <a:off x="7620000" y="4157241"/>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3429000" y="4172674"/>
            <a:ext cx="1295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9307" y="2286000"/>
            <a:ext cx="8580093" cy="42265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7769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10288200"/>
              </p:ext>
            </p:extLst>
          </p:nvPr>
        </p:nvGraphicFramePr>
        <p:xfrm>
          <a:off x="738231" y="76202"/>
          <a:ext cx="10905688" cy="6385893"/>
        </p:xfrm>
        <a:graphic>
          <a:graphicData uri="http://schemas.openxmlformats.org/drawingml/2006/table">
            <a:tbl>
              <a:tblPr/>
              <a:tblGrid>
                <a:gridCol w="2272020">
                  <a:extLst>
                    <a:ext uri="{9D8B030D-6E8A-4147-A177-3AD203B41FA5}">
                      <a16:colId xmlns:a16="http://schemas.microsoft.com/office/drawing/2014/main" val="20000"/>
                    </a:ext>
                  </a:extLst>
                </a:gridCol>
                <a:gridCol w="706156">
                  <a:extLst>
                    <a:ext uri="{9D8B030D-6E8A-4147-A177-3AD203B41FA5}">
                      <a16:colId xmlns:a16="http://schemas.microsoft.com/office/drawing/2014/main" val="20001"/>
                    </a:ext>
                  </a:extLst>
                </a:gridCol>
                <a:gridCol w="1656742">
                  <a:extLst>
                    <a:ext uri="{9D8B030D-6E8A-4147-A177-3AD203B41FA5}">
                      <a16:colId xmlns:a16="http://schemas.microsoft.com/office/drawing/2014/main" val="20002"/>
                    </a:ext>
                  </a:extLst>
                </a:gridCol>
                <a:gridCol w="2999063">
                  <a:extLst>
                    <a:ext uri="{9D8B030D-6E8A-4147-A177-3AD203B41FA5}">
                      <a16:colId xmlns:a16="http://schemas.microsoft.com/office/drawing/2014/main" val="20003"/>
                    </a:ext>
                  </a:extLst>
                </a:gridCol>
                <a:gridCol w="3271707">
                  <a:extLst>
                    <a:ext uri="{9D8B030D-6E8A-4147-A177-3AD203B41FA5}">
                      <a16:colId xmlns:a16="http://schemas.microsoft.com/office/drawing/2014/main" val="20004"/>
                    </a:ext>
                  </a:extLst>
                </a:gridCol>
              </a:tblGrid>
              <a:tr h="373448">
                <a:tc>
                  <a:txBody>
                    <a:bodyPr/>
                    <a:lstStyle/>
                    <a:p>
                      <a:pPr algn="ctr" fontAlgn="ctr"/>
                      <a:r>
                        <a:rPr lang="ru-RU" sz="900" b="1" i="0" u="none" strike="noStrike" dirty="0">
                          <a:solidFill>
                            <a:srgbClr val="000000"/>
                          </a:solidFill>
                          <a:effectLst/>
                          <a:latin typeface="Arial"/>
                        </a:rPr>
                        <a:t>Квалификационные критерии </a:t>
                      </a:r>
                      <a:br>
                        <a:rPr lang="ru-RU" sz="900" b="1" i="0" u="none" strike="noStrike" dirty="0">
                          <a:solidFill>
                            <a:srgbClr val="000000"/>
                          </a:solidFill>
                          <a:effectLst/>
                          <a:latin typeface="Arial"/>
                        </a:rPr>
                      </a:br>
                      <a:r>
                        <a:rPr lang="ru-RU" sz="900" b="1" i="0" u="none" strike="noStrike" dirty="0">
                          <a:solidFill>
                            <a:srgbClr val="000000"/>
                          </a:solidFill>
                          <a:effectLst/>
                          <a:latin typeface="Arial"/>
                        </a:rPr>
                        <a:t>в отношении СКК</a:t>
                      </a:r>
                    </a:p>
                  </a:txBody>
                  <a:tcPr marL="5806" marR="5806" marT="580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ru-RU" sz="900" b="1" i="0" u="none" strike="noStrike">
                          <a:solidFill>
                            <a:srgbClr val="000000"/>
                          </a:solidFill>
                          <a:effectLst/>
                          <a:latin typeface="Arial"/>
                        </a:rPr>
                        <a:t>Требования/ </a:t>
                      </a:r>
                      <a:r>
                        <a:rPr lang="ru-RU" sz="900" b="1" i="0" u="none" strike="noStrike">
                          <a:solidFill>
                            <a:srgbClr val="6600CC"/>
                          </a:solidFill>
                          <a:effectLst/>
                          <a:latin typeface="Arial"/>
                        </a:rPr>
                        <a:t>Минимальные стандарты</a:t>
                      </a:r>
                      <a:endParaRPr lang="ru-RU" sz="900" b="1" i="0" u="none" strike="noStrike">
                        <a:solidFill>
                          <a:srgbClr val="000000"/>
                        </a:solidFill>
                        <a:effectLst/>
                        <a:latin typeface="Arial"/>
                      </a:endParaRP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ctr" fontAlgn="ctr"/>
                      <a:r>
                        <a:rPr lang="en-US" sz="900" b="1" i="0" u="none" strike="noStrike">
                          <a:solidFill>
                            <a:srgbClr val="000000"/>
                          </a:solidFill>
                          <a:effectLst/>
                          <a:latin typeface="Arial"/>
                        </a:rPr>
                        <a:t>Показатель </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753350">
                <a:tc rowSpan="7">
                  <a:txBody>
                    <a:bodyPr/>
                    <a:lstStyle/>
                    <a:p>
                      <a:pPr algn="l" fontAlgn="ctr"/>
                      <a:r>
                        <a:rPr lang="ru-RU" sz="900" b="1" i="0" u="none" strike="noStrike" dirty="0">
                          <a:solidFill>
                            <a:srgbClr val="000000"/>
                          </a:solidFill>
                          <a:effectLst/>
                          <a:latin typeface="Arial"/>
                        </a:rPr>
                        <a:t>Требование 3: </a:t>
                      </a:r>
                      <a:br>
                        <a:rPr lang="ru-RU" sz="900" b="1" i="0" u="none" strike="noStrike" dirty="0">
                          <a:solidFill>
                            <a:srgbClr val="000000"/>
                          </a:solidFill>
                          <a:effectLst/>
                          <a:latin typeface="Arial"/>
                        </a:rPr>
                      </a:br>
                      <a:r>
                        <a:rPr lang="ru-RU" sz="900" b="0" i="0" u="none" strike="noStrike" dirty="0">
                          <a:solidFill>
                            <a:srgbClr val="000000"/>
                          </a:solidFill>
                          <a:effectLst/>
                          <a:latin typeface="Arial"/>
                        </a:rPr>
                        <a:t>Согласно требованиям Глобального фонда, который уделяет особое значение надзорным функциям, все СКК должны предоставить и строго выполнять план надзора за использованием всего объема финансирования, утвержденного Глобальным фондом. План должен содержать подробное описание мероприятий по надзору и путей привлечения к надзорной деятельности исполнителей программы, включая членов и </a:t>
                      </a:r>
                      <a:r>
                        <a:rPr lang="ru-RU" sz="900" b="0" i="0" u="none" strike="noStrike" dirty="0" err="1">
                          <a:solidFill>
                            <a:srgbClr val="000000"/>
                          </a:solidFill>
                          <a:effectLst/>
                          <a:latin typeface="Arial"/>
                        </a:rPr>
                        <a:t>нечленов</a:t>
                      </a:r>
                      <a:r>
                        <a:rPr lang="ru-RU" sz="900" b="0" i="0" u="none" strike="noStrike" dirty="0">
                          <a:solidFill>
                            <a:srgbClr val="000000"/>
                          </a:solidFill>
                          <a:effectLst/>
                          <a:latin typeface="Arial"/>
                        </a:rPr>
                        <a:t> CKK, в частности представителей неправительственных избирательных групп и людей, живущих с заболеваниями и/или затронутых заболеваниями.</a:t>
                      </a:r>
                      <a:endParaRPr lang="ru-RU" sz="900" b="1" i="0" u="none" strike="noStrike" dirty="0">
                        <a:solidFill>
                          <a:srgbClr val="000000"/>
                        </a:solidFill>
                        <a:effectLst/>
                        <a:latin typeface="Arial"/>
                      </a:endParaRP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dirty="0">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A</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СКК имеет план надзорной деятельности с указанием конкретных мероприятий, описанием индивидуальных обязанностей и/или обязанностей избирательной группы, сроков и бюджета надзорной деятельности, являющегося частью бюджета СКК.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В полном плане СКК по надзорной деятельности указаны мероприятия, полномочия, сроки и бюджет.</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878029">
                <a:tc vMerge="1">
                  <a:txBody>
                    <a:bodyPr/>
                    <a:lstStyle/>
                    <a:p>
                      <a:endParaRPr lang="en-US"/>
                    </a:p>
                  </a:txBody>
                  <a:tcPr/>
                </a:tc>
                <a:tc rowSpan="2">
                  <a:txBody>
                    <a:bodyPr/>
                    <a:lstStyle/>
                    <a:p>
                      <a:pPr algn="ctr" fontAlgn="ctr"/>
                      <a:r>
                        <a:rPr lang="en-US" sz="900" b="1" i="0" u="none" strike="noStrike">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dirty="0">
                          <a:solidFill>
                            <a:srgbClr val="000000"/>
                          </a:solidFill>
                          <a:effectLst/>
                          <a:latin typeface="Arial"/>
                        </a:rPr>
                        <a:t>B</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ru-RU" sz="900" b="0" i="0" u="none" strike="noStrike" dirty="0">
                          <a:solidFill>
                            <a:srgbClr val="000000"/>
                          </a:solidFill>
                          <a:effectLst/>
                          <a:latin typeface="Arial"/>
                        </a:rPr>
                        <a:t>СКК создал постоянный надзорный орган, обладающий необходимым уровнем экспертных знаний и навыков для проведения регулярных надзорных проверок.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Надзорный орган (НО) обладает следующими ключевыми навыками: (i) финансовое управление, (ii) экспертные знания в области конкретных заболеваний, (iii) управление закупками и снабжением, и (iv) управление программами. В надзорный орган должны входить представители основных затронутых групп населения и ЛЖС.</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r h="39793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ru-RU" sz="900" b="0" i="0" u="none" strike="noStrike">
                          <a:solidFill>
                            <a:srgbClr val="000000"/>
                          </a:solidFill>
                          <a:effectLst/>
                          <a:latin typeface="Arial"/>
                        </a:rPr>
                        <a:t>Датированные протоколы заседаний, в которых зафиксировано официальное назначение или выборы членов надзорного органа СКК.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3"/>
                  </a:ext>
                </a:extLst>
              </a:tr>
              <a:tr h="1002708">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Arial"/>
                        </a:rPr>
                        <a:t>C</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Надзорный орган (НО) или СКК запрашивает информацию в порядке обратной связи от </a:t>
                      </a:r>
                      <a:r>
                        <a:rPr lang="ru-RU" sz="900" b="0" i="0" u="none" strike="noStrike" dirty="0" err="1">
                          <a:solidFill>
                            <a:srgbClr val="000000"/>
                          </a:solidFill>
                          <a:effectLst/>
                          <a:latin typeface="Arial"/>
                        </a:rPr>
                        <a:t>нечленов</a:t>
                      </a:r>
                      <a:r>
                        <a:rPr lang="ru-RU" sz="900" b="0" i="0" u="none" strike="noStrike" dirty="0">
                          <a:solidFill>
                            <a:srgbClr val="000000"/>
                          </a:solidFill>
                          <a:effectLst/>
                          <a:latin typeface="Arial"/>
                        </a:rPr>
                        <a:t> СКК и людей, живущих с заболеваниями и/или затронутых заболеваниями.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Документальное подтверждение проведения консультаций, включая надзорные поездки, проводимые надзорным органом или СКК, по крайней мере, раз в 6 месяцев в целях получения информации в порядке обратной связи от нечленов СКК и лиц, живущих с заболеваниями и/или затронутых заболеваниями, либо от основных затронутых групп населения.</a:t>
                      </a:r>
                    </a:p>
                  </a:txBody>
                  <a:tcPr marL="5806" marR="5806" marT="580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4"/>
                  </a:ext>
                </a:extLst>
              </a:tr>
              <a:tr h="1002708">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D</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Надзорный орган проводит надзорную деятельность и обсуждает препятствия с каждым ОР; выявляет проблемы, рекомендует возможную реструктуризацию программ и, при необходимости, соответствующее перераспределение средств между видами программной деятельности.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Датированные протоколы заседаний, отчеты или планы работы, подтверждающие ежеквартальное проведение диалога и осуществление последующих мер с участием каждого ОР.</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5"/>
                  </a:ext>
                </a:extLst>
              </a:tr>
              <a:tr h="1059122">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E</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принимает решения и корректирующие меры в случае выявления проблем и препятствий.</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Независимо от сроков определения проблем и задач, СКК принимал решения в течение 6 последних месяцев об установлении минимальных показателей в областях (</a:t>
                      </a:r>
                      <a:r>
                        <a:rPr lang="ru-RU" sz="900" b="0" i="0" u="none" strike="noStrike" dirty="0" err="1">
                          <a:solidFill>
                            <a:srgbClr val="000000"/>
                          </a:solidFill>
                          <a:effectLst/>
                          <a:latin typeface="Arial"/>
                        </a:rPr>
                        <a:t>i</a:t>
                      </a:r>
                      <a:r>
                        <a:rPr lang="ru-RU" sz="900" b="0" i="0" u="none" strike="noStrike" dirty="0">
                          <a:solidFill>
                            <a:srgbClr val="000000"/>
                          </a:solidFill>
                          <a:effectLst/>
                          <a:latin typeface="Arial"/>
                        </a:rPr>
                        <a:t>) управления, (</a:t>
                      </a:r>
                      <a:r>
                        <a:rPr lang="ru-RU" sz="900" b="0" i="0" u="none" strike="noStrike" dirty="0" err="1">
                          <a:solidFill>
                            <a:srgbClr val="000000"/>
                          </a:solidFill>
                          <a:effectLst/>
                          <a:latin typeface="Arial"/>
                        </a:rPr>
                        <a:t>ii</a:t>
                      </a:r>
                      <a:r>
                        <a:rPr lang="ru-RU" sz="900" b="0" i="0" u="none" strike="noStrike" dirty="0">
                          <a:solidFill>
                            <a:srgbClr val="000000"/>
                          </a:solidFill>
                          <a:effectLst/>
                          <a:latin typeface="Arial"/>
                        </a:rPr>
                        <a:t>) финансов и (</a:t>
                      </a:r>
                      <a:r>
                        <a:rPr lang="ru-RU" sz="900" b="0" i="0" u="none" strike="noStrike" dirty="0" err="1">
                          <a:solidFill>
                            <a:srgbClr val="000000"/>
                          </a:solidFill>
                          <a:effectLst/>
                          <a:latin typeface="Arial"/>
                        </a:rPr>
                        <a:t>iii</a:t>
                      </a:r>
                      <a:r>
                        <a:rPr lang="ru-RU" sz="900" b="0" i="0" u="none" strike="noStrike" dirty="0">
                          <a:solidFill>
                            <a:srgbClr val="000000"/>
                          </a:solidFill>
                          <a:effectLst/>
                          <a:latin typeface="Arial"/>
                        </a:rPr>
                        <a:t>) надзора за реализацией программы, а также о последующих корректировочных мерах.</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6"/>
                  </a:ext>
                </a:extLst>
              </a:tr>
              <a:tr h="899242">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F</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ежеквартально информирует о результатах надзорной деятельности Секретариат Глобального фонда и заинтересованные стороны в стране с применением процедур, указанных в его плане надзорной деятельности.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ru-RU" sz="900" b="0" i="0" u="none" strike="noStrike" dirty="0">
                          <a:solidFill>
                            <a:srgbClr val="000000"/>
                          </a:solidFill>
                          <a:effectLst/>
                          <a:latin typeface="Arial"/>
                        </a:rPr>
                        <a:t>Данные, подтверждающие направление отчета (отчетов) о надзорной деятельности заинтересованным сторонам в странах ежеквартально и в Секретариат Глобального фонда своевременно (в течение 1 месяца после проведения заседания НО).</a:t>
                      </a:r>
                    </a:p>
                  </a:txBody>
                  <a:tcPr marL="5806" marR="5806" marT="580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BF1DE"/>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7992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pPr algn="ctr" eaLnBrk="1" hangingPunct="1"/>
            <a:r>
              <a:rPr lang="ru-RU" sz="3200" b="1" dirty="0">
                <a:solidFill>
                  <a:srgbClr val="336600"/>
                </a:solidFill>
              </a:rPr>
              <a:t>МАКРО- И МИКРОУРОВЕНЬ</a:t>
            </a:r>
            <a:r>
              <a:rPr lang="en-US" sz="3200" dirty="0">
                <a:solidFill>
                  <a:srgbClr val="336600"/>
                </a:solidFill>
              </a:rPr>
              <a:t> </a:t>
            </a:r>
          </a:p>
        </p:txBody>
      </p:sp>
      <p:graphicFrame>
        <p:nvGraphicFramePr>
          <p:cNvPr id="2" name="Содержимое 1"/>
          <p:cNvGraphicFramePr>
            <a:graphicFrameLocks noGrp="1"/>
          </p:cNvGraphicFramePr>
          <p:nvPr>
            <p:ph idx="1"/>
            <p:extLst/>
          </p:nvPr>
        </p:nvGraphicFramePr>
        <p:xfrm>
          <a:off x="1828800" y="1524001"/>
          <a:ext cx="8534400" cy="4800599"/>
        </p:xfrm>
        <a:graphic>
          <a:graphicData uri="http://schemas.openxmlformats.org/drawingml/2006/table">
            <a:tbl>
              <a:tblPr firstRow="1" bandRow="1">
                <a:tableStyleId>{8A107856-5554-42FB-B03E-39F5DBC370BA}</a:tableStyleId>
              </a:tblPr>
              <a:tblGrid>
                <a:gridCol w="42672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7149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a:solidFill>
                            <a:srgbClr val="800000"/>
                          </a:solidFill>
                        </a:rPr>
                        <a:t> НАДЗОР СКК</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a:solidFill>
                            <a:srgbClr val="800000"/>
                          </a:solidFill>
                        </a:rPr>
                        <a:t>МОНИТОРИНГ</a:t>
                      </a:r>
                    </a:p>
                    <a:p>
                      <a:pPr marL="0" marR="0" indent="0" algn="ctr" defTabSz="914400" rtl="0" eaLnBrk="1" fontAlgn="auto" latinLnBrk="0" hangingPunct="1">
                        <a:lnSpc>
                          <a:spcPct val="100000"/>
                        </a:lnSpc>
                        <a:spcBef>
                          <a:spcPts val="0"/>
                        </a:spcBef>
                        <a:spcAft>
                          <a:spcPts val="0"/>
                        </a:spcAft>
                        <a:buClrTx/>
                        <a:buSzTx/>
                        <a:buFontTx/>
                        <a:buNone/>
                        <a:tabLst/>
                        <a:defRPr/>
                      </a:pPr>
                      <a:r>
                        <a:rPr lang="ru-RU" baseline="0" dirty="0">
                          <a:solidFill>
                            <a:srgbClr val="800000"/>
                          </a:solidFill>
                        </a:rPr>
                        <a:t>ОСНОВНОГО ПОЛУЧАТЕЛЯ</a:t>
                      </a:r>
                      <a:endParaRPr lang="ru-RU" dirty="0">
                        <a:solidFill>
                          <a:srgbClr val="800000"/>
                        </a:solidFill>
                      </a:endParaRPr>
                    </a:p>
                  </a:txBody>
                  <a:tcPr>
                    <a:solidFill>
                      <a:schemeClr val="bg1">
                        <a:lumMod val="85000"/>
                      </a:schemeClr>
                    </a:solidFill>
                  </a:tcPr>
                </a:tc>
                <a:extLst>
                  <a:ext uri="{0D108BD9-81ED-4DB2-BD59-A6C34878D82A}">
                    <a16:rowId xmlns:a16="http://schemas.microsoft.com/office/drawing/2014/main" val="10000"/>
                  </a:ext>
                </a:extLst>
              </a:tr>
              <a:tr h="4085616">
                <a:tc>
                  <a:txBody>
                    <a:bodyPr/>
                    <a:lstStyle/>
                    <a:p>
                      <a:r>
                        <a:rPr lang="ru-RU" sz="1800" dirty="0">
                          <a:solidFill>
                            <a:srgbClr val="336600"/>
                          </a:solidFill>
                        </a:rPr>
                        <a:t>Стратегическая направленность</a:t>
                      </a:r>
                      <a:r>
                        <a:rPr lang="ru-RU" sz="1800" baseline="0" dirty="0">
                          <a:solidFill>
                            <a:srgbClr val="336600"/>
                          </a:solidFill>
                        </a:rPr>
                        <a:t> действий О</a:t>
                      </a:r>
                      <a:r>
                        <a:rPr lang="ru-RU" sz="1800" dirty="0">
                          <a:solidFill>
                            <a:srgbClr val="336600"/>
                          </a:solidFill>
                        </a:rPr>
                        <a:t>сновных получателей</a:t>
                      </a:r>
                      <a:r>
                        <a:rPr lang="ru-RU" sz="1800" baseline="0" dirty="0">
                          <a:solidFill>
                            <a:srgbClr val="336600"/>
                          </a:solidFill>
                        </a:rPr>
                        <a:t> на</a:t>
                      </a:r>
                      <a:r>
                        <a:rPr lang="en-US" sz="1800" baseline="0" dirty="0">
                          <a:solidFill>
                            <a:srgbClr val="336600"/>
                          </a:solidFill>
                        </a:rPr>
                        <a:t>:</a:t>
                      </a:r>
                      <a:endParaRPr lang="ru-RU" sz="1800" baseline="0" dirty="0">
                        <a:solidFill>
                          <a:srgbClr val="336600"/>
                        </a:solidFill>
                      </a:endParaRPr>
                    </a:p>
                    <a:p>
                      <a:pPr marL="285750" indent="-285750">
                        <a:buFontTx/>
                        <a:buChar char="-"/>
                      </a:pPr>
                      <a:r>
                        <a:rPr lang="ru-RU" sz="1800" baseline="0" dirty="0">
                          <a:solidFill>
                            <a:srgbClr val="336600"/>
                          </a:solidFill>
                        </a:rPr>
                        <a:t>достижение целей гранта</a:t>
                      </a:r>
                      <a:r>
                        <a:rPr lang="en-US" sz="1800" dirty="0">
                          <a:solidFill>
                            <a:srgbClr val="336600"/>
                          </a:solidFill>
                        </a:rPr>
                        <a:t>;</a:t>
                      </a:r>
                      <a:endParaRPr lang="ru-RU" sz="1800" dirty="0">
                        <a:solidFill>
                          <a:srgbClr val="336600"/>
                        </a:solidFill>
                      </a:endParaRPr>
                    </a:p>
                    <a:p>
                      <a:pPr marL="285750" indent="-285750">
                        <a:buFontTx/>
                        <a:buChar char="-"/>
                      </a:pPr>
                      <a:r>
                        <a:rPr lang="ru-RU" sz="1800" dirty="0">
                          <a:solidFill>
                            <a:srgbClr val="336600"/>
                          </a:solidFill>
                        </a:rPr>
                        <a:t>выполнение</a:t>
                      </a:r>
                      <a:r>
                        <a:rPr lang="ru-RU" sz="1800" baseline="0" dirty="0">
                          <a:solidFill>
                            <a:srgbClr val="336600"/>
                          </a:solidFill>
                        </a:rPr>
                        <a:t> </a:t>
                      </a:r>
                      <a:r>
                        <a:rPr lang="ru-RU" sz="1800" dirty="0">
                          <a:solidFill>
                            <a:srgbClr val="336600"/>
                          </a:solidFill>
                        </a:rPr>
                        <a:t>рекомендаций</a:t>
                      </a:r>
                      <a:r>
                        <a:rPr lang="en-US" sz="1800" dirty="0">
                          <a:solidFill>
                            <a:srgbClr val="336600"/>
                          </a:solidFill>
                        </a:rPr>
                        <a:t>;</a:t>
                      </a:r>
                      <a:r>
                        <a:rPr lang="ru-RU" sz="1800" dirty="0">
                          <a:solidFill>
                            <a:srgbClr val="336600"/>
                          </a:solidFill>
                        </a:rPr>
                        <a:t> </a:t>
                      </a:r>
                    </a:p>
                    <a:p>
                      <a:pPr marL="285750" indent="-285750">
                        <a:buFontTx/>
                        <a:buChar char="-"/>
                      </a:pPr>
                      <a:r>
                        <a:rPr lang="ru-RU" sz="1800" dirty="0">
                          <a:solidFill>
                            <a:srgbClr val="336600"/>
                          </a:solidFill>
                        </a:rPr>
                        <a:t>эффективное использование ресурсов</a:t>
                      </a:r>
                      <a:r>
                        <a:rPr lang="en-US" sz="1800" dirty="0">
                          <a:solidFill>
                            <a:srgbClr val="336600"/>
                          </a:solidFill>
                        </a:rPr>
                        <a:t>;</a:t>
                      </a:r>
                      <a:endParaRPr lang="ru-RU" sz="1800" dirty="0">
                        <a:solidFill>
                          <a:srgbClr val="336600"/>
                        </a:solidFill>
                      </a:endParaRPr>
                    </a:p>
                    <a:p>
                      <a:pPr marL="285750" indent="-285750">
                        <a:buFontTx/>
                        <a:buChar char="-"/>
                      </a:pPr>
                      <a:r>
                        <a:rPr lang="ru-RU" sz="1800" baseline="0" dirty="0">
                          <a:solidFill>
                            <a:srgbClr val="336600"/>
                          </a:solidFill>
                        </a:rPr>
                        <a:t>предоставление услуг людям, действительно нуждающихся </a:t>
                      </a:r>
                      <a:r>
                        <a:rPr lang="ru-RU" sz="1800" dirty="0">
                          <a:solidFill>
                            <a:srgbClr val="336600"/>
                          </a:solidFill>
                        </a:rPr>
                        <a:t> в помощи. </a:t>
                      </a:r>
                    </a:p>
                    <a:p>
                      <a:pPr algn="ctr"/>
                      <a:endParaRPr lang="ru-RU" u="sng" baseline="0" dirty="0">
                        <a:solidFill>
                          <a:srgbClr val="800000"/>
                        </a:solidFill>
                      </a:endParaRPr>
                    </a:p>
                    <a:p>
                      <a:pPr algn="ctr"/>
                      <a:r>
                        <a:rPr lang="ru-RU" u="sng" baseline="0" dirty="0">
                          <a:solidFill>
                            <a:srgbClr val="800000"/>
                          </a:solidFill>
                        </a:rPr>
                        <a:t>Макроуровень</a:t>
                      </a:r>
                      <a:r>
                        <a:rPr lang="en-US" u="sng" baseline="0" dirty="0">
                          <a:solidFill>
                            <a:srgbClr val="800000"/>
                          </a:solidFill>
                        </a:rPr>
                        <a:t>:</a:t>
                      </a:r>
                      <a:r>
                        <a:rPr lang="ru-RU" u="sng" baseline="0" dirty="0">
                          <a:solidFill>
                            <a:srgbClr val="800000"/>
                          </a:solidFill>
                        </a:rPr>
                        <a:t> </a:t>
                      </a:r>
                      <a:r>
                        <a:rPr lang="ru-RU" baseline="0" dirty="0">
                          <a:solidFill>
                            <a:srgbClr val="800000"/>
                          </a:solidFill>
                        </a:rPr>
                        <a:t>отслеживание </a:t>
                      </a:r>
                      <a:r>
                        <a:rPr lang="ru-RU" u="sng" baseline="0" dirty="0">
                          <a:solidFill>
                            <a:srgbClr val="800000"/>
                          </a:solidFill>
                        </a:rPr>
                        <a:t>СКК </a:t>
                      </a:r>
                      <a:r>
                        <a:rPr lang="ru-RU" baseline="0" dirty="0">
                          <a:solidFill>
                            <a:srgbClr val="800000"/>
                          </a:solidFill>
                        </a:rPr>
                        <a:t>общей картины реализации гранта и возникающих препятствий, слабых мест.</a:t>
                      </a:r>
                      <a:endParaRPr lang="ru-RU" dirty="0">
                        <a:solidFill>
                          <a:srgbClr val="800000"/>
                        </a:solidFill>
                      </a:endParaRPr>
                    </a:p>
                  </a:txBody>
                  <a:tcPr>
                    <a:solidFill>
                      <a:schemeClr val="bg1">
                        <a:lumMod val="85000"/>
                      </a:schemeClr>
                    </a:solidFill>
                  </a:tcPr>
                </a:tc>
                <a:tc>
                  <a:txBody>
                    <a:bodyPr/>
                    <a:lstStyle/>
                    <a:p>
                      <a:r>
                        <a:rPr lang="ru-RU" dirty="0">
                          <a:solidFill>
                            <a:srgbClr val="336600"/>
                          </a:solidFill>
                        </a:rPr>
                        <a:t>Мониторинг и оценка гранта</a:t>
                      </a:r>
                      <a:r>
                        <a:rPr lang="en-US" dirty="0">
                          <a:solidFill>
                            <a:srgbClr val="336600"/>
                          </a:solidFill>
                        </a:rPr>
                        <a:t>:</a:t>
                      </a:r>
                    </a:p>
                    <a:p>
                      <a:pPr marL="285750" indent="-285750">
                        <a:buFontTx/>
                        <a:buChar char="-"/>
                      </a:pPr>
                      <a:r>
                        <a:rPr lang="ru-RU" dirty="0">
                          <a:solidFill>
                            <a:srgbClr val="336600"/>
                          </a:solidFill>
                        </a:rPr>
                        <a:t>отслеживание выполнения показателей гранта</a:t>
                      </a:r>
                      <a:r>
                        <a:rPr lang="en-US" dirty="0">
                          <a:solidFill>
                            <a:srgbClr val="336600"/>
                          </a:solidFill>
                        </a:rPr>
                        <a:t>;</a:t>
                      </a:r>
                      <a:r>
                        <a:rPr lang="ru-RU" dirty="0">
                          <a:solidFill>
                            <a:srgbClr val="336600"/>
                          </a:solidFill>
                        </a:rPr>
                        <a:t> </a:t>
                      </a:r>
                    </a:p>
                    <a:p>
                      <a:pPr marL="285750" indent="-285750">
                        <a:buFontTx/>
                        <a:buChar char="-"/>
                      </a:pPr>
                      <a:r>
                        <a:rPr lang="ru-RU" dirty="0">
                          <a:solidFill>
                            <a:srgbClr val="336600"/>
                          </a:solidFill>
                        </a:rPr>
                        <a:t>подготовка отчета о достижении целей гранта</a:t>
                      </a:r>
                      <a:r>
                        <a:rPr lang="en-US" dirty="0">
                          <a:solidFill>
                            <a:srgbClr val="336600"/>
                          </a:solidFill>
                        </a:rPr>
                        <a:t>;</a:t>
                      </a:r>
                      <a:endParaRPr lang="ru-RU" dirty="0">
                        <a:solidFill>
                          <a:srgbClr val="336600"/>
                        </a:solidFill>
                      </a:endParaRPr>
                    </a:p>
                    <a:p>
                      <a:pPr marL="285750" indent="-285750">
                        <a:buFontTx/>
                        <a:buChar char="-"/>
                      </a:pPr>
                      <a:r>
                        <a:rPr lang="ru-RU" dirty="0">
                          <a:solidFill>
                            <a:srgbClr val="336600"/>
                          </a:solidFill>
                        </a:rPr>
                        <a:t>внедрение системы отчетности и мониторинга со-получателей, проведение ежегодного аудита финансовой отчетности со-получателей</a:t>
                      </a:r>
                      <a:r>
                        <a:rPr lang="en-US" dirty="0">
                          <a:solidFill>
                            <a:srgbClr val="336600"/>
                          </a:solidFill>
                        </a:rPr>
                        <a:t>.</a:t>
                      </a:r>
                      <a:endParaRPr lang="ru-RU" dirty="0">
                        <a:solidFill>
                          <a:srgbClr val="336600"/>
                        </a:solidFill>
                      </a:endParaRPr>
                    </a:p>
                    <a:p>
                      <a:pPr algn="ctr"/>
                      <a:r>
                        <a:rPr lang="ru-RU" u="sng" dirty="0">
                          <a:solidFill>
                            <a:srgbClr val="800000"/>
                          </a:solidFill>
                        </a:rPr>
                        <a:t>Микроуровень</a:t>
                      </a:r>
                      <a:r>
                        <a:rPr lang="en-US" u="sng" baseline="0" dirty="0">
                          <a:solidFill>
                            <a:srgbClr val="800000"/>
                          </a:solidFill>
                        </a:rPr>
                        <a:t>:</a:t>
                      </a:r>
                      <a:r>
                        <a:rPr lang="ru-RU" u="sng" baseline="0" dirty="0">
                          <a:solidFill>
                            <a:srgbClr val="800000"/>
                          </a:solidFill>
                        </a:rPr>
                        <a:t> </a:t>
                      </a:r>
                      <a:r>
                        <a:rPr lang="ru-RU" u="none" baseline="0" dirty="0">
                          <a:solidFill>
                            <a:srgbClr val="800000"/>
                          </a:solidFill>
                        </a:rPr>
                        <a:t>рутинное отслеживание хода реализации гранта Основным получателем</a:t>
                      </a:r>
                    </a:p>
                    <a:p>
                      <a:endParaRPr lang="ru-RU" dirty="0"/>
                    </a:p>
                  </a:txBody>
                  <a:tcPr>
                    <a:solidFill>
                      <a:schemeClr val="bg1">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20614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971801" y="457200"/>
            <a:ext cx="7543801" cy="627062"/>
          </a:xfrm>
        </p:spPr>
        <p:txBody>
          <a:bodyPr/>
          <a:lstStyle/>
          <a:p>
            <a:pPr algn="ctr" eaLnBrk="1" hangingPunct="1"/>
            <a:r>
              <a:rPr lang="ru-RU" sz="3200" b="1" dirty="0">
                <a:solidFill>
                  <a:srgbClr val="336600"/>
                </a:solidFill>
              </a:rPr>
              <a:t>СОБЛЮДЕНИЕ ГРАНИЦЫ </a:t>
            </a:r>
            <a:endParaRPr lang="en-US" sz="3200" b="1" dirty="0">
              <a:solidFill>
                <a:srgbClr val="336600"/>
              </a:solidFill>
            </a:endParaRPr>
          </a:p>
        </p:txBody>
      </p:sp>
      <p:graphicFrame>
        <p:nvGraphicFramePr>
          <p:cNvPr id="3" name="Схема 2"/>
          <p:cNvGraphicFramePr/>
          <p:nvPr>
            <p:extLst/>
          </p:nvPr>
        </p:nvGraphicFramePr>
        <p:xfrm>
          <a:off x="1942197" y="1645562"/>
          <a:ext cx="8610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3547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pPr algn="ctr"/>
            <a:r>
              <a:rPr lang="ru-RU" sz="3200" b="1" dirty="0">
                <a:solidFill>
                  <a:srgbClr val="336600"/>
                </a:solidFill>
              </a:rPr>
              <a:t>КЛЮЧЕВЫЕ ВОПРОСЫ НАДЗОРА</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75439625"/>
              </p:ext>
            </p:extLst>
          </p:nvPr>
        </p:nvGraphicFramePr>
        <p:xfrm>
          <a:off x="964734" y="1600200"/>
          <a:ext cx="10515600" cy="4565708"/>
        </p:xfrm>
        <a:graphic>
          <a:graphicData uri="http://schemas.openxmlformats.org/drawingml/2006/table">
            <a:tbl>
              <a:tblPr firstRow="1" bandRow="1">
                <a:tableStyleId>{C4B1156A-380E-4F78-BDF5-A606A8083BF9}</a:tableStyleId>
              </a:tblPr>
              <a:tblGrid>
                <a:gridCol w="2213811">
                  <a:extLst>
                    <a:ext uri="{9D8B030D-6E8A-4147-A177-3AD203B41FA5}">
                      <a16:colId xmlns:a16="http://schemas.microsoft.com/office/drawing/2014/main" val="20000"/>
                    </a:ext>
                  </a:extLst>
                </a:gridCol>
                <a:gridCol w="8301789">
                  <a:extLst>
                    <a:ext uri="{9D8B030D-6E8A-4147-A177-3AD203B41FA5}">
                      <a16:colId xmlns:a16="http://schemas.microsoft.com/office/drawing/2014/main" val="20001"/>
                    </a:ext>
                  </a:extLst>
                </a:gridCol>
              </a:tblGrid>
              <a:tr h="708472">
                <a:tc>
                  <a:txBody>
                    <a:bodyPr/>
                    <a:lstStyle/>
                    <a:p>
                      <a:r>
                        <a:rPr lang="ru-RU" b="1" dirty="0">
                          <a:solidFill>
                            <a:srgbClr val="800000"/>
                          </a:solidFill>
                        </a:rPr>
                        <a:t>ФИНАНСЫ</a:t>
                      </a:r>
                    </a:p>
                  </a:txBody>
                  <a:tcPr/>
                </a:tc>
                <a:tc>
                  <a:txBody>
                    <a:bodyPr/>
                    <a:lstStyle/>
                    <a:p>
                      <a:r>
                        <a:rPr lang="ru-RU" b="0" dirty="0">
                          <a:solidFill>
                            <a:srgbClr val="336600"/>
                          </a:solidFill>
                        </a:rPr>
                        <a:t>Где находятся деньги</a:t>
                      </a:r>
                      <a:r>
                        <a:rPr lang="en-US" b="0" dirty="0">
                          <a:solidFill>
                            <a:srgbClr val="336600"/>
                          </a:solidFill>
                        </a:rPr>
                        <a:t>?</a:t>
                      </a:r>
                      <a:r>
                        <a:rPr lang="ru-RU" b="0" baseline="0" dirty="0">
                          <a:solidFill>
                            <a:srgbClr val="336600"/>
                          </a:solidFill>
                        </a:rPr>
                        <a:t>  Будут ли он получены вовремя</a:t>
                      </a:r>
                      <a:r>
                        <a:rPr lang="en-US" b="0" baseline="0" dirty="0">
                          <a:solidFill>
                            <a:srgbClr val="336600"/>
                          </a:solidFill>
                        </a:rPr>
                        <a:t>?</a:t>
                      </a:r>
                      <a:r>
                        <a:rPr lang="ru-RU" b="0" baseline="0" dirty="0">
                          <a:solidFill>
                            <a:srgbClr val="336600"/>
                          </a:solidFill>
                        </a:rPr>
                        <a:t>  Распределяются ли они оперативно и надлежащим образом</a:t>
                      </a:r>
                      <a:r>
                        <a:rPr lang="en-US" b="0" baseline="0" dirty="0">
                          <a:solidFill>
                            <a:srgbClr val="336600"/>
                          </a:solidFill>
                        </a:rPr>
                        <a:t>?</a:t>
                      </a:r>
                      <a:r>
                        <a:rPr lang="ru-RU" b="0" baseline="0" dirty="0">
                          <a:solidFill>
                            <a:srgbClr val="336600"/>
                          </a:solidFill>
                        </a:rPr>
                        <a:t>  Кто получает выгоду</a:t>
                      </a:r>
                      <a:r>
                        <a:rPr lang="en-US" b="0" baseline="0" dirty="0">
                          <a:solidFill>
                            <a:srgbClr val="336600"/>
                          </a:solidFill>
                        </a:rPr>
                        <a:t>?</a:t>
                      </a:r>
                      <a:endParaRPr lang="ru-RU" b="0" dirty="0">
                        <a:solidFill>
                          <a:srgbClr val="336600"/>
                        </a:solidFill>
                      </a:endParaRPr>
                    </a:p>
                  </a:txBody>
                  <a:tcPr/>
                </a:tc>
                <a:extLst>
                  <a:ext uri="{0D108BD9-81ED-4DB2-BD59-A6C34878D82A}">
                    <a16:rowId xmlns:a16="http://schemas.microsoft.com/office/drawing/2014/main" val="10000"/>
                  </a:ext>
                </a:extLst>
              </a:tr>
              <a:tr h="1315733">
                <a:tc>
                  <a:txBody>
                    <a:bodyPr/>
                    <a:lstStyle/>
                    <a:p>
                      <a:r>
                        <a:rPr lang="ru-RU" b="1" dirty="0">
                          <a:solidFill>
                            <a:srgbClr val="800000"/>
                          </a:solidFill>
                        </a:rPr>
                        <a:t>ЗАКУПКИ</a:t>
                      </a:r>
                    </a:p>
                  </a:txBody>
                  <a:tcPr/>
                </a:tc>
                <a:tc>
                  <a:txBody>
                    <a:bodyPr/>
                    <a:lstStyle/>
                    <a:p>
                      <a:r>
                        <a:rPr lang="ru-RU" b="0" dirty="0">
                          <a:solidFill>
                            <a:srgbClr val="336600"/>
                          </a:solidFill>
                        </a:rPr>
                        <a:t>Направляются ли медикаменты, лабораторные принадлежности и прочее согласно необходимости</a:t>
                      </a:r>
                      <a:r>
                        <a:rPr lang="en-US" b="0" dirty="0">
                          <a:solidFill>
                            <a:srgbClr val="336600"/>
                          </a:solidFill>
                        </a:rPr>
                        <a:t>?</a:t>
                      </a:r>
                      <a:r>
                        <a:rPr lang="ru-RU" b="0" dirty="0">
                          <a:solidFill>
                            <a:srgbClr val="336600"/>
                          </a:solidFill>
                        </a:rPr>
                        <a:t> Своевременно ли получают их организации,</a:t>
                      </a:r>
                      <a:r>
                        <a:rPr lang="ru-RU" b="0" baseline="0" dirty="0">
                          <a:solidFill>
                            <a:srgbClr val="336600"/>
                          </a:solidFill>
                        </a:rPr>
                        <a:t> реализующие услуги</a:t>
                      </a:r>
                      <a:r>
                        <a:rPr lang="en-US" b="0" baseline="0" dirty="0">
                          <a:solidFill>
                            <a:srgbClr val="336600"/>
                          </a:solidFill>
                        </a:rPr>
                        <a:t>?</a:t>
                      </a:r>
                      <a:r>
                        <a:rPr lang="ru-RU" b="0" baseline="0" dirty="0">
                          <a:solidFill>
                            <a:srgbClr val="336600"/>
                          </a:solidFill>
                        </a:rPr>
                        <a:t> Надежна ли и безопасна система распределения</a:t>
                      </a:r>
                      <a:r>
                        <a:rPr lang="en-US" b="0" baseline="0" dirty="0">
                          <a:solidFill>
                            <a:srgbClr val="336600"/>
                          </a:solidFill>
                        </a:rPr>
                        <a:t>?</a:t>
                      </a:r>
                      <a:r>
                        <a:rPr lang="ru-RU" b="0" baseline="0" dirty="0">
                          <a:solidFill>
                            <a:srgbClr val="336600"/>
                          </a:solidFill>
                        </a:rPr>
                        <a:t> Получают ли их пациенты</a:t>
                      </a:r>
                      <a:r>
                        <a:rPr lang="en-US" b="0" baseline="0" dirty="0">
                          <a:solidFill>
                            <a:srgbClr val="336600"/>
                          </a:solidFill>
                        </a:rPr>
                        <a:t>?</a:t>
                      </a:r>
                      <a:endParaRPr lang="ru-RU" b="0" dirty="0">
                        <a:solidFill>
                          <a:srgbClr val="336600"/>
                        </a:solidFill>
                      </a:endParaRPr>
                    </a:p>
                  </a:txBody>
                  <a:tcPr/>
                </a:tc>
                <a:extLst>
                  <a:ext uri="{0D108BD9-81ED-4DB2-BD59-A6C34878D82A}">
                    <a16:rowId xmlns:a16="http://schemas.microsoft.com/office/drawing/2014/main" val="10001"/>
                  </a:ext>
                </a:extLst>
              </a:tr>
              <a:tr h="708472">
                <a:tc>
                  <a:txBody>
                    <a:bodyPr/>
                    <a:lstStyle/>
                    <a:p>
                      <a:r>
                        <a:rPr lang="ru-RU" b="1" dirty="0">
                          <a:solidFill>
                            <a:srgbClr val="800000"/>
                          </a:solidFill>
                        </a:rPr>
                        <a:t>ВНЕДРЕНИЕ</a:t>
                      </a:r>
                    </a:p>
                  </a:txBody>
                  <a:tcPr/>
                </a:tc>
                <a:tc>
                  <a:txBody>
                    <a:bodyPr/>
                    <a:lstStyle/>
                    <a:p>
                      <a:r>
                        <a:rPr lang="ru-RU" b="0" dirty="0">
                          <a:solidFill>
                            <a:srgbClr val="336600"/>
                          </a:solidFill>
                        </a:rPr>
                        <a:t>Проводятся ли мероприятия согласно графику</a:t>
                      </a:r>
                      <a:r>
                        <a:rPr lang="en-US" b="0" dirty="0">
                          <a:solidFill>
                            <a:srgbClr val="336600"/>
                          </a:solidFill>
                        </a:rPr>
                        <a:t>?</a:t>
                      </a:r>
                      <a:r>
                        <a:rPr lang="ru-RU" b="0" baseline="0" dirty="0">
                          <a:solidFill>
                            <a:srgbClr val="336600"/>
                          </a:solidFill>
                        </a:rPr>
                        <a:t> Получают ли услуги нуждающиеся в них</a:t>
                      </a:r>
                      <a:r>
                        <a:rPr lang="en-US" b="0" baseline="0" dirty="0">
                          <a:solidFill>
                            <a:srgbClr val="336600"/>
                          </a:solidFill>
                        </a:rPr>
                        <a:t>?</a:t>
                      </a:r>
                      <a:endParaRPr lang="ru-RU" b="0" dirty="0">
                        <a:solidFill>
                          <a:srgbClr val="336600"/>
                        </a:solidFill>
                      </a:endParaRPr>
                    </a:p>
                  </a:txBody>
                  <a:tcPr/>
                </a:tc>
                <a:extLst>
                  <a:ext uri="{0D108BD9-81ED-4DB2-BD59-A6C34878D82A}">
                    <a16:rowId xmlns:a16="http://schemas.microsoft.com/office/drawing/2014/main" val="10002"/>
                  </a:ext>
                </a:extLst>
              </a:tr>
              <a:tr h="410464">
                <a:tc>
                  <a:txBody>
                    <a:bodyPr/>
                    <a:lstStyle/>
                    <a:p>
                      <a:r>
                        <a:rPr lang="ru-RU" b="1" dirty="0">
                          <a:solidFill>
                            <a:srgbClr val="800000"/>
                          </a:solidFill>
                        </a:rPr>
                        <a:t>РЕЗУЛЬТАТЫ</a:t>
                      </a:r>
                    </a:p>
                  </a:txBody>
                  <a:tcPr/>
                </a:tc>
                <a:tc>
                  <a:txBody>
                    <a:bodyPr/>
                    <a:lstStyle/>
                    <a:p>
                      <a:r>
                        <a:rPr lang="ru-RU" b="0" dirty="0">
                          <a:solidFill>
                            <a:srgbClr val="336600"/>
                          </a:solidFill>
                        </a:rPr>
                        <a:t>Достигаются ли цели</a:t>
                      </a:r>
                      <a:r>
                        <a:rPr lang="en-US" b="0" dirty="0">
                          <a:solidFill>
                            <a:srgbClr val="336600"/>
                          </a:solidFill>
                        </a:rPr>
                        <a:t>?</a:t>
                      </a:r>
                      <a:endParaRPr lang="ru-RU" b="0" dirty="0">
                        <a:solidFill>
                          <a:srgbClr val="336600"/>
                        </a:solidFill>
                      </a:endParaRPr>
                    </a:p>
                  </a:txBody>
                  <a:tcPr/>
                </a:tc>
                <a:extLst>
                  <a:ext uri="{0D108BD9-81ED-4DB2-BD59-A6C34878D82A}">
                    <a16:rowId xmlns:a16="http://schemas.microsoft.com/office/drawing/2014/main" val="10003"/>
                  </a:ext>
                </a:extLst>
              </a:tr>
              <a:tr h="410464">
                <a:tc>
                  <a:txBody>
                    <a:bodyPr/>
                    <a:lstStyle/>
                    <a:p>
                      <a:r>
                        <a:rPr lang="ru-RU" b="1" dirty="0">
                          <a:solidFill>
                            <a:srgbClr val="800000"/>
                          </a:solidFill>
                        </a:rPr>
                        <a:t>ОТЧЕТНОСТЬ</a:t>
                      </a:r>
                    </a:p>
                  </a:txBody>
                  <a:tcPr/>
                </a:tc>
                <a:tc>
                  <a:txBody>
                    <a:bodyPr/>
                    <a:lstStyle/>
                    <a:p>
                      <a:r>
                        <a:rPr lang="ru-RU" b="0" dirty="0">
                          <a:solidFill>
                            <a:srgbClr val="336600"/>
                          </a:solidFill>
                        </a:rPr>
                        <a:t>Своевременно ли подаются точные и полные отчеты</a:t>
                      </a:r>
                      <a:r>
                        <a:rPr lang="en-US" b="0" dirty="0">
                          <a:solidFill>
                            <a:srgbClr val="336600"/>
                          </a:solidFill>
                        </a:rPr>
                        <a:t>?</a:t>
                      </a:r>
                      <a:endParaRPr lang="ru-RU" b="0" dirty="0">
                        <a:solidFill>
                          <a:srgbClr val="336600"/>
                        </a:solidFill>
                      </a:endParaRPr>
                    </a:p>
                  </a:txBody>
                  <a:tcPr/>
                </a:tc>
                <a:extLst>
                  <a:ext uri="{0D108BD9-81ED-4DB2-BD59-A6C34878D82A}">
                    <a16:rowId xmlns:a16="http://schemas.microsoft.com/office/drawing/2014/main" val="10004"/>
                  </a:ext>
                </a:extLst>
              </a:tr>
              <a:tr h="1012103">
                <a:tc>
                  <a:txBody>
                    <a:bodyPr/>
                    <a:lstStyle/>
                    <a:p>
                      <a:r>
                        <a:rPr lang="ru-RU" b="1" dirty="0">
                          <a:solidFill>
                            <a:srgbClr val="800000"/>
                          </a:solidFill>
                        </a:rPr>
                        <a:t>ТЕХПОМОЩЬ</a:t>
                      </a:r>
                    </a:p>
                  </a:txBody>
                  <a:tcPr/>
                </a:tc>
                <a:tc>
                  <a:txBody>
                    <a:bodyPr/>
                    <a:lstStyle/>
                    <a:p>
                      <a:r>
                        <a:rPr lang="ru-RU" b="0" dirty="0">
                          <a:solidFill>
                            <a:srgbClr val="336600"/>
                          </a:solidFill>
                        </a:rPr>
                        <a:t>Какие «узкие места» существуют   (например,</a:t>
                      </a:r>
                      <a:r>
                        <a:rPr lang="ru-RU" b="0" baseline="0" dirty="0">
                          <a:solidFill>
                            <a:srgbClr val="336600"/>
                          </a:solidFill>
                        </a:rPr>
                        <a:t> з</a:t>
                      </a:r>
                      <a:r>
                        <a:rPr lang="ru-RU" b="0" dirty="0">
                          <a:solidFill>
                            <a:srgbClr val="336600"/>
                          </a:solidFill>
                        </a:rPr>
                        <a:t>акупки, кадры)</a:t>
                      </a:r>
                      <a:r>
                        <a:rPr lang="en-US" b="0" dirty="0">
                          <a:solidFill>
                            <a:srgbClr val="336600"/>
                          </a:solidFill>
                        </a:rPr>
                        <a:t>?</a:t>
                      </a:r>
                      <a:r>
                        <a:rPr lang="ru-RU" b="0" dirty="0">
                          <a:solidFill>
                            <a:srgbClr val="336600"/>
                          </a:solidFill>
                        </a:rPr>
                        <a:t>Какая техпомощь нужна для наращивания потенциала и решения проблем</a:t>
                      </a:r>
                      <a:r>
                        <a:rPr lang="en-US" b="0" dirty="0">
                          <a:solidFill>
                            <a:srgbClr val="336600"/>
                          </a:solidFill>
                        </a:rPr>
                        <a:t>?</a:t>
                      </a:r>
                      <a:r>
                        <a:rPr lang="ru-RU" b="0" dirty="0">
                          <a:solidFill>
                            <a:srgbClr val="336600"/>
                          </a:solidFill>
                        </a:rPr>
                        <a:t> Какие результаты использования техпомощи</a:t>
                      </a:r>
                      <a:r>
                        <a:rPr lang="en-US" b="0" dirty="0">
                          <a:solidFill>
                            <a:srgbClr val="336600"/>
                          </a:solidFill>
                        </a:rPr>
                        <a:t>?</a:t>
                      </a:r>
                      <a:endParaRPr lang="ru-RU" b="0" dirty="0">
                        <a:solidFill>
                          <a:srgbClr val="336600"/>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3718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pPr algn="ctr"/>
            <a:r>
              <a:rPr lang="ru-RU" sz="3200" b="1" dirty="0">
                <a:solidFill>
                  <a:srgbClr val="336600"/>
                </a:solidFill>
              </a:rPr>
              <a:t>КАК</a:t>
            </a:r>
            <a:r>
              <a:rPr lang="ru-RU" b="1" dirty="0">
                <a:solidFill>
                  <a:srgbClr val="336600"/>
                </a:solidFill>
              </a:rPr>
              <a:t> </a:t>
            </a:r>
            <a:r>
              <a:rPr lang="ru-RU" sz="3200" b="1" dirty="0">
                <a:solidFill>
                  <a:srgbClr val="336600"/>
                </a:solidFill>
              </a:rPr>
              <a:t>ОСУЩЕСТВЛЯТЬ НАДЗОР</a:t>
            </a:r>
          </a:p>
        </p:txBody>
      </p:sp>
      <p:sp>
        <p:nvSpPr>
          <p:cNvPr id="3" name="Содержимое 2"/>
          <p:cNvSpPr>
            <a:spLocks noGrp="1"/>
          </p:cNvSpPr>
          <p:nvPr>
            <p:ph idx="1"/>
          </p:nvPr>
        </p:nvSpPr>
        <p:spPr>
          <a:xfrm>
            <a:off x="1600200" y="1447800"/>
            <a:ext cx="8763000" cy="2819400"/>
          </a:xfrm>
        </p:spPr>
        <p:txBody>
          <a:bodyPr/>
          <a:lstStyle/>
          <a:p>
            <a:pPr marL="0" indent="0">
              <a:buNone/>
            </a:pPr>
            <a:r>
              <a:rPr lang="ru-RU" sz="2000" i="1" dirty="0">
                <a:solidFill>
                  <a:srgbClr val="800000"/>
                </a:solidFill>
              </a:rPr>
              <a:t>В Руководстве для СКК ГФ рекомендует</a:t>
            </a:r>
            <a:r>
              <a:rPr lang="en-US" sz="2000" i="1" dirty="0">
                <a:solidFill>
                  <a:srgbClr val="336600"/>
                </a:solidFill>
              </a:rPr>
              <a:t>:</a:t>
            </a:r>
          </a:p>
          <a:p>
            <a:pPr>
              <a:buFont typeface="Wingdings" charset="2"/>
              <a:buChar char="ü"/>
            </a:pPr>
            <a:r>
              <a:rPr lang="ru-RU" sz="1800" dirty="0">
                <a:solidFill>
                  <a:srgbClr val="336600"/>
                </a:solidFill>
              </a:rPr>
              <a:t>изучать отчеты о результатах и запросы на выплату средств</a:t>
            </a:r>
            <a:r>
              <a:rPr lang="en-US" sz="1800" dirty="0">
                <a:solidFill>
                  <a:srgbClr val="336600"/>
                </a:solidFill>
              </a:rPr>
              <a:t>;</a:t>
            </a:r>
            <a:endParaRPr lang="ru-RU" sz="1800" dirty="0">
              <a:solidFill>
                <a:srgbClr val="336600"/>
              </a:solidFill>
            </a:endParaRPr>
          </a:p>
          <a:p>
            <a:pPr>
              <a:buFont typeface="Wingdings" charset="2"/>
              <a:buChar char="ü"/>
            </a:pPr>
            <a:r>
              <a:rPr lang="ru-RU" sz="1800" dirty="0">
                <a:solidFill>
                  <a:srgbClr val="336600"/>
                </a:solidFill>
              </a:rPr>
              <a:t>посещать пункты оказания услуг для прямого получения информации</a:t>
            </a:r>
            <a:r>
              <a:rPr lang="en-US" sz="1800" dirty="0">
                <a:solidFill>
                  <a:srgbClr val="336600"/>
                </a:solidFill>
              </a:rPr>
              <a:t>;</a:t>
            </a:r>
            <a:endParaRPr lang="ru-RU" sz="1800" dirty="0">
              <a:solidFill>
                <a:srgbClr val="336600"/>
              </a:solidFill>
            </a:endParaRPr>
          </a:p>
          <a:p>
            <a:pPr>
              <a:buFont typeface="Wingdings" charset="2"/>
              <a:buChar char="ü"/>
            </a:pPr>
            <a:r>
              <a:rPr lang="ru-RU" sz="1800" dirty="0">
                <a:solidFill>
                  <a:srgbClr val="336600"/>
                </a:solidFill>
              </a:rPr>
              <a:t>наладить обратную связь для получения информации от заинтересованных сторон, не входящих в СКК, в </a:t>
            </a:r>
            <a:r>
              <a:rPr lang="ru-RU" sz="1800" dirty="0" err="1">
                <a:solidFill>
                  <a:srgbClr val="336600"/>
                </a:solidFill>
              </a:rPr>
              <a:t>т.ч</a:t>
            </a:r>
            <a:r>
              <a:rPr lang="ru-RU" sz="1800" dirty="0">
                <a:solidFill>
                  <a:srgbClr val="336600"/>
                </a:solidFill>
              </a:rPr>
              <a:t>. и от людей пострадавших от заболеваний</a:t>
            </a:r>
            <a:r>
              <a:rPr lang="en-US" sz="1800" dirty="0">
                <a:solidFill>
                  <a:srgbClr val="336600"/>
                </a:solidFill>
              </a:rPr>
              <a:t>;</a:t>
            </a:r>
            <a:endParaRPr lang="ru-RU" sz="1800" dirty="0">
              <a:solidFill>
                <a:srgbClr val="336600"/>
              </a:solidFill>
            </a:endParaRPr>
          </a:p>
          <a:p>
            <a:pPr algn="just">
              <a:buFont typeface="Wingdings" charset="2"/>
              <a:buChar char="ü"/>
            </a:pPr>
            <a:r>
              <a:rPr lang="ru-RU" sz="1800" dirty="0">
                <a:solidFill>
                  <a:srgbClr val="336600"/>
                </a:solidFill>
              </a:rPr>
              <a:t>прогнозировать и упреждать возникновение проблем гранта, особое внимание уделять проблемам, влияющим на поставки проводить регулярные встречи с Основным и со-получателями</a:t>
            </a:r>
            <a:r>
              <a:rPr lang="en-US" sz="1800" dirty="0">
                <a:solidFill>
                  <a:srgbClr val="336600"/>
                </a:solidFill>
              </a:rPr>
              <a:t>;</a:t>
            </a:r>
            <a:endParaRPr lang="ru-RU" sz="1800" dirty="0">
              <a:solidFill>
                <a:srgbClr val="336600"/>
              </a:solidFill>
            </a:endParaRPr>
          </a:p>
          <a:p>
            <a:pPr>
              <a:buFontTx/>
              <a:buChar char="-"/>
            </a:pPr>
            <a:endParaRPr lang="ru-RU" sz="1800" dirty="0">
              <a:solidFill>
                <a:srgbClr val="336600"/>
              </a:solidFill>
            </a:endParaRPr>
          </a:p>
        </p:txBody>
      </p:sp>
      <p:sp>
        <p:nvSpPr>
          <p:cNvPr id="4" name="Содержимое 2"/>
          <p:cNvSpPr txBox="1">
            <a:spLocks/>
          </p:cNvSpPr>
          <p:nvPr/>
        </p:nvSpPr>
        <p:spPr bwMode="auto">
          <a:xfrm>
            <a:off x="1676400" y="3962400"/>
            <a:ext cx="6858000" cy="2362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4D4D4D"/>
                </a:solidFill>
                <a:latin typeface="+mn-lt"/>
              </a:defRPr>
            </a:lvl2pPr>
            <a:lvl3pPr marL="1143000" indent="-228600" algn="l" rtl="0" eaLnBrk="0" fontAlgn="base" hangingPunct="0">
              <a:spcBef>
                <a:spcPct val="20000"/>
              </a:spcBef>
              <a:spcAft>
                <a:spcPct val="0"/>
              </a:spcAft>
              <a:buChar char="•"/>
              <a:defRPr sz="2400">
                <a:solidFill>
                  <a:srgbClr val="4D4D4D"/>
                </a:solidFill>
                <a:latin typeface="+mn-lt"/>
              </a:defRPr>
            </a:lvl3pPr>
            <a:lvl4pPr marL="1600200" indent="-228600" algn="l" rtl="0" eaLnBrk="0" fontAlgn="base" hangingPunct="0">
              <a:spcBef>
                <a:spcPct val="20000"/>
              </a:spcBef>
              <a:spcAft>
                <a:spcPct val="0"/>
              </a:spcAft>
              <a:buChar char="–"/>
              <a:defRPr sz="2000">
                <a:solidFill>
                  <a:srgbClr val="4D4D4D"/>
                </a:solidFill>
                <a:latin typeface="+mn-lt"/>
              </a:defRPr>
            </a:lvl4pPr>
            <a:lvl5pPr marL="2057400" indent="-228600" algn="l" rtl="0" eaLnBrk="0" fontAlgn="base" hangingPunct="0">
              <a:spcBef>
                <a:spcPct val="20000"/>
              </a:spcBef>
              <a:spcAft>
                <a:spcPct val="0"/>
              </a:spcAft>
              <a:buChar char="»"/>
              <a:defRPr sz="2000">
                <a:solidFill>
                  <a:srgbClr val="4D4D4D"/>
                </a:solidFill>
                <a:latin typeface="+mn-lt"/>
              </a:defRPr>
            </a:lvl5pPr>
            <a:lvl6pPr marL="2514600" indent="-228600" algn="l" rtl="0" fontAlgn="base">
              <a:spcBef>
                <a:spcPct val="20000"/>
              </a:spcBef>
              <a:spcAft>
                <a:spcPct val="0"/>
              </a:spcAft>
              <a:buChar char="»"/>
              <a:defRPr sz="2000">
                <a:solidFill>
                  <a:srgbClr val="4D4D4D"/>
                </a:solidFill>
                <a:latin typeface="+mn-lt"/>
              </a:defRPr>
            </a:lvl6pPr>
            <a:lvl7pPr marL="2971800" indent="-228600" algn="l" rtl="0" fontAlgn="base">
              <a:spcBef>
                <a:spcPct val="20000"/>
              </a:spcBef>
              <a:spcAft>
                <a:spcPct val="0"/>
              </a:spcAft>
              <a:buChar char="»"/>
              <a:defRPr sz="2000">
                <a:solidFill>
                  <a:srgbClr val="4D4D4D"/>
                </a:solidFill>
                <a:latin typeface="+mn-lt"/>
              </a:defRPr>
            </a:lvl7pPr>
            <a:lvl8pPr marL="3429000" indent="-228600" algn="l" rtl="0" fontAlgn="base">
              <a:spcBef>
                <a:spcPct val="20000"/>
              </a:spcBef>
              <a:spcAft>
                <a:spcPct val="0"/>
              </a:spcAft>
              <a:buChar char="»"/>
              <a:defRPr sz="2000">
                <a:solidFill>
                  <a:srgbClr val="4D4D4D"/>
                </a:solidFill>
                <a:latin typeface="+mn-lt"/>
              </a:defRPr>
            </a:lvl8pPr>
            <a:lvl9pPr marL="3886200" indent="-228600" algn="l" rtl="0" fontAlgn="base">
              <a:spcBef>
                <a:spcPct val="20000"/>
              </a:spcBef>
              <a:spcAft>
                <a:spcPct val="0"/>
              </a:spcAft>
              <a:buChar char="»"/>
              <a:defRPr sz="2000">
                <a:solidFill>
                  <a:srgbClr val="4D4D4D"/>
                </a:solidFill>
                <a:latin typeface="+mn-lt"/>
              </a:defRPr>
            </a:lvl9pPr>
          </a:lstStyle>
          <a:p>
            <a:pPr>
              <a:buFont typeface="Wingdings" charset="2"/>
              <a:buChar char="ü"/>
            </a:pPr>
            <a:r>
              <a:rPr lang="ru-RU" sz="1800" dirty="0">
                <a:solidFill>
                  <a:srgbClr val="336600"/>
                </a:solidFill>
              </a:rPr>
              <a:t>координировать оказание техпомощи Основному и со-получателям</a:t>
            </a:r>
          </a:p>
          <a:p>
            <a:pPr>
              <a:buFont typeface="Wingdings" charset="2"/>
              <a:buChar char="ü"/>
            </a:pPr>
            <a:r>
              <a:rPr lang="ru-RU" sz="1800" dirty="0">
                <a:solidFill>
                  <a:srgbClr val="336600"/>
                </a:solidFill>
              </a:rPr>
              <a:t>способствовать привлечению НПО  и других партнеров к решению проблем</a:t>
            </a:r>
            <a:r>
              <a:rPr lang="en-US" sz="1800" dirty="0">
                <a:solidFill>
                  <a:srgbClr val="336600"/>
                </a:solidFill>
              </a:rPr>
              <a:t>;</a:t>
            </a:r>
            <a:endParaRPr lang="ru-RU" sz="1800" dirty="0">
              <a:solidFill>
                <a:srgbClr val="336600"/>
              </a:solidFill>
            </a:endParaRPr>
          </a:p>
          <a:p>
            <a:pPr>
              <a:buFont typeface="Wingdings" charset="2"/>
              <a:buChar char="ü"/>
            </a:pPr>
            <a:r>
              <a:rPr lang="ru-RU" sz="1800" dirty="0">
                <a:solidFill>
                  <a:srgbClr val="336600"/>
                </a:solidFill>
              </a:rPr>
              <a:t>использовать возможности согласованного внесения изменений в распределение средств, в наиболее сложных ситуациях, ставить вопрос о замене Основного получателя.</a:t>
            </a:r>
          </a:p>
          <a:p>
            <a:pPr>
              <a:buFont typeface="Wingdings" charset="2"/>
              <a:buChar char="ü"/>
            </a:pPr>
            <a:endParaRPr lang="ru-RU" sz="1800" dirty="0">
              <a:solidFill>
                <a:srgbClr val="336600"/>
              </a:solidFill>
            </a:endParaRPr>
          </a:p>
          <a:p>
            <a:endParaRPr lang="ru-RU" sz="1800" dirty="0"/>
          </a:p>
        </p:txBody>
      </p:sp>
      <p:sp>
        <p:nvSpPr>
          <p:cNvPr id="8" name="Загнутый угол 7"/>
          <p:cNvSpPr/>
          <p:nvPr/>
        </p:nvSpPr>
        <p:spPr>
          <a:xfrm>
            <a:off x="8686800" y="4114800"/>
            <a:ext cx="1524000" cy="2133600"/>
          </a:xfrm>
          <a:prstGeom prst="foldedCorner">
            <a:avLst/>
          </a:prstGeom>
          <a:solidFill>
            <a:schemeClr val="bg1">
              <a:lumMod val="75000"/>
            </a:schemeClr>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ru-RU" dirty="0">
                <a:solidFill>
                  <a:srgbClr val="800000"/>
                </a:solidFill>
              </a:rPr>
              <a:t>План надзора</a:t>
            </a:r>
          </a:p>
          <a:p>
            <a:pPr algn="ctr"/>
            <a:r>
              <a:rPr lang="ru-RU" dirty="0">
                <a:solidFill>
                  <a:srgbClr val="800000"/>
                </a:solidFill>
              </a:rPr>
              <a:t>СКК</a:t>
            </a:r>
          </a:p>
        </p:txBody>
      </p:sp>
    </p:spTree>
    <p:extLst>
      <p:ext uri="{BB962C8B-B14F-4D97-AF65-F5344CB8AC3E}">
        <p14:creationId xmlns:p14="http://schemas.microsoft.com/office/powerpoint/2010/main" val="1778448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1693</Words>
  <Application>Microsoft Office PowerPoint</Application>
  <PresentationFormat>Widescreen</PresentationFormat>
  <Paragraphs>183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Квалификационные требования Глобального фонда к СКК</vt:lpstr>
      <vt:lpstr>Функции СКК</vt:lpstr>
      <vt:lpstr>ТРЕБОВАНИЯ И МИНИМАЛЬНЫЕ СТАНДАРТЫ ГФ</vt:lpstr>
      <vt:lpstr>Минимальные стандарты</vt:lpstr>
      <vt:lpstr>PowerPoint Presentation</vt:lpstr>
      <vt:lpstr>МАКРО- И МИКРОУРОВЕНЬ </vt:lpstr>
      <vt:lpstr>СОБЛЮДЕНИЕ ГРАНИЦЫ </vt:lpstr>
      <vt:lpstr>КЛЮЧЕВЫЕ ВОПРОСЫ НАДЗОРА</vt:lpstr>
      <vt:lpstr>КАК ОСУЩЕСТВЛЯТЬ НАДЗОР</vt:lpstr>
      <vt:lpstr>КТО ЗАДЕЙСТВОВАН?</vt:lpstr>
      <vt:lpstr>СКК: ОРГАНИЗАЦИЯ НАДЗОРА </vt:lpstr>
      <vt:lpstr>КОМИТЕТ ПО НАДЗОРУ</vt:lpstr>
      <vt:lpstr>PowerPoint Presentation</vt:lpstr>
      <vt:lpstr>Структура СКК, всего 26 членов</vt:lpstr>
      <vt:lpstr>PowerPoint Presentation</vt:lpstr>
      <vt:lpstr>PowerPoint Presentation</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Ryssaldy Demeuova</dc:creator>
  <cp:lastModifiedBy>Ryssaldy Demeuova</cp:lastModifiedBy>
  <cp:revision>4</cp:revision>
  <dcterms:created xsi:type="dcterms:W3CDTF">2019-09-13T09:42:22Z</dcterms:created>
  <dcterms:modified xsi:type="dcterms:W3CDTF">2019-09-19T09:40:52Z</dcterms:modified>
</cp:coreProperties>
</file>