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handoutMasterIdLst>
    <p:handoutMasterId r:id="rId19"/>
  </p:handoutMasterIdLst>
  <p:sldIdLst>
    <p:sldId id="256" r:id="rId5"/>
    <p:sldId id="271" r:id="rId6"/>
    <p:sldId id="272" r:id="rId7"/>
    <p:sldId id="273" r:id="rId8"/>
    <p:sldId id="274" r:id="rId9"/>
    <p:sldId id="275" r:id="rId10"/>
    <p:sldId id="283" r:id="rId11"/>
    <p:sldId id="276" r:id="rId12"/>
    <p:sldId id="277" r:id="rId13"/>
    <p:sldId id="281" r:id="rId14"/>
    <p:sldId id="280" r:id="rId15"/>
    <p:sldId id="282"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1294" autoAdjust="0"/>
  </p:normalViewPr>
  <p:slideViewPr>
    <p:cSldViewPr snapToGrid="0">
      <p:cViewPr varScale="1">
        <p:scale>
          <a:sx n="79" d="100"/>
          <a:sy n="79" d="100"/>
        </p:scale>
        <p:origin x="763" y="72"/>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9/8/2023</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9/8/2023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ru-RU" dirty="0" smtClean="0"/>
              <a:t>Какие вопросы важны нам, как представителям сообщества именно сейчас:</a:t>
            </a:r>
          </a:p>
          <a:p>
            <a:pPr marL="0" indent="0">
              <a:buFontTx/>
              <a:buNone/>
            </a:pPr>
            <a:r>
              <a:rPr lang="ru-RU" dirty="0" smtClean="0"/>
              <a:t>Ставя вопросы так жестко и однозначно, мы сможем определить самое важное, от чего зависит благополучие</a:t>
            </a:r>
            <a:r>
              <a:rPr lang="ru-RU" baseline="0" dirty="0" smtClean="0"/>
              <a:t> для нас и наших близких. Не бывает же так, чтобы я утратил желание жить, если не могу купить органическую гречку!</a:t>
            </a: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731240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13</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9/8/2023</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9/8/2023</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2.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610076"/>
            <a:ext cx="5609222" cy="1363215"/>
          </a:xfrm>
        </p:spPr>
        <p:txBody>
          <a:bodyPr anchor="t">
            <a:noAutofit/>
          </a:bodyPr>
          <a:lstStyle/>
          <a:p>
            <a:pPr algn="l"/>
            <a:r>
              <a:rPr lang="ru-RU" sz="4800" dirty="0" smtClean="0">
                <a:latin typeface="Franklin Gothic Book" panose="020B0503020102020204" pitchFamily="34" charset="0"/>
                <a:cs typeface="Segoe UI" panose="020B0502040204020203" pitchFamily="34" charset="0"/>
              </a:rPr>
              <a:t>Мониторинг силами сообщества</a:t>
            </a:r>
            <a:endParaRPr lang="en-US" sz="4800" dirty="0">
              <a:latin typeface="Franklin Gothic Book" panose="020B0503020102020204" pitchFamily="34" charset="0"/>
              <a:cs typeface="Segoe UI" panose="020B0502040204020203" pitchFamily="34" charset="0"/>
            </a:endParaRP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654296" y="4033338"/>
            <a:ext cx="5609219" cy="576738"/>
          </a:xfrm>
        </p:spPr>
        <p:txBody>
          <a:bodyPr anchor="b">
            <a:normAutofit/>
          </a:bodyPr>
          <a:lstStyle/>
          <a:p>
            <a:pPr algn="l"/>
            <a:r>
              <a:rPr lang="ru-RU" dirty="0" smtClean="0">
                <a:latin typeface="Franklin Gothic Book" panose="020B0503020102020204" pitchFamily="34" charset="0"/>
              </a:rPr>
              <a:t>Как организовать и вести</a:t>
            </a:r>
            <a:endParaRPr lang="en-US" dirty="0">
              <a:latin typeface="Franklin Gothic Book" panose="020B0503020102020204" pitchFamily="34" charset="0"/>
            </a:endParaRP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solidFill>
                  <a:srgbClr val="4C2600"/>
                </a:solidFill>
              </a:rPr>
              <a:t>Инструменты для мониторинга</a:t>
            </a:r>
            <a:endParaRPr lang="en-US" b="1" i="1" dirty="0">
              <a:solidFill>
                <a:srgbClr val="4C2600"/>
              </a:solidFill>
            </a:endParaRPr>
          </a:p>
        </p:txBody>
      </p:sp>
      <p:sp>
        <p:nvSpPr>
          <p:cNvPr id="3" name="Content Placeholder 2"/>
          <p:cNvSpPr>
            <a:spLocks noGrp="1"/>
          </p:cNvSpPr>
          <p:nvPr>
            <p:ph idx="1"/>
          </p:nvPr>
        </p:nvSpPr>
        <p:spPr>
          <a:xfrm>
            <a:off x="838200" y="1825625"/>
            <a:ext cx="10515600" cy="4545992"/>
          </a:xfrm>
        </p:spPr>
        <p:txBody>
          <a:bodyPr>
            <a:normAutofit fontScale="85000" lnSpcReduction="20000"/>
          </a:bodyPr>
          <a:lstStyle/>
          <a:p>
            <a:pPr lvl="1">
              <a:buFont typeface="Wingdings" panose="05000000000000000000" pitchFamily="2" charset="2"/>
              <a:buChar char="v"/>
            </a:pPr>
            <a:r>
              <a:rPr lang="ru-RU" sz="2000" dirty="0" smtClean="0">
                <a:solidFill>
                  <a:srgbClr val="FF0000"/>
                </a:solidFill>
              </a:rPr>
              <a:t> </a:t>
            </a:r>
            <a:r>
              <a:rPr lang="ru-RU" sz="2000" u="sng" dirty="0">
                <a:solidFill>
                  <a:srgbClr val="FF0000"/>
                </a:solidFill>
              </a:rPr>
              <a:t>Количественные данные</a:t>
            </a:r>
            <a:r>
              <a:rPr lang="ru-RU" sz="2000" dirty="0">
                <a:solidFill>
                  <a:srgbClr val="FF0000"/>
                </a:solidFill>
              </a:rPr>
              <a:t>: отвечают на вопросы «кто?», «что происходит?», «сколько?», «где?»</a:t>
            </a:r>
          </a:p>
          <a:p>
            <a:pPr lvl="1">
              <a:buFont typeface="Wingdings" panose="05000000000000000000" pitchFamily="2" charset="2"/>
              <a:buChar char="v"/>
            </a:pPr>
            <a:r>
              <a:rPr lang="ru-RU" sz="2000" dirty="0">
                <a:solidFill>
                  <a:srgbClr val="FF0000"/>
                </a:solidFill>
              </a:rPr>
              <a:t> </a:t>
            </a:r>
            <a:r>
              <a:rPr lang="ru-RU" sz="2000" u="sng" dirty="0">
                <a:solidFill>
                  <a:srgbClr val="FF0000"/>
                </a:solidFill>
              </a:rPr>
              <a:t>Качественные данные</a:t>
            </a:r>
            <a:r>
              <a:rPr lang="ru-RU" sz="2000" dirty="0">
                <a:solidFill>
                  <a:srgbClr val="FF0000"/>
                </a:solidFill>
              </a:rPr>
              <a:t>: отвечают на вопросы «как это происходит</a:t>
            </a:r>
            <a:r>
              <a:rPr lang="ru-RU" dirty="0">
                <a:solidFill>
                  <a:srgbClr val="FF0000"/>
                </a:solidFill>
              </a:rPr>
              <a:t>?», «почему</a:t>
            </a:r>
            <a:r>
              <a:rPr lang="ru-RU" dirty="0" smtClean="0">
                <a:solidFill>
                  <a:srgbClr val="FF0000"/>
                </a:solidFill>
              </a:rPr>
              <a:t>?»</a:t>
            </a:r>
          </a:p>
          <a:p>
            <a:pPr lvl="1">
              <a:buFont typeface="Wingdings" panose="05000000000000000000" pitchFamily="2" charset="2"/>
              <a:buChar char="v"/>
            </a:pPr>
            <a:endParaRPr lang="ru-RU" dirty="0">
              <a:solidFill>
                <a:srgbClr val="002060"/>
              </a:solidFill>
            </a:endParaRPr>
          </a:p>
          <a:p>
            <a:r>
              <a:rPr lang="ru-RU" dirty="0" smtClean="0">
                <a:solidFill>
                  <a:srgbClr val="002060"/>
                </a:solidFill>
              </a:rPr>
              <a:t>Количественные данные (примеры):</a:t>
            </a:r>
          </a:p>
          <a:p>
            <a:pPr lvl="1">
              <a:lnSpc>
                <a:spcPct val="100000"/>
              </a:lnSpc>
            </a:pPr>
            <a:r>
              <a:rPr lang="ru-RU" sz="2100" dirty="0" smtClean="0">
                <a:solidFill>
                  <a:srgbClr val="002060"/>
                </a:solidFill>
              </a:rPr>
              <a:t>Опросы и анкетирования (на месте, удаленно, очные, онлайн…)</a:t>
            </a:r>
          </a:p>
          <a:p>
            <a:pPr lvl="1">
              <a:lnSpc>
                <a:spcPct val="100000"/>
              </a:lnSpc>
            </a:pPr>
            <a:r>
              <a:rPr lang="ru-RU" sz="2100" dirty="0" smtClean="0">
                <a:solidFill>
                  <a:srgbClr val="002060"/>
                </a:solidFill>
              </a:rPr>
              <a:t>Анализ отчетов о ситуации и/или проведенной работе (своих, чужих)</a:t>
            </a:r>
          </a:p>
          <a:p>
            <a:pPr lvl="1">
              <a:lnSpc>
                <a:spcPct val="100000"/>
              </a:lnSpc>
            </a:pPr>
            <a:r>
              <a:rPr lang="ru-RU" sz="2100" dirty="0" smtClean="0">
                <a:solidFill>
                  <a:srgbClr val="002060"/>
                </a:solidFill>
              </a:rPr>
              <a:t>Анализ общей статистики (кого, где, сколько, какие данные есть, каких нет)</a:t>
            </a:r>
          </a:p>
          <a:p>
            <a:pPr lvl="1">
              <a:lnSpc>
                <a:spcPct val="100000"/>
              </a:lnSpc>
            </a:pPr>
            <a:r>
              <a:rPr lang="ru-RU" sz="2100" dirty="0" smtClean="0">
                <a:solidFill>
                  <a:srgbClr val="002060"/>
                </a:solidFill>
              </a:rPr>
              <a:t>Оценка наличия или отсутствия услуг, законов или других регулирующих документов</a:t>
            </a:r>
          </a:p>
          <a:p>
            <a:pPr lvl="1">
              <a:lnSpc>
                <a:spcPct val="100000"/>
              </a:lnSpc>
            </a:pPr>
            <a:r>
              <a:rPr lang="ru-RU" sz="2100" dirty="0" smtClean="0">
                <a:solidFill>
                  <a:srgbClr val="002060"/>
                </a:solidFill>
              </a:rPr>
              <a:t>Отслеживание закупок и поставок лекарств, средств для профилактики и поддержки</a:t>
            </a:r>
          </a:p>
          <a:p>
            <a:r>
              <a:rPr lang="ru-RU" dirty="0" smtClean="0">
                <a:solidFill>
                  <a:srgbClr val="002060"/>
                </a:solidFill>
              </a:rPr>
              <a:t>Качественные данные (примеры):</a:t>
            </a:r>
          </a:p>
          <a:p>
            <a:pPr lvl="1">
              <a:lnSpc>
                <a:spcPct val="100000"/>
              </a:lnSpc>
            </a:pPr>
            <a:r>
              <a:rPr lang="ru-RU" sz="2100" dirty="0" smtClean="0">
                <a:solidFill>
                  <a:srgbClr val="002060"/>
                </a:solidFill>
              </a:rPr>
              <a:t>Дискуссии и сбор историй (включая фокус-группы),</a:t>
            </a:r>
          </a:p>
          <a:p>
            <a:pPr lvl="1">
              <a:lnSpc>
                <a:spcPct val="100000"/>
              </a:lnSpc>
            </a:pPr>
            <a:r>
              <a:rPr lang="ru-RU" sz="2100" dirty="0" smtClean="0">
                <a:solidFill>
                  <a:srgbClr val="002060"/>
                </a:solidFill>
              </a:rPr>
              <a:t>Глубинные интервью</a:t>
            </a:r>
          </a:p>
          <a:p>
            <a:pPr lvl="1">
              <a:lnSpc>
                <a:spcPct val="100000"/>
              </a:lnSpc>
            </a:pPr>
            <a:r>
              <a:rPr lang="ru-RU" sz="2100" dirty="0" smtClean="0">
                <a:solidFill>
                  <a:srgbClr val="002060"/>
                </a:solidFill>
              </a:rPr>
              <a:t>Экспертная оценка ситуации, качества и доступности услуг, содержания законов и других регулирующих документов</a:t>
            </a:r>
          </a:p>
          <a:p>
            <a:pPr lvl="1">
              <a:lnSpc>
                <a:spcPct val="100000"/>
              </a:lnSpc>
            </a:pPr>
            <a:r>
              <a:rPr lang="ru-RU" sz="2100" dirty="0" smtClean="0">
                <a:solidFill>
                  <a:srgbClr val="002060"/>
                </a:solidFill>
              </a:rPr>
              <a:t>Операционные исследования</a:t>
            </a:r>
          </a:p>
        </p:txBody>
      </p:sp>
    </p:spTree>
    <p:extLst>
      <p:ext uri="{BB962C8B-B14F-4D97-AF65-F5344CB8AC3E}">
        <p14:creationId xmlns:p14="http://schemas.microsoft.com/office/powerpoint/2010/main" val="1611875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solidFill>
                  <a:srgbClr val="4C2600"/>
                </a:solidFill>
              </a:rPr>
              <a:t>Способы (модели) мониторинга (2):</a:t>
            </a:r>
            <a:endParaRPr lang="en-US" b="1" i="1" dirty="0">
              <a:solidFill>
                <a:srgbClr val="4C2600"/>
              </a:solidFill>
            </a:endParaRPr>
          </a:p>
        </p:txBody>
      </p:sp>
      <p:sp>
        <p:nvSpPr>
          <p:cNvPr id="3" name="Content Placeholder 2"/>
          <p:cNvSpPr>
            <a:spLocks noGrp="1"/>
          </p:cNvSpPr>
          <p:nvPr>
            <p:ph idx="1"/>
          </p:nvPr>
        </p:nvSpPr>
        <p:spPr/>
        <p:txBody>
          <a:bodyPr>
            <a:normAutofit/>
          </a:bodyPr>
          <a:lstStyle/>
          <a:p>
            <a:pPr marL="457200" lvl="1" indent="0">
              <a:buNone/>
            </a:pPr>
            <a:endParaRPr lang="ru-RU" dirty="0" smtClean="0">
              <a:solidFill>
                <a:srgbClr val="002060"/>
              </a:solidFill>
            </a:endParaRPr>
          </a:p>
          <a:p>
            <a:r>
              <a:rPr lang="ru-RU" dirty="0" smtClean="0">
                <a:solidFill>
                  <a:srgbClr val="002060"/>
                </a:solidFill>
              </a:rPr>
              <a:t>Модель «от частного к общему»:</a:t>
            </a:r>
          </a:p>
          <a:p>
            <a:pPr marL="457200" lvl="1" indent="0">
              <a:buNone/>
            </a:pPr>
            <a:r>
              <a:rPr lang="ru-RU" b="1" dirty="0" smtClean="0">
                <a:solidFill>
                  <a:srgbClr val="FF0000"/>
                </a:solidFill>
              </a:rPr>
              <a:t>!</a:t>
            </a:r>
            <a:r>
              <a:rPr lang="ru-RU" dirty="0" smtClean="0">
                <a:solidFill>
                  <a:srgbClr val="002060"/>
                </a:solidFill>
              </a:rPr>
              <a:t> есть конкретные отдельные случаи</a:t>
            </a:r>
            <a:r>
              <a:rPr lang="ru-RU" dirty="0" smtClean="0">
                <a:solidFill>
                  <a:srgbClr val="002060"/>
                </a:solidFill>
              </a:rPr>
              <a:t>,   </a:t>
            </a:r>
            <a:r>
              <a:rPr lang="ru-RU" b="1" dirty="0" smtClean="0">
                <a:solidFill>
                  <a:srgbClr val="FF0000"/>
                </a:solidFill>
              </a:rPr>
              <a:t>→</a:t>
            </a:r>
            <a:r>
              <a:rPr lang="ru-RU" dirty="0" smtClean="0">
                <a:solidFill>
                  <a:srgbClr val="002060"/>
                </a:solidFill>
              </a:rPr>
              <a:t> </a:t>
            </a:r>
            <a:r>
              <a:rPr lang="ru-RU" dirty="0" smtClean="0">
                <a:solidFill>
                  <a:srgbClr val="002060"/>
                </a:solidFill>
              </a:rPr>
              <a:t>  проверяем</a:t>
            </a:r>
            <a:r>
              <a:rPr lang="ru-RU" dirty="0" smtClean="0">
                <a:solidFill>
                  <a:srgbClr val="002060"/>
                </a:solidFill>
              </a:rPr>
              <a:t>, насколько это распространено (</a:t>
            </a:r>
            <a:r>
              <a:rPr lang="ru-RU" i="1" dirty="0" smtClean="0">
                <a:solidFill>
                  <a:srgbClr val="002060"/>
                </a:solidFill>
              </a:rPr>
              <a:t>от качественных данных к количественным: нам пришло несколько жалоб и мы проверяем, как часто и широко это встречается</a:t>
            </a:r>
            <a:r>
              <a:rPr lang="ru-RU" dirty="0" smtClean="0">
                <a:solidFill>
                  <a:srgbClr val="002060"/>
                </a:solidFill>
              </a:rPr>
              <a:t>)</a:t>
            </a:r>
          </a:p>
          <a:p>
            <a:r>
              <a:rPr lang="ru-RU" dirty="0" smtClean="0">
                <a:solidFill>
                  <a:srgbClr val="002060"/>
                </a:solidFill>
              </a:rPr>
              <a:t>Модель «от общего к частному»:</a:t>
            </a:r>
          </a:p>
          <a:p>
            <a:pPr marL="457200" lvl="1" indent="0">
              <a:buNone/>
            </a:pPr>
            <a:r>
              <a:rPr lang="ru-RU" b="1" dirty="0" smtClean="0">
                <a:solidFill>
                  <a:srgbClr val="FF0000"/>
                </a:solidFill>
              </a:rPr>
              <a:t>!</a:t>
            </a:r>
            <a:r>
              <a:rPr lang="ru-RU" b="1" dirty="0" smtClean="0">
                <a:solidFill>
                  <a:srgbClr val="002060"/>
                </a:solidFill>
              </a:rPr>
              <a:t> </a:t>
            </a:r>
            <a:r>
              <a:rPr lang="ru-RU" dirty="0" smtClean="0">
                <a:solidFill>
                  <a:srgbClr val="002060"/>
                </a:solidFill>
              </a:rPr>
              <a:t>есть общая статистика (заболеваемости, например), </a:t>
            </a:r>
            <a:r>
              <a:rPr lang="ru-RU" dirty="0" smtClean="0">
                <a:solidFill>
                  <a:srgbClr val="002060"/>
                </a:solidFill>
              </a:rPr>
              <a:t>  </a:t>
            </a:r>
            <a:r>
              <a:rPr lang="ru-RU" b="1" dirty="0" smtClean="0">
                <a:solidFill>
                  <a:srgbClr val="FF0000"/>
                </a:solidFill>
              </a:rPr>
              <a:t>→</a:t>
            </a:r>
            <a:r>
              <a:rPr lang="ru-RU" b="1" dirty="0" smtClean="0">
                <a:solidFill>
                  <a:srgbClr val="002060"/>
                </a:solidFill>
              </a:rPr>
              <a:t>   </a:t>
            </a:r>
            <a:r>
              <a:rPr lang="ru-RU" dirty="0" smtClean="0">
                <a:solidFill>
                  <a:srgbClr val="002060"/>
                </a:solidFill>
              </a:rPr>
              <a:t>проверяем </a:t>
            </a:r>
            <a:r>
              <a:rPr lang="ru-RU" dirty="0" smtClean="0">
                <a:solidFill>
                  <a:srgbClr val="002060"/>
                </a:solidFill>
              </a:rPr>
              <a:t>как и почему это происходит (</a:t>
            </a:r>
            <a:r>
              <a:rPr lang="ru-RU" i="1" dirty="0" smtClean="0">
                <a:solidFill>
                  <a:srgbClr val="002060"/>
                </a:solidFill>
              </a:rPr>
              <a:t>от количественных данных к качественным: мы видим рост заболеваемости и проверяем причины</a:t>
            </a:r>
            <a:r>
              <a:rPr lang="ru-RU" dirty="0" smtClean="0">
                <a:solidFill>
                  <a:srgbClr val="002060"/>
                </a:solidFill>
              </a:rPr>
              <a:t>)</a:t>
            </a:r>
            <a:endParaRPr lang="en-US" dirty="0">
              <a:solidFill>
                <a:srgbClr val="002060"/>
              </a:solidFill>
            </a:endParaRPr>
          </a:p>
        </p:txBody>
      </p:sp>
    </p:spTree>
    <p:extLst>
      <p:ext uri="{BB962C8B-B14F-4D97-AF65-F5344CB8AC3E}">
        <p14:creationId xmlns:p14="http://schemas.microsoft.com/office/powerpoint/2010/main" val="3595578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solidFill>
                  <a:srgbClr val="4C2600"/>
                </a:solidFill>
              </a:rPr>
              <a:t>Как добиться использования наших данных?</a:t>
            </a:r>
            <a:endParaRPr lang="en-US" b="1" dirty="0">
              <a:solidFill>
                <a:srgbClr val="4C2600"/>
              </a:solidFill>
            </a:endParaRPr>
          </a:p>
        </p:txBody>
      </p:sp>
      <p:sp>
        <p:nvSpPr>
          <p:cNvPr id="3" name="Content Placeholder 2"/>
          <p:cNvSpPr>
            <a:spLocks noGrp="1"/>
          </p:cNvSpPr>
          <p:nvPr>
            <p:ph idx="1"/>
          </p:nvPr>
        </p:nvSpPr>
        <p:spPr>
          <a:xfrm>
            <a:off x="838200" y="1825625"/>
            <a:ext cx="10515600" cy="4604358"/>
          </a:xfrm>
        </p:spPr>
        <p:txBody>
          <a:bodyPr>
            <a:normAutofit fontScale="77500" lnSpcReduction="20000"/>
          </a:bodyPr>
          <a:lstStyle/>
          <a:p>
            <a:pPr>
              <a:buClr>
                <a:srgbClr val="FF0000"/>
              </a:buClr>
              <a:buFont typeface="Wingdings" panose="05000000000000000000" pitchFamily="2" charset="2"/>
              <a:buChar char="ü"/>
            </a:pPr>
            <a:r>
              <a:rPr lang="en-US" dirty="0" smtClean="0">
                <a:solidFill>
                  <a:srgbClr val="002060"/>
                </a:solidFill>
              </a:rPr>
              <a:t> </a:t>
            </a:r>
            <a:r>
              <a:rPr lang="ru-RU" u="sng" dirty="0" smtClean="0">
                <a:solidFill>
                  <a:srgbClr val="002060"/>
                </a:solidFill>
              </a:rPr>
              <a:t>Обеспечивать качество </a:t>
            </a:r>
            <a:r>
              <a:rPr lang="ru-RU" u="sng" dirty="0" smtClean="0">
                <a:solidFill>
                  <a:srgbClr val="002060"/>
                </a:solidFill>
              </a:rPr>
              <a:t>данных</a:t>
            </a:r>
            <a:r>
              <a:rPr lang="ru-RU" dirty="0" smtClean="0">
                <a:solidFill>
                  <a:srgbClr val="002060"/>
                </a:solidFill>
              </a:rPr>
              <a:t>:  </a:t>
            </a:r>
            <a:r>
              <a:rPr lang="ru-RU" i="1" dirty="0" smtClean="0">
                <a:solidFill>
                  <a:srgbClr val="002060"/>
                </a:solidFill>
                <a:latin typeface="+mj-lt"/>
              </a:rPr>
              <a:t>соответствие </a:t>
            </a:r>
            <a:r>
              <a:rPr lang="ru-RU" i="1" dirty="0" smtClean="0">
                <a:solidFill>
                  <a:srgbClr val="002060"/>
                </a:solidFill>
                <a:latin typeface="+mj-lt"/>
              </a:rPr>
              <a:t>общепринятым правилам проведения исследований, процесса сбора данных, </a:t>
            </a:r>
            <a:r>
              <a:rPr lang="ru-RU" i="1" dirty="0" smtClean="0">
                <a:solidFill>
                  <a:srgbClr val="002060"/>
                </a:solidFill>
                <a:latin typeface="+mj-lt"/>
              </a:rPr>
              <a:t>анализа</a:t>
            </a:r>
            <a:endParaRPr lang="ru-RU" i="1" dirty="0" smtClean="0">
              <a:solidFill>
                <a:srgbClr val="002060"/>
              </a:solidFill>
              <a:latin typeface="+mj-lt"/>
            </a:endParaRPr>
          </a:p>
          <a:p>
            <a:pPr>
              <a:buClr>
                <a:srgbClr val="FF0000"/>
              </a:buClr>
              <a:buFont typeface="Wingdings" panose="05000000000000000000" pitchFamily="2" charset="2"/>
              <a:buChar char="ü"/>
            </a:pPr>
            <a:r>
              <a:rPr lang="en-US" dirty="0" smtClean="0">
                <a:solidFill>
                  <a:srgbClr val="002060"/>
                </a:solidFill>
              </a:rPr>
              <a:t> </a:t>
            </a:r>
            <a:r>
              <a:rPr lang="ru-RU" u="sng" dirty="0" smtClean="0">
                <a:solidFill>
                  <a:srgbClr val="002060"/>
                </a:solidFill>
              </a:rPr>
              <a:t>Связь между нашими данными и задачами государственных </a:t>
            </a:r>
            <a:r>
              <a:rPr lang="ru-RU" u="sng" dirty="0" smtClean="0">
                <a:solidFill>
                  <a:srgbClr val="002060"/>
                </a:solidFill>
              </a:rPr>
              <a:t>программ:</a:t>
            </a:r>
            <a:r>
              <a:rPr lang="ru-RU" dirty="0" smtClean="0">
                <a:solidFill>
                  <a:srgbClr val="002060"/>
                </a:solidFill>
              </a:rPr>
              <a:t>  </a:t>
            </a:r>
            <a:r>
              <a:rPr lang="ru-RU" i="1" dirty="0" smtClean="0">
                <a:solidFill>
                  <a:srgbClr val="002060"/>
                </a:solidFill>
                <a:latin typeface="+mj-lt"/>
              </a:rPr>
              <a:t>измерять </a:t>
            </a:r>
            <a:r>
              <a:rPr lang="ru-RU" i="1" dirty="0" smtClean="0">
                <a:solidFill>
                  <a:srgbClr val="002060"/>
                </a:solidFill>
                <a:latin typeface="+mj-lt"/>
              </a:rPr>
              <a:t>связанные индикаторы; например, госпрограмма измеряет число получивших услуг, а мы – качество этих услуг</a:t>
            </a:r>
            <a:r>
              <a:rPr lang="ru-RU" i="1" dirty="0" smtClean="0">
                <a:solidFill>
                  <a:srgbClr val="002060"/>
                </a:solidFill>
                <a:latin typeface="+mj-lt"/>
              </a:rPr>
              <a:t>…</a:t>
            </a:r>
            <a:endParaRPr lang="ru-RU" i="1" dirty="0" smtClean="0">
              <a:solidFill>
                <a:srgbClr val="002060"/>
              </a:solidFill>
              <a:latin typeface="+mj-lt"/>
            </a:endParaRPr>
          </a:p>
          <a:p>
            <a:pPr>
              <a:buClr>
                <a:srgbClr val="FF0000"/>
              </a:buClr>
              <a:buFont typeface="Wingdings" panose="05000000000000000000" pitchFamily="2" charset="2"/>
              <a:buChar char="ü"/>
            </a:pPr>
            <a:r>
              <a:rPr lang="en-US" dirty="0" smtClean="0">
                <a:solidFill>
                  <a:srgbClr val="002060"/>
                </a:solidFill>
              </a:rPr>
              <a:t> </a:t>
            </a:r>
            <a:r>
              <a:rPr lang="ru-RU" u="sng" dirty="0" smtClean="0">
                <a:solidFill>
                  <a:srgbClr val="002060"/>
                </a:solidFill>
              </a:rPr>
              <a:t>Развитие партнерских отношений</a:t>
            </a:r>
            <a:r>
              <a:rPr lang="ru-RU" dirty="0" smtClean="0">
                <a:solidFill>
                  <a:srgbClr val="002060"/>
                </a:solidFill>
              </a:rPr>
              <a:t> со структурами, собирающими и анализирующими данные </a:t>
            </a:r>
            <a:r>
              <a:rPr lang="ru-RU" dirty="0" err="1" smtClean="0">
                <a:solidFill>
                  <a:srgbClr val="002060"/>
                </a:solidFill>
              </a:rPr>
              <a:t>гос</a:t>
            </a:r>
            <a:r>
              <a:rPr lang="ru-RU" dirty="0" smtClean="0">
                <a:solidFill>
                  <a:srgbClr val="002060"/>
                </a:solidFill>
              </a:rPr>
              <a:t>- и местных </a:t>
            </a:r>
            <a:r>
              <a:rPr lang="ru-RU" dirty="0" smtClean="0">
                <a:solidFill>
                  <a:srgbClr val="002060"/>
                </a:solidFill>
              </a:rPr>
              <a:t>программ, и принимающими решения:  </a:t>
            </a:r>
            <a:r>
              <a:rPr lang="ru-RU" i="1" dirty="0" smtClean="0">
                <a:solidFill>
                  <a:srgbClr val="002060"/>
                </a:solidFill>
                <a:latin typeface="+mj-lt"/>
              </a:rPr>
              <a:t>помогать </a:t>
            </a:r>
            <a:r>
              <a:rPr lang="ru-RU" i="1" dirty="0" smtClean="0">
                <a:solidFill>
                  <a:srgbClr val="002060"/>
                </a:solidFill>
                <a:latin typeface="+mj-lt"/>
              </a:rPr>
              <a:t>решать конфликты, искать способы повышения эффективности, отмечать не только пробелы, но и успехи</a:t>
            </a:r>
            <a:r>
              <a:rPr lang="ru-RU" i="1" dirty="0" smtClean="0">
                <a:solidFill>
                  <a:srgbClr val="002060"/>
                </a:solidFill>
                <a:latin typeface="+mj-lt"/>
              </a:rPr>
              <a:t>…</a:t>
            </a:r>
            <a:endParaRPr lang="ru-RU" i="1" dirty="0" smtClean="0">
              <a:solidFill>
                <a:srgbClr val="002060"/>
              </a:solidFill>
              <a:latin typeface="+mj-lt"/>
            </a:endParaRPr>
          </a:p>
          <a:p>
            <a:pPr>
              <a:buClr>
                <a:srgbClr val="FF0000"/>
              </a:buClr>
              <a:buFont typeface="Wingdings" panose="05000000000000000000" pitchFamily="2" charset="2"/>
              <a:buChar char="ü"/>
            </a:pPr>
            <a:r>
              <a:rPr lang="en-US" dirty="0" smtClean="0">
                <a:solidFill>
                  <a:srgbClr val="002060"/>
                </a:solidFill>
              </a:rPr>
              <a:t> </a:t>
            </a:r>
            <a:r>
              <a:rPr lang="ru-RU" u="sng" dirty="0" smtClean="0">
                <a:solidFill>
                  <a:srgbClr val="002060"/>
                </a:solidFill>
              </a:rPr>
              <a:t>Использовать несколько параллельных </a:t>
            </a:r>
            <a:r>
              <a:rPr lang="ru-RU" u="sng" dirty="0" smtClean="0">
                <a:solidFill>
                  <a:srgbClr val="002060"/>
                </a:solidFill>
              </a:rPr>
              <a:t>и независимых </a:t>
            </a:r>
            <a:r>
              <a:rPr lang="ru-RU" u="sng" dirty="0" smtClean="0">
                <a:solidFill>
                  <a:srgbClr val="002060"/>
                </a:solidFill>
              </a:rPr>
              <a:t>каналов распространения</a:t>
            </a:r>
            <a:r>
              <a:rPr lang="ru-RU" dirty="0" smtClean="0">
                <a:solidFill>
                  <a:srgbClr val="002060"/>
                </a:solidFill>
              </a:rPr>
              <a:t> наших </a:t>
            </a:r>
            <a:r>
              <a:rPr lang="ru-RU" dirty="0" smtClean="0">
                <a:solidFill>
                  <a:srgbClr val="002060"/>
                </a:solidFill>
              </a:rPr>
              <a:t>данных:  </a:t>
            </a:r>
            <a:r>
              <a:rPr lang="ru-RU" i="1" dirty="0" smtClean="0">
                <a:solidFill>
                  <a:srgbClr val="002060"/>
                </a:solidFill>
                <a:latin typeface="+mj-lt"/>
              </a:rPr>
              <a:t>как передавать напрямую </a:t>
            </a:r>
            <a:r>
              <a:rPr lang="ru-RU" i="1" dirty="0" smtClean="0">
                <a:solidFill>
                  <a:srgbClr val="002060"/>
                </a:solidFill>
                <a:latin typeface="+mj-lt"/>
              </a:rPr>
              <a:t>в госструктуры, так и в виде альтернативных/теневых </a:t>
            </a:r>
            <a:r>
              <a:rPr lang="ru-RU" i="1" dirty="0" smtClean="0">
                <a:solidFill>
                  <a:srgbClr val="002060"/>
                </a:solidFill>
                <a:latin typeface="+mj-lt"/>
              </a:rPr>
              <a:t>отчетов, материалов в СМИ и </a:t>
            </a:r>
            <a:r>
              <a:rPr lang="ru-RU" i="1" dirty="0" err="1" smtClean="0">
                <a:solidFill>
                  <a:srgbClr val="002060"/>
                </a:solidFill>
                <a:latin typeface="+mj-lt"/>
              </a:rPr>
              <a:t>соцсетях</a:t>
            </a:r>
            <a:endParaRPr lang="ru-RU" i="1" dirty="0" smtClean="0">
              <a:solidFill>
                <a:srgbClr val="002060"/>
              </a:solidFill>
              <a:latin typeface="+mj-lt"/>
            </a:endParaRPr>
          </a:p>
          <a:p>
            <a:pPr>
              <a:buClr>
                <a:srgbClr val="FF0000"/>
              </a:buClr>
              <a:buFont typeface="Wingdings" panose="05000000000000000000" pitchFamily="2" charset="2"/>
              <a:buChar char="ü"/>
            </a:pPr>
            <a:r>
              <a:rPr lang="en-US" dirty="0" smtClean="0">
                <a:solidFill>
                  <a:srgbClr val="002060"/>
                </a:solidFill>
              </a:rPr>
              <a:t> </a:t>
            </a:r>
            <a:r>
              <a:rPr lang="ru-RU" u="sng" dirty="0" smtClean="0">
                <a:solidFill>
                  <a:srgbClr val="002060"/>
                </a:solidFill>
              </a:rPr>
              <a:t>Повышать знания и навыки членов сообщества в получении </a:t>
            </a:r>
            <a:r>
              <a:rPr lang="ru-RU" u="sng" dirty="0" smtClean="0">
                <a:solidFill>
                  <a:srgbClr val="002060"/>
                </a:solidFill>
              </a:rPr>
              <a:t>услуг:</a:t>
            </a:r>
            <a:r>
              <a:rPr lang="ru-RU" dirty="0" smtClean="0">
                <a:solidFill>
                  <a:srgbClr val="002060"/>
                </a:solidFill>
              </a:rPr>
              <a:t>  </a:t>
            </a:r>
            <a:r>
              <a:rPr lang="ru-RU" i="1" dirty="0" smtClean="0">
                <a:solidFill>
                  <a:srgbClr val="002060"/>
                </a:solidFill>
                <a:latin typeface="+mj-lt"/>
              </a:rPr>
              <a:t>включая востребованность услуг, знание </a:t>
            </a:r>
            <a:r>
              <a:rPr lang="ru-RU" i="1" dirty="0" smtClean="0">
                <a:solidFill>
                  <a:srgbClr val="002060"/>
                </a:solidFill>
                <a:latin typeface="+mj-lt"/>
              </a:rPr>
              <a:t>законов, правил работы сервисов, границы своей ответственности…, и так формировать более продуктивные отношения между провайдерами услуг и </a:t>
            </a:r>
            <a:r>
              <a:rPr lang="ru-RU" i="1" dirty="0" smtClean="0">
                <a:solidFill>
                  <a:srgbClr val="002060"/>
                </a:solidFill>
                <a:latin typeface="+mj-lt"/>
              </a:rPr>
              <a:t>получателями услуг</a:t>
            </a:r>
            <a:endParaRPr lang="en-US" i="1" dirty="0">
              <a:solidFill>
                <a:srgbClr val="002060"/>
              </a:solidFill>
              <a:latin typeface="+mj-lt"/>
            </a:endParaRPr>
          </a:p>
        </p:txBody>
      </p:sp>
    </p:spTree>
    <p:extLst>
      <p:ext uri="{BB962C8B-B14F-4D97-AF65-F5344CB8AC3E}">
        <p14:creationId xmlns:p14="http://schemas.microsoft.com/office/powerpoint/2010/main" val="266195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ru-RU" sz="5400" dirty="0" smtClean="0">
                <a:solidFill>
                  <a:srgbClr val="FFFFFF"/>
                </a:solidFill>
                <a:latin typeface="Franklin Gothic Book" panose="020B0503020102020204" pitchFamily="34" charset="0"/>
                <a:cs typeface="Segoe UI" panose="020B0502040204020203" pitchFamily="34" charset="0"/>
              </a:rPr>
              <a:t>Спасибо з ваше внимание!</a:t>
            </a:r>
            <a:endParaRPr lang="en-US" sz="5400" dirty="0">
              <a:solidFill>
                <a:srgbClr val="FFFFFF"/>
              </a:solidFill>
              <a:latin typeface="Franklin Gothic Book" panose="020B0503020102020204" pitchFamily="34" charset="0"/>
              <a:cs typeface="Segoe UI" panose="020B0502040204020203" pitchFamily="34" charset="0"/>
            </a:endParaRP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Autofit/>
          </a:bodyPr>
          <a:lstStyle/>
          <a:p>
            <a:r>
              <a:rPr lang="ru-RU" i="1" dirty="0" smtClean="0">
                <a:solidFill>
                  <a:srgbClr val="E7E6E6"/>
                </a:solidFill>
                <a:latin typeface="+mj-lt"/>
                <a:cs typeface="Segoe UI" panose="020B0502040204020203" pitchFamily="34" charset="0"/>
              </a:rPr>
              <a:t>Геннадий </a:t>
            </a:r>
            <a:r>
              <a:rPr lang="ru-RU" i="1" dirty="0" err="1" smtClean="0">
                <a:solidFill>
                  <a:srgbClr val="E7E6E6"/>
                </a:solidFill>
                <a:latin typeface="+mj-lt"/>
                <a:cs typeface="Segoe UI" panose="020B0502040204020203" pitchFamily="34" charset="0"/>
              </a:rPr>
              <a:t>Рощупкин</a:t>
            </a:r>
            <a:r>
              <a:rPr lang="ru-RU" i="1" dirty="0" smtClean="0">
                <a:solidFill>
                  <a:srgbClr val="E7E6E6"/>
                </a:solidFill>
                <a:latin typeface="+mj-lt"/>
                <a:cs typeface="Segoe UI" panose="020B0502040204020203" pitchFamily="34" charset="0"/>
              </a:rPr>
              <a:t>,  </a:t>
            </a:r>
            <a:r>
              <a:rPr lang="en-US" i="1" dirty="0" smtClean="0">
                <a:solidFill>
                  <a:srgbClr val="E7E6E6"/>
                </a:solidFill>
                <a:latin typeface="+mj-lt"/>
                <a:cs typeface="Segoe UI" panose="020B0502040204020203" pitchFamily="34" charset="0"/>
              </a:rPr>
              <a:t>gennadyrosh@gmail.com</a:t>
            </a:r>
            <a:endParaRPr lang="en-US" i="1" dirty="0">
              <a:solidFill>
                <a:srgbClr val="E7E6E6"/>
              </a:solidFill>
              <a:latin typeface="+mj-lt"/>
              <a:cs typeface="Segoe UI" panose="020B0502040204020203" pitchFamily="34" charset="0"/>
            </a:endParaRP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solidFill>
                  <a:srgbClr val="4C2600"/>
                </a:solidFill>
              </a:rPr>
              <a:t>Что про МСС вы могли узнать раньше:</a:t>
            </a:r>
            <a:endParaRPr lang="en-US" b="1" dirty="0">
              <a:solidFill>
                <a:srgbClr val="4C2600"/>
              </a:solidFill>
            </a:endParaRPr>
          </a:p>
        </p:txBody>
      </p:sp>
      <p:sp>
        <p:nvSpPr>
          <p:cNvPr id="3" name="Content Placeholder 2"/>
          <p:cNvSpPr>
            <a:spLocks noGrp="1"/>
          </p:cNvSpPr>
          <p:nvPr>
            <p:ph idx="1"/>
          </p:nvPr>
        </p:nvSpPr>
        <p:spPr/>
        <p:txBody>
          <a:bodyPr>
            <a:normAutofit fontScale="92500"/>
          </a:bodyPr>
          <a:lstStyle/>
          <a:p>
            <a:r>
              <a:rPr lang="ru-RU" dirty="0" smtClean="0">
                <a:solidFill>
                  <a:srgbClr val="002060"/>
                </a:solidFill>
              </a:rPr>
              <a:t>МСС – это инструмент для обеспечения подотчетности провайдера услуг перед пользователями, </a:t>
            </a:r>
            <a:r>
              <a:rPr lang="ru-RU" dirty="0" smtClean="0">
                <a:solidFill>
                  <a:srgbClr val="002060"/>
                </a:solidFill>
              </a:rPr>
              <a:t>и </a:t>
            </a:r>
            <a:r>
              <a:rPr lang="ru-RU" dirty="0" smtClean="0">
                <a:solidFill>
                  <a:srgbClr val="002060"/>
                </a:solidFill>
              </a:rPr>
              <a:t>правительств </a:t>
            </a:r>
            <a:r>
              <a:rPr lang="ru-RU" dirty="0" smtClean="0">
                <a:solidFill>
                  <a:srgbClr val="002060"/>
                </a:solidFill>
              </a:rPr>
              <a:t>– перед гражданами</a:t>
            </a:r>
          </a:p>
          <a:p>
            <a:r>
              <a:rPr lang="ru-RU" dirty="0" smtClean="0">
                <a:solidFill>
                  <a:srgbClr val="002060"/>
                </a:solidFill>
              </a:rPr>
              <a:t>МСС – это сбор данных о доступности и качестве услуг силами пользователей этих услуг (сообществами, которым услуги нужны)</a:t>
            </a:r>
          </a:p>
          <a:p>
            <a:r>
              <a:rPr lang="ru-RU" dirty="0" smtClean="0">
                <a:solidFill>
                  <a:srgbClr val="002060"/>
                </a:solidFill>
              </a:rPr>
              <a:t>МСС – это сбор данных, которые интересуют сообщества</a:t>
            </a:r>
          </a:p>
          <a:p>
            <a:r>
              <a:rPr lang="ru-RU" dirty="0" smtClean="0">
                <a:solidFill>
                  <a:srgbClr val="002060"/>
                </a:solidFill>
              </a:rPr>
              <a:t>МСС – это регулярный (постоянно повторяющийся) процесс,</a:t>
            </a:r>
          </a:p>
          <a:p>
            <a:pPr lvl="1"/>
            <a:r>
              <a:rPr lang="ru-RU" dirty="0" smtClean="0">
                <a:solidFill>
                  <a:srgbClr val="002060"/>
                </a:solidFill>
              </a:rPr>
              <a:t>1) управляемый </a:t>
            </a:r>
            <a:r>
              <a:rPr lang="ru-RU" dirty="0" smtClean="0">
                <a:solidFill>
                  <a:srgbClr val="002060"/>
                </a:solidFill>
              </a:rPr>
              <a:t>сообществом, </a:t>
            </a:r>
            <a:r>
              <a:rPr lang="ru-RU" dirty="0" smtClean="0">
                <a:solidFill>
                  <a:srgbClr val="002060"/>
                </a:solidFill>
              </a:rPr>
              <a:t>или</a:t>
            </a:r>
          </a:p>
          <a:p>
            <a:pPr lvl="1"/>
            <a:r>
              <a:rPr lang="ru-RU" dirty="0" smtClean="0">
                <a:solidFill>
                  <a:srgbClr val="002060"/>
                </a:solidFill>
              </a:rPr>
              <a:t>2) </a:t>
            </a:r>
            <a:r>
              <a:rPr lang="ru-RU" dirty="0" smtClean="0">
                <a:solidFill>
                  <a:srgbClr val="002060"/>
                </a:solidFill>
              </a:rPr>
              <a:t>проводимый при </a:t>
            </a:r>
            <a:r>
              <a:rPr lang="ru-RU" dirty="0" smtClean="0">
                <a:solidFill>
                  <a:srgbClr val="002060"/>
                </a:solidFill>
              </a:rPr>
              <a:t>значимом вовлечении сообщества</a:t>
            </a:r>
          </a:p>
          <a:p>
            <a:r>
              <a:rPr lang="ru-RU" dirty="0" smtClean="0">
                <a:solidFill>
                  <a:srgbClr val="002060"/>
                </a:solidFill>
              </a:rPr>
              <a:t>МСС – это сбор данных, которые нужны для </a:t>
            </a:r>
            <a:r>
              <a:rPr lang="ru-RU" dirty="0" err="1" smtClean="0">
                <a:solidFill>
                  <a:srgbClr val="002060"/>
                </a:solidFill>
              </a:rPr>
              <a:t>адвокации</a:t>
            </a:r>
            <a:endParaRPr lang="ru-RU" dirty="0" smtClean="0">
              <a:solidFill>
                <a:srgbClr val="002060"/>
              </a:solidFill>
            </a:endParaRPr>
          </a:p>
          <a:p>
            <a:r>
              <a:rPr lang="ru-RU" dirty="0" smtClean="0">
                <a:solidFill>
                  <a:srgbClr val="002060"/>
                </a:solidFill>
              </a:rPr>
              <a:t>МСС – это способ для сообщества быть </a:t>
            </a:r>
            <a:r>
              <a:rPr lang="ru-RU" i="1" dirty="0" smtClean="0">
                <a:solidFill>
                  <a:srgbClr val="FF0000"/>
                </a:solidFill>
              </a:rPr>
              <a:t>значимо</a:t>
            </a:r>
            <a:r>
              <a:rPr lang="ru-RU" dirty="0" smtClean="0">
                <a:solidFill>
                  <a:srgbClr val="002060"/>
                </a:solidFill>
              </a:rPr>
              <a:t> вовлеченным</a:t>
            </a:r>
          </a:p>
          <a:p>
            <a:endParaRPr lang="en-US" dirty="0">
              <a:solidFill>
                <a:srgbClr val="002060"/>
              </a:solidFill>
            </a:endParaRPr>
          </a:p>
        </p:txBody>
      </p:sp>
    </p:spTree>
    <p:extLst>
      <p:ext uri="{BB962C8B-B14F-4D97-AF65-F5344CB8AC3E}">
        <p14:creationId xmlns:p14="http://schemas.microsoft.com/office/powerpoint/2010/main" val="314672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solidFill>
                  <a:srgbClr val="4C2600"/>
                </a:solidFill>
              </a:rPr>
              <a:t>Чего часто нет в </a:t>
            </a:r>
            <a:r>
              <a:rPr lang="ru-RU" b="1" dirty="0" err="1" smtClean="0">
                <a:solidFill>
                  <a:srgbClr val="4C2600"/>
                </a:solidFill>
              </a:rPr>
              <a:t>гайдах</a:t>
            </a:r>
            <a:r>
              <a:rPr lang="ru-RU" b="1" dirty="0" smtClean="0">
                <a:solidFill>
                  <a:srgbClr val="4C2600"/>
                </a:solidFill>
              </a:rPr>
              <a:t>?</a:t>
            </a:r>
            <a:endParaRPr lang="en-US" b="1" dirty="0">
              <a:solidFill>
                <a:srgbClr val="4C2600"/>
              </a:solidFill>
            </a:endParaRPr>
          </a:p>
        </p:txBody>
      </p:sp>
      <p:sp>
        <p:nvSpPr>
          <p:cNvPr id="3" name="Content Placeholder 2"/>
          <p:cNvSpPr>
            <a:spLocks noGrp="1"/>
          </p:cNvSpPr>
          <p:nvPr>
            <p:ph idx="1"/>
          </p:nvPr>
        </p:nvSpPr>
        <p:spPr/>
        <p:txBody>
          <a:bodyPr/>
          <a:lstStyle/>
          <a:p>
            <a:r>
              <a:rPr lang="ru-RU" dirty="0" smtClean="0">
                <a:solidFill>
                  <a:srgbClr val="002060"/>
                </a:solidFill>
              </a:rPr>
              <a:t>Как решить, что и зачем нам </a:t>
            </a:r>
            <a:r>
              <a:rPr lang="ru-RU" dirty="0" err="1" smtClean="0">
                <a:solidFill>
                  <a:srgbClr val="002060"/>
                </a:solidFill>
              </a:rPr>
              <a:t>мониторить</a:t>
            </a:r>
            <a:r>
              <a:rPr lang="ru-RU" dirty="0" smtClean="0">
                <a:solidFill>
                  <a:srgbClr val="002060"/>
                </a:solidFill>
              </a:rPr>
              <a:t> именно сейчас?</a:t>
            </a:r>
          </a:p>
          <a:p>
            <a:r>
              <a:rPr lang="ru-RU" dirty="0" smtClean="0">
                <a:solidFill>
                  <a:srgbClr val="002060"/>
                </a:solidFill>
              </a:rPr>
              <a:t>Как обеспечить использование собранных нами данных теми, на кого мы хотим повлиять?</a:t>
            </a:r>
            <a:endParaRPr lang="en-US" dirty="0">
              <a:solidFill>
                <a:srgbClr val="002060"/>
              </a:solidFill>
            </a:endParaRPr>
          </a:p>
        </p:txBody>
      </p:sp>
    </p:spTree>
    <p:extLst>
      <p:ext uri="{BB962C8B-B14F-4D97-AF65-F5344CB8AC3E}">
        <p14:creationId xmlns:p14="http://schemas.microsoft.com/office/powerpoint/2010/main" val="3892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689077" cy="1325563"/>
          </a:xfrm>
        </p:spPr>
        <p:txBody>
          <a:bodyPr/>
          <a:lstStyle/>
          <a:p>
            <a:r>
              <a:rPr lang="ru-RU" b="1" dirty="0" smtClean="0">
                <a:solidFill>
                  <a:srgbClr val="4C2600"/>
                </a:solidFill>
              </a:rPr>
              <a:t>Что и зачем нам </a:t>
            </a:r>
            <a:r>
              <a:rPr lang="ru-RU" b="1" dirty="0" err="1" smtClean="0">
                <a:solidFill>
                  <a:srgbClr val="4C2600"/>
                </a:solidFill>
              </a:rPr>
              <a:t>мониторить</a:t>
            </a:r>
            <a:r>
              <a:rPr lang="ru-RU" b="1" dirty="0" smtClean="0">
                <a:solidFill>
                  <a:srgbClr val="4C2600"/>
                </a:solidFill>
              </a:rPr>
              <a:t> именно сейчас?</a:t>
            </a:r>
            <a:endParaRPr lang="en-US" b="1" dirty="0">
              <a:solidFill>
                <a:srgbClr val="4C2600"/>
              </a:solidFill>
            </a:endParaRPr>
          </a:p>
        </p:txBody>
      </p:sp>
      <p:sp>
        <p:nvSpPr>
          <p:cNvPr id="3" name="Content Placeholder 2"/>
          <p:cNvSpPr>
            <a:spLocks noGrp="1"/>
          </p:cNvSpPr>
          <p:nvPr>
            <p:ph idx="1"/>
          </p:nvPr>
        </p:nvSpPr>
        <p:spPr>
          <a:xfrm>
            <a:off x="838200" y="1843210"/>
            <a:ext cx="10515600" cy="4351338"/>
          </a:xfrm>
        </p:spPr>
        <p:txBody>
          <a:bodyPr>
            <a:normAutofit lnSpcReduction="10000"/>
          </a:bodyPr>
          <a:lstStyle/>
          <a:p>
            <a:r>
              <a:rPr lang="ru-RU" dirty="0" smtClean="0">
                <a:solidFill>
                  <a:srgbClr val="002060"/>
                </a:solidFill>
              </a:rPr>
              <a:t>Когда сообщество является критически важным участником и со-лидером мониторинга?</a:t>
            </a:r>
          </a:p>
          <a:p>
            <a:pPr lvl="1">
              <a:buFont typeface="Wingdings" panose="05000000000000000000" pitchFamily="2" charset="2"/>
              <a:buChar char="ü"/>
            </a:pPr>
            <a:r>
              <a:rPr lang="ru-RU" sz="2000" dirty="0" smtClean="0">
                <a:solidFill>
                  <a:srgbClr val="002060"/>
                </a:solidFill>
              </a:rPr>
              <a:t> Когда данные интересны именно (или только) членам сообщества.</a:t>
            </a:r>
          </a:p>
          <a:p>
            <a:pPr lvl="1">
              <a:buFont typeface="Wingdings" panose="05000000000000000000" pitchFamily="2" charset="2"/>
              <a:buChar char="ü"/>
            </a:pPr>
            <a:r>
              <a:rPr lang="ru-RU" sz="2000" dirty="0" smtClean="0">
                <a:solidFill>
                  <a:srgbClr val="002060"/>
                </a:solidFill>
              </a:rPr>
              <a:t> Когда другие не могут собрать нужные данные.</a:t>
            </a:r>
          </a:p>
          <a:p>
            <a:pPr lvl="1">
              <a:buFont typeface="Wingdings" panose="05000000000000000000" pitchFamily="2" charset="2"/>
              <a:buChar char="ü"/>
            </a:pPr>
            <a:r>
              <a:rPr lang="ru-RU" sz="2000" dirty="0" smtClean="0">
                <a:solidFill>
                  <a:srgbClr val="002060"/>
                </a:solidFill>
              </a:rPr>
              <a:t> Когда нужен контроль, чтобы снизить влияние «человеческого фактора» (стигма, оправдание плохой работы, коррупция, завышенные требования начальства…)</a:t>
            </a:r>
          </a:p>
          <a:p>
            <a:pPr lvl="1"/>
            <a:r>
              <a:rPr lang="ru-RU" sz="2000" i="1" dirty="0" smtClean="0">
                <a:solidFill>
                  <a:srgbClr val="FF0000"/>
                </a:solidFill>
              </a:rPr>
              <a:t>В остальных случаях можно доверить сбор данных другим (и следить за результатами!).</a:t>
            </a:r>
          </a:p>
          <a:p>
            <a:r>
              <a:rPr lang="ru-RU" dirty="0" smtClean="0">
                <a:solidFill>
                  <a:srgbClr val="002060"/>
                </a:solidFill>
              </a:rPr>
              <a:t>Какие вопросы важны нам, как представителям сообщества, именно сейчас? </a:t>
            </a:r>
          </a:p>
          <a:p>
            <a:pPr lvl="1"/>
            <a:r>
              <a:rPr lang="ru-RU" dirty="0" smtClean="0">
                <a:solidFill>
                  <a:srgbClr val="FF0000"/>
                </a:solidFill>
              </a:rPr>
              <a:t>Есть что-то, без чего (или из-за чего) мы умрем?</a:t>
            </a:r>
          </a:p>
          <a:p>
            <a:pPr lvl="1"/>
            <a:r>
              <a:rPr lang="ru-RU" dirty="0" smtClean="0">
                <a:solidFill>
                  <a:srgbClr val="FF0000"/>
                </a:solidFill>
              </a:rPr>
              <a:t>Есть что-то, без чего (или из-за чего) мы не захотим жить?</a:t>
            </a:r>
            <a:endParaRPr lang="en-US" dirty="0">
              <a:solidFill>
                <a:srgbClr val="FF0000"/>
              </a:solidFill>
            </a:endParaRPr>
          </a:p>
        </p:txBody>
      </p:sp>
    </p:spTree>
    <p:extLst>
      <p:ext uri="{BB962C8B-B14F-4D97-AF65-F5344CB8AC3E}">
        <p14:creationId xmlns:p14="http://schemas.microsoft.com/office/powerpoint/2010/main" val="908118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solidFill>
                  <a:srgbClr val="4C2600"/>
                </a:solidFill>
              </a:rPr>
              <a:t>Без чего мы умрем?</a:t>
            </a:r>
            <a:endParaRPr lang="en-US" b="1" i="1" dirty="0">
              <a:solidFill>
                <a:srgbClr val="4C2600"/>
              </a:solidFill>
            </a:endParaRPr>
          </a:p>
        </p:txBody>
      </p:sp>
      <p:sp>
        <p:nvSpPr>
          <p:cNvPr id="3" name="Content Placeholder 2"/>
          <p:cNvSpPr>
            <a:spLocks noGrp="1"/>
          </p:cNvSpPr>
          <p:nvPr>
            <p:ph idx="1"/>
          </p:nvPr>
        </p:nvSpPr>
        <p:spPr/>
        <p:txBody>
          <a:bodyPr/>
          <a:lstStyle/>
          <a:p>
            <a:r>
              <a:rPr lang="ru-RU" dirty="0" smtClean="0">
                <a:solidFill>
                  <a:srgbClr val="002060"/>
                </a:solidFill>
              </a:rPr>
              <a:t>Наиболее частые примеры в связи с ВИЧ и ТБ:</a:t>
            </a:r>
          </a:p>
          <a:p>
            <a:pPr lvl="1">
              <a:buClr>
                <a:srgbClr val="FF0000"/>
              </a:buClr>
              <a:buFont typeface="Wingdings" panose="05000000000000000000" pitchFamily="2" charset="2"/>
              <a:buChar char="ü"/>
            </a:pPr>
            <a:r>
              <a:rPr lang="ru-RU" dirty="0" smtClean="0">
                <a:solidFill>
                  <a:srgbClr val="002060"/>
                </a:solidFill>
              </a:rPr>
              <a:t> Отсутствие лекарств и/или знаний и навыков у медиков</a:t>
            </a:r>
          </a:p>
          <a:p>
            <a:pPr lvl="1">
              <a:buClr>
                <a:srgbClr val="FF0000"/>
              </a:buClr>
              <a:buFont typeface="Wingdings" panose="05000000000000000000" pitchFamily="2" charset="2"/>
              <a:buChar char="ü"/>
            </a:pPr>
            <a:r>
              <a:rPr lang="ru-RU" dirty="0" smtClean="0">
                <a:solidFill>
                  <a:srgbClr val="002060"/>
                </a:solidFill>
              </a:rPr>
              <a:t> Отсутствие своевременной медицинской помощи (в том числе из-за поздней диагностики, запрета на применение или очень сложной процедуры получения новых и эффективных лекарства)</a:t>
            </a:r>
          </a:p>
          <a:p>
            <a:pPr lvl="1">
              <a:buClr>
                <a:srgbClr val="FF0000"/>
              </a:buClr>
              <a:buFont typeface="Wingdings" panose="05000000000000000000" pitchFamily="2" charset="2"/>
              <a:buChar char="ü"/>
            </a:pPr>
            <a:r>
              <a:rPr lang="ru-RU" dirty="0" smtClean="0">
                <a:solidFill>
                  <a:srgbClr val="002060"/>
                </a:solidFill>
              </a:rPr>
              <a:t> Дискриминация, когда нас лишают доступа к лечению, которое есть</a:t>
            </a:r>
          </a:p>
          <a:p>
            <a:pPr lvl="1">
              <a:buClr>
                <a:srgbClr val="FF0000"/>
              </a:buClr>
              <a:buFont typeface="Wingdings" panose="05000000000000000000" pitchFamily="2" charset="2"/>
              <a:buChar char="ü"/>
            </a:pPr>
            <a:r>
              <a:rPr lang="ru-RU" dirty="0" smtClean="0">
                <a:solidFill>
                  <a:srgbClr val="002060"/>
                </a:solidFill>
              </a:rPr>
              <a:t> Угроза или применение насилия (физического и психологического), когда мы боимся просить о помощи</a:t>
            </a:r>
            <a:endParaRPr lang="en-US" dirty="0">
              <a:solidFill>
                <a:srgbClr val="002060"/>
              </a:solidFill>
            </a:endParaRPr>
          </a:p>
        </p:txBody>
      </p:sp>
    </p:spTree>
    <p:extLst>
      <p:ext uri="{BB962C8B-B14F-4D97-AF65-F5344CB8AC3E}">
        <p14:creationId xmlns:p14="http://schemas.microsoft.com/office/powerpoint/2010/main" val="171791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solidFill>
                  <a:srgbClr val="4C2600"/>
                </a:solidFill>
              </a:rPr>
              <a:t>Без чего мы не хотим жить?</a:t>
            </a:r>
            <a:endParaRPr lang="en-US" b="1" i="1" dirty="0">
              <a:solidFill>
                <a:srgbClr val="4C2600"/>
              </a:solidFill>
            </a:endParaRPr>
          </a:p>
        </p:txBody>
      </p:sp>
      <p:sp>
        <p:nvSpPr>
          <p:cNvPr id="3" name="Content Placeholder 2"/>
          <p:cNvSpPr>
            <a:spLocks noGrp="1"/>
          </p:cNvSpPr>
          <p:nvPr>
            <p:ph idx="1"/>
          </p:nvPr>
        </p:nvSpPr>
        <p:spPr/>
        <p:txBody>
          <a:bodyPr/>
          <a:lstStyle/>
          <a:p>
            <a:r>
              <a:rPr lang="ru-RU" dirty="0" smtClean="0">
                <a:solidFill>
                  <a:srgbClr val="002060"/>
                </a:solidFill>
              </a:rPr>
              <a:t>Наиболее частые примеры в связи с ВИЧ и ТБ:</a:t>
            </a:r>
          </a:p>
          <a:p>
            <a:pPr lvl="1">
              <a:buClr>
                <a:srgbClr val="FF0000"/>
              </a:buClr>
              <a:buFont typeface="Wingdings" panose="05000000000000000000" pitchFamily="2" charset="2"/>
              <a:buChar char="ü"/>
            </a:pPr>
            <a:r>
              <a:rPr lang="ru-RU" dirty="0" smtClean="0">
                <a:solidFill>
                  <a:srgbClr val="002060"/>
                </a:solidFill>
              </a:rPr>
              <a:t> Без наших детей, семей, любимых людей, в том числе без надежды на то, что они у нас будут</a:t>
            </a:r>
          </a:p>
          <a:p>
            <a:pPr lvl="1">
              <a:buClr>
                <a:srgbClr val="FF0000"/>
              </a:buClr>
              <a:buFont typeface="Wingdings" panose="05000000000000000000" pitchFamily="2" charset="2"/>
              <a:buChar char="ü"/>
            </a:pPr>
            <a:r>
              <a:rPr lang="ru-RU" dirty="0" smtClean="0">
                <a:solidFill>
                  <a:srgbClr val="002060"/>
                </a:solidFill>
              </a:rPr>
              <a:t> Без возможности защищать свое здоровье и безопасность (гигиена и другая профилактика болезней, возможность обеспечивать свой дом и свою ежедневную жизнь…)</a:t>
            </a:r>
          </a:p>
          <a:p>
            <a:pPr lvl="1">
              <a:buClr>
                <a:srgbClr val="FF0000"/>
              </a:buClr>
              <a:buFont typeface="Wingdings" panose="05000000000000000000" pitchFamily="2" charset="2"/>
              <a:buChar char="ü"/>
            </a:pPr>
            <a:r>
              <a:rPr lang="ru-RU" dirty="0" smtClean="0">
                <a:solidFill>
                  <a:srgbClr val="002060"/>
                </a:solidFill>
              </a:rPr>
              <a:t> Без приемлемого отношения со стороны окружающих (пусть не любят, но хоть не сажают в тюрьму и не бьют!)</a:t>
            </a:r>
          </a:p>
          <a:p>
            <a:pPr lvl="1"/>
            <a:endParaRPr lang="en-US" dirty="0">
              <a:solidFill>
                <a:srgbClr val="002060"/>
              </a:solidFill>
            </a:endParaRPr>
          </a:p>
        </p:txBody>
      </p:sp>
    </p:spTree>
    <p:extLst>
      <p:ext uri="{BB962C8B-B14F-4D97-AF65-F5344CB8AC3E}">
        <p14:creationId xmlns:p14="http://schemas.microsoft.com/office/powerpoint/2010/main" val="2608704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solidFill>
                  <a:srgbClr val="4C2600"/>
                </a:solidFill>
              </a:rPr>
              <a:t>Так что мы хотим </a:t>
            </a:r>
            <a:r>
              <a:rPr lang="ru-RU" b="1" dirty="0" err="1" smtClean="0">
                <a:solidFill>
                  <a:srgbClr val="4C2600"/>
                </a:solidFill>
              </a:rPr>
              <a:t>мониторить</a:t>
            </a:r>
            <a:r>
              <a:rPr lang="ru-RU" b="1" dirty="0" smtClean="0">
                <a:solidFill>
                  <a:srgbClr val="4C2600"/>
                </a:solidFill>
              </a:rPr>
              <a:t>?</a:t>
            </a:r>
            <a:endParaRPr lang="en-US" b="1" dirty="0">
              <a:solidFill>
                <a:srgbClr val="4C2600"/>
              </a:solidFill>
            </a:endParaRPr>
          </a:p>
        </p:txBody>
      </p:sp>
      <p:sp>
        <p:nvSpPr>
          <p:cNvPr id="3" name="Content Placeholder 2"/>
          <p:cNvSpPr>
            <a:spLocks noGrp="1"/>
          </p:cNvSpPr>
          <p:nvPr>
            <p:ph idx="1"/>
          </p:nvPr>
        </p:nvSpPr>
        <p:spPr/>
        <p:txBody>
          <a:bodyPr>
            <a:noAutofit/>
          </a:bodyPr>
          <a:lstStyle/>
          <a:p>
            <a:r>
              <a:rPr lang="ru-RU" sz="2200" dirty="0" smtClean="0">
                <a:solidFill>
                  <a:srgbClr val="002060"/>
                </a:solidFill>
              </a:rPr>
              <a:t>Для этого нужно понимать, что вы хотите изменить? Выберите приоритеты в зависимости от ситуации в вашей стране. Например:</a:t>
            </a:r>
          </a:p>
          <a:p>
            <a:pPr lvl="1"/>
            <a:r>
              <a:rPr lang="ru-RU" sz="1600" dirty="0" smtClean="0">
                <a:solidFill>
                  <a:srgbClr val="002060"/>
                </a:solidFill>
              </a:rPr>
              <a:t>Если нет лекарств, то нужно </a:t>
            </a:r>
            <a:r>
              <a:rPr lang="ru-RU" sz="1600" dirty="0" err="1" smtClean="0">
                <a:solidFill>
                  <a:srgbClr val="002060"/>
                </a:solidFill>
              </a:rPr>
              <a:t>мониторить</a:t>
            </a:r>
            <a:r>
              <a:rPr lang="ru-RU" sz="1600" dirty="0" smtClean="0">
                <a:solidFill>
                  <a:srgbClr val="002060"/>
                </a:solidFill>
              </a:rPr>
              <a:t> эффективность профилактики, с фокусом на ключевые группы, законы о защите здоровья, закупки </a:t>
            </a:r>
            <a:r>
              <a:rPr lang="ru-RU" sz="1600" dirty="0" smtClean="0">
                <a:solidFill>
                  <a:srgbClr val="002060"/>
                </a:solidFill>
              </a:rPr>
              <a:t>лекарств, и паллиативный уход для всех ЛЖВ.</a:t>
            </a:r>
            <a:endParaRPr lang="ru-RU" sz="1600" dirty="0" smtClean="0">
              <a:solidFill>
                <a:srgbClr val="002060"/>
              </a:solidFill>
            </a:endParaRPr>
          </a:p>
          <a:p>
            <a:pPr lvl="1"/>
            <a:r>
              <a:rPr lang="ru-RU" sz="1600" dirty="0" smtClean="0">
                <a:solidFill>
                  <a:srgbClr val="002060"/>
                </a:solidFill>
              </a:rPr>
              <a:t>Если лекарства есть, но не достаточно – цены на лекарства, качество закупок и поставок, доступность лечения для ключевых групп (дискриминация), профилактику в ключевых группах.</a:t>
            </a:r>
          </a:p>
          <a:p>
            <a:pPr lvl="1"/>
            <a:r>
              <a:rPr lang="ru-RU" sz="1600" dirty="0" smtClean="0">
                <a:solidFill>
                  <a:srgbClr val="002060"/>
                </a:solidFill>
              </a:rPr>
              <a:t>Если лекарства есть для всех и без перебоев – качество жизни ЛЖВ (ЛТБ) из ключевых и маргинализованных групп (насилие, жилье, работа), качество лечения для ключевых и маргинализованных групп (дискриминация), и профилактику среди ключевых и маргинализованных групп (стигма и дискриминация). А так же эффективность инвестиций в здоровье.</a:t>
            </a:r>
          </a:p>
          <a:p>
            <a:pPr lvl="1"/>
            <a:endParaRPr lang="ru-RU" sz="1000" dirty="0" smtClean="0">
              <a:solidFill>
                <a:srgbClr val="002060"/>
              </a:solidFill>
            </a:endParaRPr>
          </a:p>
          <a:p>
            <a:r>
              <a:rPr lang="ru-RU" sz="2200" dirty="0" smtClean="0">
                <a:solidFill>
                  <a:srgbClr val="002060"/>
                </a:solidFill>
              </a:rPr>
              <a:t>Нужно выбрать </a:t>
            </a:r>
            <a:r>
              <a:rPr lang="ru-RU" sz="2200" dirty="0" smtClean="0">
                <a:solidFill>
                  <a:srgbClr val="002060"/>
                </a:solidFill>
              </a:rPr>
              <a:t>важные для нас текущие процессы, </a:t>
            </a:r>
            <a:r>
              <a:rPr lang="ru-RU" sz="2200" dirty="0" smtClean="0">
                <a:solidFill>
                  <a:srgbClr val="002060"/>
                </a:solidFill>
              </a:rPr>
              <a:t>такие, </a:t>
            </a:r>
            <a:r>
              <a:rPr lang="ru-RU" sz="2200" i="1" u="sng" dirty="0" smtClean="0">
                <a:solidFill>
                  <a:srgbClr val="002060"/>
                </a:solidFill>
              </a:rPr>
              <a:t>где </a:t>
            </a:r>
            <a:r>
              <a:rPr lang="ru-RU" sz="2200" i="1" u="sng" dirty="0" smtClean="0">
                <a:solidFill>
                  <a:srgbClr val="002060"/>
                </a:solidFill>
              </a:rPr>
              <a:t>есть возможность влиять на принятие решений</a:t>
            </a:r>
            <a:r>
              <a:rPr lang="ru-RU" sz="2200" dirty="0" smtClean="0">
                <a:solidFill>
                  <a:srgbClr val="002060"/>
                </a:solidFill>
              </a:rPr>
              <a:t>. Например:</a:t>
            </a:r>
          </a:p>
          <a:p>
            <a:pPr lvl="1">
              <a:buClr>
                <a:srgbClr val="FF0000"/>
              </a:buClr>
              <a:buFont typeface="Wingdings" panose="05000000000000000000" pitchFamily="2" charset="2"/>
              <a:buChar char="ü"/>
            </a:pPr>
            <a:r>
              <a:rPr lang="ru-RU" sz="1600" dirty="0" smtClean="0">
                <a:solidFill>
                  <a:srgbClr val="002060"/>
                </a:solidFill>
              </a:rPr>
              <a:t>  </a:t>
            </a:r>
            <a:r>
              <a:rPr lang="ru-RU" sz="2000" dirty="0" smtClean="0">
                <a:solidFill>
                  <a:srgbClr val="FF0000"/>
                </a:solidFill>
              </a:rPr>
              <a:t>Национальная программа по ВИЧ (по ТБ)</a:t>
            </a:r>
          </a:p>
          <a:p>
            <a:pPr lvl="1">
              <a:buClr>
                <a:srgbClr val="FF0000"/>
              </a:buClr>
              <a:buFont typeface="Wingdings" panose="05000000000000000000" pitchFamily="2" charset="2"/>
              <a:buChar char="ü"/>
            </a:pPr>
            <a:r>
              <a:rPr lang="ru-RU" sz="2000" dirty="0" smtClean="0">
                <a:solidFill>
                  <a:srgbClr val="FF0000"/>
                </a:solidFill>
              </a:rPr>
              <a:t>  Программа при финансовой поддержке </a:t>
            </a:r>
            <a:r>
              <a:rPr lang="ru-RU" sz="2000" dirty="0" smtClean="0">
                <a:solidFill>
                  <a:srgbClr val="FF0000"/>
                </a:solidFill>
              </a:rPr>
              <a:t>ГФ и других фондов и доноров</a:t>
            </a:r>
            <a:endParaRPr lang="ru-RU" sz="2000" dirty="0" smtClean="0">
              <a:solidFill>
                <a:srgbClr val="FF0000"/>
              </a:solidFill>
            </a:endParaRPr>
          </a:p>
          <a:p>
            <a:pPr lvl="1">
              <a:buClr>
                <a:srgbClr val="FF0000"/>
              </a:buClr>
              <a:buFont typeface="Wingdings" panose="05000000000000000000" pitchFamily="2" charset="2"/>
              <a:buChar char="ü"/>
            </a:pPr>
            <a:r>
              <a:rPr lang="ru-RU" sz="2000" dirty="0" smtClean="0">
                <a:solidFill>
                  <a:srgbClr val="FF0000"/>
                </a:solidFill>
              </a:rPr>
              <a:t>  Местные программы по ВИЧ (по ТБ)</a:t>
            </a:r>
            <a:endParaRPr lang="en-US" sz="2000" dirty="0">
              <a:solidFill>
                <a:srgbClr val="FF0000"/>
              </a:solidFill>
            </a:endParaRPr>
          </a:p>
        </p:txBody>
      </p:sp>
    </p:spTree>
    <p:extLst>
      <p:ext uri="{BB962C8B-B14F-4D97-AF65-F5344CB8AC3E}">
        <p14:creationId xmlns:p14="http://schemas.microsoft.com/office/powerpoint/2010/main" val="291130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solidFill>
                  <a:srgbClr val="4C2600"/>
                </a:solidFill>
              </a:rPr>
              <a:t>…а что мы сейчас реально можем?</a:t>
            </a:r>
            <a:endParaRPr lang="en-US" b="1" i="1" dirty="0">
              <a:solidFill>
                <a:srgbClr val="4C2600"/>
              </a:solidFill>
            </a:endParaRPr>
          </a:p>
        </p:txBody>
      </p:sp>
      <p:sp>
        <p:nvSpPr>
          <p:cNvPr id="3" name="Content Placeholder 2"/>
          <p:cNvSpPr>
            <a:spLocks noGrp="1"/>
          </p:cNvSpPr>
          <p:nvPr>
            <p:ph idx="1"/>
          </p:nvPr>
        </p:nvSpPr>
        <p:spPr>
          <a:xfrm>
            <a:off x="838200" y="1874263"/>
            <a:ext cx="10515600" cy="4351338"/>
          </a:xfrm>
        </p:spPr>
        <p:txBody>
          <a:bodyPr>
            <a:normAutofit/>
          </a:bodyPr>
          <a:lstStyle/>
          <a:p>
            <a:r>
              <a:rPr lang="ru-RU" dirty="0" smtClean="0">
                <a:solidFill>
                  <a:srgbClr val="002060"/>
                </a:solidFill>
              </a:rPr>
              <a:t>Когда есть ответы на вопросы </a:t>
            </a:r>
            <a:r>
              <a:rPr lang="ru-RU" dirty="0" smtClean="0">
                <a:solidFill>
                  <a:srgbClr val="002060"/>
                </a:solidFill>
              </a:rPr>
              <a:t>«что </a:t>
            </a:r>
            <a:r>
              <a:rPr lang="ru-RU" dirty="0" err="1" smtClean="0">
                <a:solidFill>
                  <a:srgbClr val="002060"/>
                </a:solidFill>
              </a:rPr>
              <a:t>мониторить</a:t>
            </a:r>
            <a:r>
              <a:rPr lang="ru-RU" dirty="0" smtClean="0">
                <a:solidFill>
                  <a:srgbClr val="002060"/>
                </a:solidFill>
              </a:rPr>
              <a:t>?», </a:t>
            </a:r>
            <a:r>
              <a:rPr lang="ru-RU" dirty="0" smtClean="0">
                <a:solidFill>
                  <a:srgbClr val="002060"/>
                </a:solidFill>
              </a:rPr>
              <a:t>нужно понять, какие возможности для МСС у нас есть </a:t>
            </a:r>
            <a:r>
              <a:rPr lang="ru-RU" u="sng" dirty="0" smtClean="0">
                <a:solidFill>
                  <a:srgbClr val="002060"/>
                </a:solidFill>
              </a:rPr>
              <a:t>именно сейчас</a:t>
            </a:r>
            <a:r>
              <a:rPr lang="ru-RU" dirty="0" smtClean="0">
                <a:solidFill>
                  <a:srgbClr val="002060"/>
                </a:solidFill>
              </a:rPr>
              <a:t>?</a:t>
            </a:r>
          </a:p>
          <a:p>
            <a:pPr lvl="1">
              <a:buClr>
                <a:srgbClr val="FF0000"/>
              </a:buClr>
              <a:buFont typeface="Wingdings" panose="05000000000000000000" pitchFamily="2" charset="2"/>
              <a:buChar char="ü"/>
            </a:pPr>
            <a:r>
              <a:rPr lang="ru-RU" dirty="0" smtClean="0">
                <a:solidFill>
                  <a:srgbClr val="002060"/>
                </a:solidFill>
              </a:rPr>
              <a:t>  Мониторинг – это работа, где важно следовать правилам и стандартам. </a:t>
            </a:r>
            <a:r>
              <a:rPr lang="ru-RU" b="1" dirty="0" smtClean="0">
                <a:solidFill>
                  <a:srgbClr val="002060"/>
                </a:solidFill>
              </a:rPr>
              <a:t>Какие способы мониторинга мы можем применять самостоятельно, чтобы получать качественные данные?</a:t>
            </a:r>
            <a:r>
              <a:rPr lang="ru-RU" dirty="0" smtClean="0">
                <a:solidFill>
                  <a:srgbClr val="002060"/>
                </a:solidFill>
              </a:rPr>
              <a:t> (</a:t>
            </a:r>
            <a:r>
              <a:rPr lang="ru-RU" sz="2000" dirty="0" smtClean="0">
                <a:solidFill>
                  <a:srgbClr val="002060"/>
                </a:solidFill>
              </a:rPr>
              <a:t>Даже для найма консультанта нужно понимать, как и что консультант будет делать, и какой продукт должен выдать!</a:t>
            </a:r>
            <a:r>
              <a:rPr lang="ru-RU" dirty="0" smtClean="0">
                <a:solidFill>
                  <a:srgbClr val="002060"/>
                </a:solidFill>
              </a:rPr>
              <a:t>)</a:t>
            </a:r>
          </a:p>
          <a:p>
            <a:pPr lvl="1"/>
            <a:endParaRPr lang="ru-RU" sz="1200" dirty="0" smtClean="0">
              <a:solidFill>
                <a:srgbClr val="002060"/>
              </a:solidFill>
            </a:endParaRPr>
          </a:p>
          <a:p>
            <a:pPr lvl="1">
              <a:buClr>
                <a:srgbClr val="FF0000"/>
              </a:buClr>
              <a:buFont typeface="Wingdings" panose="05000000000000000000" pitchFamily="2" charset="2"/>
              <a:buChar char="ü"/>
            </a:pPr>
            <a:r>
              <a:rPr lang="ru-RU" dirty="0" smtClean="0">
                <a:solidFill>
                  <a:srgbClr val="002060"/>
                </a:solidFill>
              </a:rPr>
              <a:t>  Мониторинг – это деятельность, которая требует ресурсов. </a:t>
            </a:r>
            <a:r>
              <a:rPr lang="ru-RU" b="1" dirty="0" smtClean="0">
                <a:solidFill>
                  <a:srgbClr val="002060"/>
                </a:solidFill>
              </a:rPr>
              <a:t>Сколько у нас ресурсов (денег, экспертов, сотрудников, добровольцев, связей), которые мы можем направить на мониторинг? Какие инструменты мы можем осилить с нашими ресурсами?</a:t>
            </a:r>
            <a:r>
              <a:rPr lang="ru-RU" dirty="0" smtClean="0">
                <a:solidFill>
                  <a:srgbClr val="002060"/>
                </a:solidFill>
              </a:rPr>
              <a:t> (</a:t>
            </a:r>
            <a:r>
              <a:rPr lang="ru-RU" sz="2000" dirty="0" smtClean="0">
                <a:solidFill>
                  <a:srgbClr val="002060"/>
                </a:solidFill>
              </a:rPr>
              <a:t>Меньше сейчас но больше потом, когда найдем дополнительные ресурсы. Все развивается!</a:t>
            </a:r>
            <a:r>
              <a:rPr lang="ru-RU" dirty="0" smtClean="0">
                <a:solidFill>
                  <a:srgbClr val="002060"/>
                </a:solidFill>
              </a:rPr>
              <a:t>)</a:t>
            </a:r>
            <a:endParaRPr lang="en-US" dirty="0">
              <a:solidFill>
                <a:srgbClr val="002060"/>
              </a:solidFill>
            </a:endParaRPr>
          </a:p>
        </p:txBody>
      </p:sp>
    </p:spTree>
    <p:extLst>
      <p:ext uri="{BB962C8B-B14F-4D97-AF65-F5344CB8AC3E}">
        <p14:creationId xmlns:p14="http://schemas.microsoft.com/office/powerpoint/2010/main" val="3789143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solidFill>
                  <a:srgbClr val="4C2600"/>
                </a:solidFill>
              </a:rPr>
              <a:t>Способы (модели) мониторинга (1):</a:t>
            </a:r>
            <a:endParaRPr lang="en-US" b="1" i="1" dirty="0">
              <a:solidFill>
                <a:srgbClr val="4C2600"/>
              </a:solidFill>
            </a:endParaRPr>
          </a:p>
        </p:txBody>
      </p:sp>
      <p:sp>
        <p:nvSpPr>
          <p:cNvPr id="3" name="Content Placeholder 2"/>
          <p:cNvSpPr>
            <a:spLocks noGrp="1"/>
          </p:cNvSpPr>
          <p:nvPr>
            <p:ph idx="1"/>
          </p:nvPr>
        </p:nvSpPr>
        <p:spPr>
          <a:xfrm>
            <a:off x="838200" y="1874263"/>
            <a:ext cx="10515600" cy="4351338"/>
          </a:xfrm>
        </p:spPr>
        <p:txBody>
          <a:bodyPr>
            <a:normAutofit fontScale="77500" lnSpcReduction="20000"/>
          </a:bodyPr>
          <a:lstStyle/>
          <a:p>
            <a:pPr marL="0" indent="0">
              <a:buClr>
                <a:srgbClr val="FF0000"/>
              </a:buClr>
              <a:buNone/>
            </a:pPr>
            <a:r>
              <a:rPr lang="ru-RU" sz="1500" b="1" dirty="0" smtClean="0">
                <a:solidFill>
                  <a:srgbClr val="FF0000"/>
                </a:solidFill>
              </a:rPr>
              <a:t>(на основе рекомендаций и лучших практик ГФ)</a:t>
            </a:r>
          </a:p>
          <a:p>
            <a:pPr marL="0" indent="0">
              <a:buClr>
                <a:srgbClr val="FF0000"/>
              </a:buClr>
              <a:buNone/>
            </a:pPr>
            <a:endParaRPr lang="ru-RU" sz="900" dirty="0" smtClean="0">
              <a:solidFill>
                <a:srgbClr val="002060"/>
              </a:solidFill>
            </a:endParaRPr>
          </a:p>
          <a:p>
            <a:pPr lvl="1">
              <a:buClr>
                <a:srgbClr val="FF0000"/>
              </a:buClr>
              <a:buFont typeface="Wingdings" panose="05000000000000000000" pitchFamily="2" charset="2"/>
              <a:buChar char="ü"/>
            </a:pPr>
            <a:r>
              <a:rPr lang="ru-RU" sz="2600" u="sng" dirty="0" smtClean="0">
                <a:solidFill>
                  <a:srgbClr val="002060"/>
                </a:solidFill>
              </a:rPr>
              <a:t>Поддержка здесь и сейчас</a:t>
            </a:r>
            <a:r>
              <a:rPr lang="ru-RU" sz="2600" dirty="0" smtClean="0">
                <a:solidFill>
                  <a:srgbClr val="002060"/>
                </a:solidFill>
              </a:rPr>
              <a:t>: сбор обратной связи от пользователей услуг сразу после получения услуги; немедленная реакция на жалобы, помощь пациенту защитить свои законные права </a:t>
            </a:r>
          </a:p>
          <a:p>
            <a:pPr lvl="1">
              <a:buClr>
                <a:srgbClr val="FF0000"/>
              </a:buClr>
            </a:pPr>
            <a:r>
              <a:rPr lang="ru-RU" sz="1600" b="1" dirty="0" smtClean="0">
                <a:solidFill>
                  <a:srgbClr val="FF0000"/>
                </a:solidFill>
              </a:rPr>
              <a:t>пример: пара-юристы, пара-психологи, сбор обратной связи равными консультантами, другие опросы, как очные, так и онлайн</a:t>
            </a:r>
          </a:p>
          <a:p>
            <a:pPr marL="457200" lvl="1" indent="0">
              <a:buClr>
                <a:srgbClr val="FF0000"/>
              </a:buClr>
              <a:buNone/>
            </a:pPr>
            <a:endParaRPr lang="ru-RU" sz="2000" dirty="0" smtClean="0">
              <a:solidFill>
                <a:srgbClr val="002060"/>
              </a:solidFill>
            </a:endParaRPr>
          </a:p>
          <a:p>
            <a:pPr lvl="1">
              <a:buClr>
                <a:srgbClr val="FF0000"/>
              </a:buClr>
              <a:buFont typeface="Wingdings" panose="05000000000000000000" pitchFamily="2" charset="2"/>
              <a:buChar char="ü"/>
            </a:pPr>
            <a:r>
              <a:rPr lang="ru-RU" sz="2600" dirty="0" smtClean="0">
                <a:solidFill>
                  <a:srgbClr val="002060"/>
                </a:solidFill>
              </a:rPr>
              <a:t>  </a:t>
            </a:r>
            <a:r>
              <a:rPr lang="ru-RU" sz="2600" u="sng" dirty="0" smtClean="0">
                <a:solidFill>
                  <a:srgbClr val="002060"/>
                </a:solidFill>
              </a:rPr>
              <a:t>Гражданский мониторинг</a:t>
            </a:r>
            <a:r>
              <a:rPr lang="ru-RU" sz="2600" dirty="0" smtClean="0">
                <a:solidFill>
                  <a:srgbClr val="002060"/>
                </a:solidFill>
              </a:rPr>
              <a:t>: регулярный независимый </a:t>
            </a:r>
            <a:r>
              <a:rPr lang="ru-RU" sz="2600" dirty="0" err="1" smtClean="0">
                <a:solidFill>
                  <a:srgbClr val="002060"/>
                </a:solidFill>
              </a:rPr>
              <a:t>пациентский</a:t>
            </a:r>
            <a:r>
              <a:rPr lang="ru-RU" sz="2600" dirty="0" smtClean="0">
                <a:solidFill>
                  <a:srgbClr val="002060"/>
                </a:solidFill>
              </a:rPr>
              <a:t> мониторинг </a:t>
            </a:r>
          </a:p>
          <a:p>
            <a:pPr lvl="1">
              <a:buClr>
                <a:srgbClr val="FF0000"/>
              </a:buClr>
            </a:pPr>
            <a:r>
              <a:rPr lang="ru-RU" sz="1600" b="1" dirty="0" smtClean="0">
                <a:solidFill>
                  <a:srgbClr val="FF0000"/>
                </a:solidFill>
              </a:rPr>
              <a:t>пример: «тайный клиент», сбор данных о наличии лекарств, опросы об опыте получения услуг в недавнем прошлом (очные и онлайн)</a:t>
            </a:r>
          </a:p>
          <a:p>
            <a:pPr marL="457200" lvl="1" indent="0">
              <a:buClr>
                <a:srgbClr val="FF0000"/>
              </a:buClr>
              <a:buNone/>
            </a:pPr>
            <a:endParaRPr lang="ru-RU" sz="1800" dirty="0" smtClean="0">
              <a:solidFill>
                <a:srgbClr val="002060"/>
              </a:solidFill>
            </a:endParaRPr>
          </a:p>
          <a:p>
            <a:pPr lvl="1">
              <a:buClr>
                <a:srgbClr val="FF0000"/>
              </a:buClr>
              <a:buFont typeface="Wingdings" panose="05000000000000000000" pitchFamily="2" charset="2"/>
              <a:buChar char="ü"/>
            </a:pPr>
            <a:r>
              <a:rPr lang="ru-RU" sz="2600" dirty="0" smtClean="0">
                <a:solidFill>
                  <a:srgbClr val="002060"/>
                </a:solidFill>
              </a:rPr>
              <a:t>  </a:t>
            </a:r>
            <a:r>
              <a:rPr lang="ru-RU" sz="2600" u="sng" dirty="0" smtClean="0">
                <a:solidFill>
                  <a:srgbClr val="002060"/>
                </a:solidFill>
              </a:rPr>
              <a:t>Участие в мониторинге, который проводит центральное правительство или местная администрация</a:t>
            </a:r>
            <a:r>
              <a:rPr lang="ru-RU" sz="2600" dirty="0" smtClean="0">
                <a:solidFill>
                  <a:srgbClr val="002060"/>
                </a:solidFill>
              </a:rPr>
              <a:t>: делегирование представителей сообщества, имеющих нужные знания и время, в соответствующие структуры для подготовки и проведения мониторинга</a:t>
            </a:r>
          </a:p>
          <a:p>
            <a:pPr marL="457200" lvl="1" indent="0">
              <a:buClr>
                <a:srgbClr val="FF0000"/>
              </a:buClr>
              <a:buNone/>
            </a:pPr>
            <a:endParaRPr lang="ru-RU" sz="2000" dirty="0" smtClean="0">
              <a:solidFill>
                <a:srgbClr val="002060"/>
              </a:solidFill>
            </a:endParaRPr>
          </a:p>
          <a:p>
            <a:pPr lvl="1">
              <a:buClr>
                <a:srgbClr val="FF0000"/>
              </a:buClr>
              <a:buFont typeface="Wingdings" panose="05000000000000000000" pitchFamily="2" charset="2"/>
              <a:buChar char="ü"/>
            </a:pPr>
            <a:r>
              <a:rPr lang="ru-RU" sz="2600" dirty="0" smtClean="0">
                <a:solidFill>
                  <a:srgbClr val="002060"/>
                </a:solidFill>
              </a:rPr>
              <a:t>  </a:t>
            </a:r>
            <a:r>
              <a:rPr lang="ru-RU" sz="2600" u="sng" dirty="0" smtClean="0">
                <a:solidFill>
                  <a:srgbClr val="002060"/>
                </a:solidFill>
              </a:rPr>
              <a:t>Социальный аудит</a:t>
            </a:r>
            <a:r>
              <a:rPr lang="ru-RU" sz="2600" dirty="0" smtClean="0">
                <a:solidFill>
                  <a:srgbClr val="002060"/>
                </a:solidFill>
              </a:rPr>
              <a:t>: сообщество и Правительство создают и поддерживают (включая обучение представителей сообщества) совместную структуру для мониторинга всего комплекса услуг, и сотрудничества со структурами принятия решений (организация слушаний в Парламенте или Правительстве, рабочих встреч, и др.)</a:t>
            </a:r>
          </a:p>
          <a:p>
            <a:pPr marL="0" indent="0">
              <a:buNone/>
            </a:pPr>
            <a:endParaRPr lang="en-US" sz="2400" dirty="0">
              <a:solidFill>
                <a:srgbClr val="002060"/>
              </a:solidFill>
            </a:endParaRPr>
          </a:p>
        </p:txBody>
      </p:sp>
    </p:spTree>
    <p:extLst>
      <p:ext uri="{BB962C8B-B14F-4D97-AF65-F5344CB8AC3E}">
        <p14:creationId xmlns:p14="http://schemas.microsoft.com/office/powerpoint/2010/main" val="34783812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C7D9E6-B0D9-433E-BD46-EB60F64F4DA8}">
  <ds:schemaRefs>
    <ds:schemaRef ds:uri="http://purl.org/dc/dcmitype/"/>
    <ds:schemaRef ds:uri="http://schemas.openxmlformats.org/package/2006/metadata/core-properties"/>
    <ds:schemaRef ds:uri="16c05727-aa75-4e4a-9b5f-8a80a1165891"/>
    <ds:schemaRef ds:uri="http://schemas.microsoft.com/office/2006/documentManagement/types"/>
    <ds:schemaRef ds:uri="http://www.w3.org/XML/1998/namespace"/>
    <ds:schemaRef ds:uri="71af3243-3dd4-4a8d-8c0d-dd76da1f02a5"/>
    <ds:schemaRef ds:uri="http://schemas.microsoft.com/office/2006/metadata/properties"/>
    <ds:schemaRef ds:uri="http://purl.org/dc/elements/1.1/"/>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5CA875DA-F9FD-4F83-A049-3B1027B542DE}">
  <ds:schemaRefs>
    <ds:schemaRef ds:uri="http://schemas.microsoft.com/sharepoint/v3/contenttype/forms"/>
  </ds:schemaRefs>
</ds:datastoreItem>
</file>

<file path=customXml/itemProps3.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1566</Words>
  <Application>Microsoft Office PowerPoint</Application>
  <PresentationFormat>Widescreen</PresentationFormat>
  <Paragraphs>103</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Franklin Gothic Book</vt:lpstr>
      <vt:lpstr>Segoe UI</vt:lpstr>
      <vt:lpstr>Wingdings</vt:lpstr>
      <vt:lpstr>Office Theme</vt:lpstr>
      <vt:lpstr>Мониторинг силами сообщества</vt:lpstr>
      <vt:lpstr>Что про МСС вы могли узнать раньше:</vt:lpstr>
      <vt:lpstr>Чего часто нет в гайдах?</vt:lpstr>
      <vt:lpstr>Что и зачем нам мониторить именно сейчас?</vt:lpstr>
      <vt:lpstr>Без чего мы умрем?</vt:lpstr>
      <vt:lpstr>Без чего мы не хотим жить?</vt:lpstr>
      <vt:lpstr>Так что мы хотим мониторить?</vt:lpstr>
      <vt:lpstr>…а что мы сейчас реально можем?</vt:lpstr>
      <vt:lpstr>Способы (модели) мониторинга (1):</vt:lpstr>
      <vt:lpstr>Инструменты для мониторинга</vt:lpstr>
      <vt:lpstr>Способы (модели) мониторинга (2):</vt:lpstr>
      <vt:lpstr>Как добиться использования наших данных?</vt:lpstr>
      <vt:lpstr>Спасибо з ваше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2023-08-26T08:59:39Z</dcterms:created>
  <dcterms:modified xsi:type="dcterms:W3CDTF">2023-09-08T08:54:22Z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