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B008E-79BC-57BE-93BC-8208DA0D9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1334" y="3708400"/>
            <a:ext cx="6747934" cy="2268559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Организация государственной закупки метадона</a:t>
            </a:r>
            <a:endParaRPr lang="LID4096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238D20-1DCA-6316-5C0C-164F49EB8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6967" y="5181320"/>
            <a:ext cx="5518066" cy="1160213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>
                    <a:lumMod val="10000"/>
                  </a:schemeClr>
                </a:solidFill>
              </a:rPr>
              <a:t>РГП на ПХВ «Республиканский научно-практический центр психического здоровья» МЗ РК</a:t>
            </a:r>
            <a:endParaRPr lang="LID4096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E9896E-16CB-82EC-C0F3-6C72F1CC4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267" y="120650"/>
            <a:ext cx="25908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61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C70AD4-BB46-4806-9D54-0E61DE75E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076" y="384681"/>
            <a:ext cx="10071847" cy="399782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Метадон зарегистрирован в РК (раствор для орального применения, 5 мг/мл) от производителя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Molteni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&amp; C.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dei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F.lli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Alitti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Societa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di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Esercizio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S.p.A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, Италия (регистрационное удостоверение лекарственного препарата метадон РК-ЛС-5№121922).</a:t>
            </a:r>
          </a:p>
          <a:p>
            <a:pPr algn="just"/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В связи с обновлением Правил маркировки и прослеживаемости лекарственных средств и маркировки медицинских изделий </a:t>
            </a:r>
            <a:r>
              <a:rPr lang="ru-RU" sz="1800" i="1" dirty="0">
                <a:solidFill>
                  <a:schemeClr val="bg1">
                    <a:lumMod val="10000"/>
                  </a:schemeClr>
                </a:solidFill>
              </a:rPr>
              <a:t>(приказ Министра здравоохранения Республики Казахстан от 27 января 2021 года № ҚР ДСМ-11) 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компания-производитель </a:t>
            </a:r>
            <a:r>
              <a:rPr lang="ru-RU" dirty="0" err="1">
                <a:solidFill>
                  <a:schemeClr val="bg1">
                    <a:lumMod val="10000"/>
                  </a:schemeClr>
                </a:solidFill>
              </a:rPr>
              <a:t>Molteni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 сообщила, что производство новой партии для Казахстана возможно только в начале 2025 года.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3FB04-8D9F-4DBC-B325-C3D85D56B8B6}"/>
              </a:ext>
            </a:extLst>
          </p:cNvPr>
          <p:cNvSpPr txBox="1"/>
          <p:nvPr/>
        </p:nvSpPr>
        <p:spPr>
          <a:xfrm>
            <a:off x="1448921" y="4382509"/>
            <a:ext cx="96830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У 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</a:rPr>
              <a:t>Molteni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есть в наличии 2000 готовых флаконов (в итальянской упаковке), произведенных в мае 2024 года, сроком годности до мая 2026 года, которые подлежат разовому ввозу на территорию Казахстана.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5262D5-371E-4B5D-B935-8E0A20E4FADE}"/>
              </a:ext>
            </a:extLst>
          </p:cNvPr>
          <p:cNvSpPr txBox="1"/>
          <p:nvPr/>
        </p:nvSpPr>
        <p:spPr>
          <a:xfrm>
            <a:off x="1448921" y="5594032"/>
            <a:ext cx="96830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В кабинетах ПТАО запас метадона до октября - декабря 2024 г. </a:t>
            </a:r>
            <a:endParaRPr lang="LID4096" sz="20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8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A7F3BA-2656-9E37-EBD0-7E278FC29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9734" y="22661"/>
            <a:ext cx="1557866" cy="6185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E9E4218-D628-482D-CA30-8E43E28A4886}"/>
              </a:ext>
            </a:extLst>
          </p:cNvPr>
          <p:cNvSpPr txBox="1"/>
          <p:nvPr/>
        </p:nvSpPr>
        <p:spPr>
          <a:xfrm>
            <a:off x="1202268" y="2979769"/>
            <a:ext cx="1007533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Предельная цена на метадон составляет </a:t>
            </a:r>
            <a:r>
              <a:rPr lang="ru-KZ" sz="2000" dirty="0">
                <a:solidFill>
                  <a:srgbClr val="FF0000"/>
                </a:solidFill>
                <a:effectLst/>
              </a:rPr>
              <a:t>16 919,47</a:t>
            </a:r>
            <a:r>
              <a:rPr lang="ru-RU" sz="2000" dirty="0" err="1">
                <a:solidFill>
                  <a:srgbClr val="FF0000"/>
                </a:solidFill>
                <a:effectLst/>
              </a:rPr>
              <a:t>тг</a:t>
            </a:r>
            <a:r>
              <a:rPr lang="ru-RU" sz="2000" dirty="0">
                <a:solidFill>
                  <a:srgbClr val="FF0000"/>
                </a:solidFill>
                <a:effectLst/>
              </a:rPr>
              <a:t>/фл.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effectLst/>
              </a:rPr>
              <a:t>, за вычетом 7% наценки ЕД цена </a:t>
            </a:r>
            <a:r>
              <a:rPr lang="ru-RU" sz="2000" dirty="0">
                <a:solidFill>
                  <a:srgbClr val="FF0000"/>
                </a:solidFill>
                <a:effectLst/>
              </a:rPr>
              <a:t>15 735,10 </a:t>
            </a:r>
            <a:r>
              <a:rPr lang="ru-RU" sz="2000" dirty="0" err="1">
                <a:solidFill>
                  <a:srgbClr val="FF0000"/>
                </a:solidFill>
                <a:effectLst/>
              </a:rPr>
              <a:t>тг</a:t>
            </a:r>
            <a:r>
              <a:rPr lang="ru-RU" sz="2000" dirty="0">
                <a:solidFill>
                  <a:srgbClr val="FF0000"/>
                </a:solidFill>
                <a:effectLst/>
              </a:rPr>
              <a:t>/фл.</a:t>
            </a:r>
            <a:endParaRPr lang="ru-KZ" sz="2000" dirty="0">
              <a:solidFill>
                <a:srgbClr val="FF0000"/>
              </a:solidFill>
              <a:effectLst/>
            </a:endParaRPr>
          </a:p>
          <a:p>
            <a:pPr algn="just"/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Цена на метадон от производителя 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</a:rPr>
              <a:t>Molteni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29,5 евро/фл, что по курсу евро 534,46 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</a:rPr>
              <a:t>тг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 составляет </a:t>
            </a:r>
            <a:r>
              <a:rPr lang="ru-RU" sz="2000" dirty="0">
                <a:solidFill>
                  <a:srgbClr val="FF0000"/>
                </a:solidFill>
              </a:rPr>
              <a:t>15766,57 </a:t>
            </a:r>
            <a:r>
              <a:rPr lang="ru-RU" sz="2000" dirty="0" err="1">
                <a:solidFill>
                  <a:srgbClr val="FF0000"/>
                </a:solidFill>
              </a:rPr>
              <a:t>тг</a:t>
            </a:r>
            <a:r>
              <a:rPr lang="ru-RU" sz="2000" dirty="0">
                <a:solidFill>
                  <a:srgbClr val="FF0000"/>
                </a:solidFill>
              </a:rPr>
              <a:t>/фл.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397705-CA85-48AB-9D4E-DA192341F646}"/>
              </a:ext>
            </a:extLst>
          </p:cNvPr>
          <p:cNvSpPr txBox="1"/>
          <p:nvPr/>
        </p:nvSpPr>
        <p:spPr>
          <a:xfrm>
            <a:off x="1202268" y="841001"/>
            <a:ext cx="1007533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Единым дистрибьютором ТОО «СК-Фармация» проводится работа по закупке 873 флакона метадона, на основании заявок региональных медицинских организаций.</a:t>
            </a:r>
          </a:p>
          <a:p>
            <a:pPr algn="just"/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Единственной компанией в Казахстане, получившей от МВД РК норматив распределения наркотических средств на 2024 г., является ТОО «КФК «Медсервис плюс» в объеме 3797 фл. (18985 грамм).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8CB723-3C21-4495-B698-B6B70B104819}"/>
              </a:ext>
            </a:extLst>
          </p:cNvPr>
          <p:cNvSpPr txBox="1"/>
          <p:nvPr/>
        </p:nvSpPr>
        <p:spPr>
          <a:xfrm>
            <a:off x="1304364" y="4820660"/>
            <a:ext cx="9973235" cy="1056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1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2000" b="1" dirty="0">
                <a:solidFill>
                  <a:schemeClr val="bg1">
                    <a:lumMod val="1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ебестоимость препарата выше цены отпуска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(без учета условий оплаты, расходов по 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стикерованию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и транспортировке военизированной охраной по тарифам РССС АО «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Казпочта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»).</a:t>
            </a:r>
            <a:endParaRPr lang="ru-RU" sz="1600" dirty="0">
              <a:solidFill>
                <a:schemeClr val="bg1">
                  <a:lumMod val="1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0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A7F3BA-2656-9E37-EBD0-7E278FC29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9734" y="22661"/>
            <a:ext cx="1557866" cy="6185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E9E4218-D628-482D-CA30-8E43E28A4886}"/>
              </a:ext>
            </a:extLst>
          </p:cNvPr>
          <p:cNvSpPr txBox="1"/>
          <p:nvPr/>
        </p:nvSpPr>
        <p:spPr>
          <a:xfrm>
            <a:off x="1058333" y="1132178"/>
            <a:ext cx="1007533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До выхода Государственной квоты на наркотические средства и приказа МВД на распределение норматива обеспечения, ввоз в Казахстан наркотических ЛС не проводится.</a:t>
            </a:r>
          </a:p>
          <a:p>
            <a:pPr algn="just"/>
            <a:endParaRPr lang="ru-RU" sz="2000" dirty="0">
              <a:solidFill>
                <a:schemeClr val="bg1">
                  <a:lumMod val="10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После выхода всех разрешительных документов (май 2025г.) Единый дистрибьютор через поставщика ТОО «КФК «Медсервис плюс», организует ввоз годовой потребности, которая может быть использована в виде переходящего остатка на следующий календарный год (до выхода Гос. квоты в 2026г.)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315FD9-B514-A8D3-10A8-40815E7F9340}"/>
              </a:ext>
            </a:extLst>
          </p:cNvPr>
          <p:cNvSpPr txBox="1"/>
          <p:nvPr/>
        </p:nvSpPr>
        <p:spPr>
          <a:xfrm>
            <a:off x="1058333" y="271893"/>
            <a:ext cx="82873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u="sng" dirty="0">
                <a:solidFill>
                  <a:schemeClr val="bg1">
                    <a:lumMod val="10000"/>
                  </a:schemeClr>
                </a:solidFill>
              </a:rPr>
              <a:t>Закупка в 2025 г. обычным путем по предельной цене через единого дистрибьютора</a:t>
            </a:r>
            <a:endParaRPr lang="LID4096" sz="2000" u="sng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AD634E-EBE9-40F8-859A-8B3C7E511C74}"/>
              </a:ext>
            </a:extLst>
          </p:cNvPr>
          <p:cNvSpPr txBox="1"/>
          <p:nvPr/>
        </p:nvSpPr>
        <p:spPr>
          <a:xfrm>
            <a:off x="1058333" y="3839122"/>
            <a:ext cx="1007533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Рабочая встреча 2 сентября 2024 года с 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</a:rPr>
              <a:t>Molteni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,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Департаментом лекарственной политики МЗ РК, КМФК, ТОО «КФК «Медсервис плюс», ТОО «СК-Фармация», АО «</a:t>
            </a:r>
            <a:r>
              <a:rPr lang="ru-RU" sz="2000" dirty="0" err="1">
                <a:solidFill>
                  <a:schemeClr val="bg1">
                    <a:lumMod val="10000"/>
                  </a:schemeClr>
                </a:solidFill>
              </a:rPr>
              <a:t>Казахтелеком</a:t>
            </a:r>
            <a:r>
              <a:rPr lang="ru-RU" sz="2000" dirty="0">
                <a:solidFill>
                  <a:schemeClr val="bg1">
                    <a:lumMod val="10000"/>
                  </a:schemeClr>
                </a:solidFill>
              </a:rPr>
              <a:t>» для обсуждения вопросов новых правил маркировки и прослеживаемости, а также планирования лекарственного обеспечения ПТАО в 2025 году.</a:t>
            </a:r>
          </a:p>
        </p:txBody>
      </p:sp>
    </p:spTree>
    <p:extLst>
      <p:ext uri="{BB962C8B-B14F-4D97-AF65-F5344CB8AC3E}">
        <p14:creationId xmlns:p14="http://schemas.microsoft.com/office/powerpoint/2010/main" val="325844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Другая 4">
      <a:dk1>
        <a:srgbClr val="B9D6F6"/>
      </a:dk1>
      <a:lt1>
        <a:sysClr val="window" lastClr="FFFFFF"/>
      </a:lt1>
      <a:dk2>
        <a:srgbClr val="A7C3DC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4684</TotalTime>
  <Words>414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Мэдисон</vt:lpstr>
      <vt:lpstr>Организация государственной закупки метадона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государственной закупки метадона</dc:title>
  <dc:creator>Nadezhda Cherchenko</dc:creator>
  <cp:lastModifiedBy>Nadezhda Cherchenko</cp:lastModifiedBy>
  <cp:revision>19</cp:revision>
  <dcterms:created xsi:type="dcterms:W3CDTF">2024-07-15T07:40:23Z</dcterms:created>
  <dcterms:modified xsi:type="dcterms:W3CDTF">2024-09-02T15:50:16Z</dcterms:modified>
</cp:coreProperties>
</file>