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2" r:id="rId3"/>
    <p:sldId id="259" r:id="rId4"/>
    <p:sldId id="261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94660"/>
  </p:normalViewPr>
  <p:slideViewPr>
    <p:cSldViewPr snapToGrid="0">
      <p:cViewPr varScale="1">
        <p:scale>
          <a:sx n="71" d="100"/>
          <a:sy n="71" d="100"/>
        </p:scale>
        <p:origin x="66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007533" y="0"/>
            <a:ext cx="7934348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8941881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11808" y="3428998"/>
            <a:ext cx="5518066" cy="2268559"/>
          </a:xfrm>
        </p:spPr>
        <p:txBody>
          <a:bodyPr anchor="t">
            <a:normAutofit/>
          </a:bodyPr>
          <a:lstStyle>
            <a:lvl1pPr algn="r"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72274" y="2268786"/>
            <a:ext cx="5357600" cy="1160213"/>
          </a:xfrm>
        </p:spPr>
        <p:txBody>
          <a:bodyPr tIns="0" anchor="b">
            <a:normAutofit/>
          </a:bodyPr>
          <a:lstStyle>
            <a:lvl1pPr marL="0" indent="0" algn="r">
              <a:buNone/>
              <a:defRPr sz="18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3A824-1A51-4B26-AD58-A6D8E14F6C04}" type="datetimeFigureOut">
              <a:rPr lang="en-US" dirty="0"/>
              <a:t>9/2/2024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Ins="45720"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2191282" y="3262852"/>
            <a:ext cx="4156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24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extBox 8"/>
          <p:cNvSpPr txBox="1"/>
          <p:nvPr/>
        </p:nvSpPr>
        <p:spPr>
          <a:xfrm>
            <a:off x="2194236" y="641225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11808" y="808056"/>
            <a:ext cx="7954091" cy="1077229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7E33E-8B18-4087-B112-809917729534}" type="datetimeFigureOut">
              <a:rPr lang="en-US" dirty="0"/>
              <a:t>9/2/2024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" name="Rectangle 15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extBox 8"/>
          <p:cNvSpPr txBox="1"/>
          <p:nvPr/>
        </p:nvSpPr>
        <p:spPr>
          <a:xfrm rot="5400000">
            <a:off x="10337141" y="416061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39380" y="805818"/>
            <a:ext cx="1326519" cy="5244126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608751" y="970410"/>
            <a:ext cx="6466903" cy="5079534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FE419-2371-464F-8239-3959401C3561}" type="datetimeFigureOut">
              <a:rPr lang="en-US" dirty="0"/>
              <a:t>9/2/2024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8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162C4-EDD9-4389-A98B-B87ECEA2A816}" type="datetimeFigureOut">
              <a:rPr lang="en-US" dirty="0"/>
              <a:t>9/2/2024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194943" y="641225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5" name="Rectangle 24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TextBox 10"/>
          <p:cNvSpPr txBox="1"/>
          <p:nvPr/>
        </p:nvSpPr>
        <p:spPr>
          <a:xfrm>
            <a:off x="2191843" y="2962586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3147254"/>
            <a:ext cx="7956560" cy="1424746"/>
          </a:xfrm>
        </p:spPr>
        <p:txBody>
          <a:bodyPr anchor="t">
            <a:normAutofit/>
          </a:bodyPr>
          <a:lstStyle>
            <a:lvl1pPr algn="r"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73968" y="2268786"/>
            <a:ext cx="7791931" cy="878468"/>
          </a:xfrm>
        </p:spPr>
        <p:txBody>
          <a:bodyPr tIns="0" anchor="b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059C3-6A89-4494-99FF-5A4D6FFD50EB}" type="datetimeFigureOut">
              <a:rPr lang="en-US" dirty="0"/>
              <a:t>9/2/2024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7" name="Rectangle 26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805817"/>
            <a:ext cx="7950984" cy="1081705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605374" y="2052116"/>
            <a:ext cx="3891960" cy="399782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66636" y="2052114"/>
            <a:ext cx="3894222" cy="3997829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4B2F-12DE-47F5-8894-472B206D2E1E}" type="datetimeFigureOut">
              <a:rPr lang="en-US" dirty="0"/>
              <a:t>9/2/2024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2196172" y="641223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1" name="Rectangle 20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TextBox 11"/>
          <p:cNvSpPr txBox="1"/>
          <p:nvPr/>
        </p:nvSpPr>
        <p:spPr>
          <a:xfrm>
            <a:off x="2193650" y="636424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805818"/>
            <a:ext cx="7956560" cy="1078348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09285" y="2052115"/>
            <a:ext cx="3896467" cy="713818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none" baseline="0">
                <a:solidFill>
                  <a:schemeClr val="accent6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09285" y="2851331"/>
            <a:ext cx="3893623" cy="3071434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66634" y="2052115"/>
            <a:ext cx="3899798" cy="713818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none" baseline="0">
                <a:solidFill>
                  <a:schemeClr val="accent6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66635" y="2851331"/>
            <a:ext cx="3899798" cy="3071434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0E46F-7819-4ACF-B48B-48222C2ACC88}" type="datetimeFigureOut">
              <a:rPr lang="en-US" dirty="0"/>
              <a:t>9/2/2024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Rectangle 13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F3416-4057-4DAA-829D-4CA07428D088}" type="datetimeFigureOut">
              <a:rPr lang="en-US" dirty="0"/>
              <a:t>9/2/2024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2196172" y="641226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D9284-D300-4297-87F7-E791DCC15DB1}" type="datetimeFigureOut">
              <a:rPr lang="en-US" dirty="0"/>
              <a:t>9/2/2024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6" name="Rectangle 25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TextBox 9"/>
          <p:cNvSpPr txBox="1"/>
          <p:nvPr/>
        </p:nvSpPr>
        <p:spPr>
          <a:xfrm>
            <a:off x="1554154" y="1127550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0323" y="1282451"/>
            <a:ext cx="2664361" cy="1903241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20154" y="805818"/>
            <a:ext cx="5446278" cy="5244126"/>
          </a:xfrm>
        </p:spPr>
        <p:txBody>
          <a:bodyPr anchor="ctr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0322" y="3186154"/>
            <a:ext cx="2664361" cy="2386397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525BB-DA17-4BA0-B3C8-3AC3ABC827E6}" type="datetimeFigureOut">
              <a:rPr lang="en-US" dirty="0"/>
              <a:t>9/2/2024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" name="Rectangle 19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47062" y="3229"/>
            <a:ext cx="4629734" cy="6858000"/>
          </a:xfrm>
          <a:solidFill>
            <a:schemeClr val="tx1">
              <a:alpha val="10000"/>
            </a:schemeClr>
          </a:solidFill>
          <a:ln w="9525" cap="sq">
            <a:noFill/>
            <a:miter lim="800000"/>
          </a:ln>
          <a:effectLst/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1554686" y="1127550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1241" y="1282452"/>
            <a:ext cx="3970986" cy="1900473"/>
          </a:xfrm>
        </p:spPr>
        <p:txBody>
          <a:bodyPr anchor="b">
            <a:normAutofit/>
          </a:bodyPr>
          <a:lstStyle>
            <a:lvl1pPr algn="l"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0322" y="3182928"/>
            <a:ext cx="3971874" cy="2386394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C4C9A-3960-41CF-A4E9-2A8FB932454B}" type="datetimeFigureOut">
              <a:rPr lang="en-US" dirty="0"/>
              <a:t>9/2/2024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1794" y="2105202"/>
            <a:ext cx="9360205" cy="4752798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9867" cy="685800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0"/>
            <a:ext cx="964174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611808" y="808056"/>
            <a:ext cx="7958331" cy="107722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73599" y="2052116"/>
            <a:ext cx="7796540" cy="39978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-810065" y="5270604"/>
            <a:ext cx="2662729" cy="182880"/>
          </a:xfrm>
          <a:prstGeom prst="rect">
            <a:avLst/>
          </a:prstGeom>
        </p:spPr>
        <p:txBody>
          <a:bodyPr vert="horz" lIns="91440" tIns="18288" rIns="91440" bIns="45720" rtlCol="0" anchor="t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3CBC1C18-307B-4F68-A007-B5B542270E8D}" type="datetimeFigureOut">
              <a:rPr lang="en-US" dirty="0"/>
              <a:t>9/2/2024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-2237130" y="3661144"/>
            <a:ext cx="5885352" cy="179176"/>
          </a:xfrm>
          <a:prstGeom prst="rect">
            <a:avLst/>
          </a:prstGeom>
        </p:spPr>
        <p:txBody>
          <a:bodyPr vert="horz" lIns="91440" tIns="45720" rIns="91440" bIns="18288" rtlCol="0" anchor="b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8407" y="164592"/>
            <a:ext cx="636727" cy="322851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57" name="Rectangle 56"/>
          <p:cNvSpPr/>
          <p:nvPr/>
        </p:nvSpPr>
        <p:spPr>
          <a:xfrm>
            <a:off x="962042" y="0"/>
            <a:ext cx="45719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3400" b="0" i="0" kern="1200" cap="none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344488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95338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58888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709738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173288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642616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3108960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575304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4041648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74B008E-79BC-57BE-93BC-8208DA0D9C5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201334" y="3708400"/>
            <a:ext cx="6747934" cy="2268559"/>
          </a:xfrm>
        </p:spPr>
        <p:txBody>
          <a:bodyPr>
            <a:normAutofit/>
          </a:bodyPr>
          <a:lstStyle/>
          <a:p>
            <a:pPr algn="l"/>
            <a:r>
              <a:rPr lang="ru-RU" sz="3600" dirty="0">
                <a:solidFill>
                  <a:schemeClr val="bg1">
                    <a:lumMod val="10000"/>
                  </a:schemeClr>
                </a:solidFill>
              </a:rPr>
              <a:t>Организация государственной закупки метадона</a:t>
            </a:r>
            <a:endParaRPr lang="LID4096" sz="3600" dirty="0">
              <a:solidFill>
                <a:schemeClr val="bg1">
                  <a:lumMod val="10000"/>
                </a:schemeClr>
              </a:solidFill>
            </a:endParaRP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3E238D20-1DCA-6316-5C0C-164F49EB868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336967" y="5181320"/>
            <a:ext cx="5518066" cy="1160213"/>
          </a:xfrm>
        </p:spPr>
        <p:txBody>
          <a:bodyPr>
            <a:normAutofit/>
          </a:bodyPr>
          <a:lstStyle/>
          <a:p>
            <a:r>
              <a:rPr lang="ru-RU" sz="1600" dirty="0">
                <a:solidFill>
                  <a:schemeClr val="bg1">
                    <a:lumMod val="10000"/>
                  </a:schemeClr>
                </a:solidFill>
              </a:rPr>
              <a:t>РГП на ПХВ «Республиканский научно-практический центр психического здоровья» МЗ РК</a:t>
            </a:r>
            <a:endParaRPr lang="LID4096" sz="1600" dirty="0">
              <a:solidFill>
                <a:schemeClr val="bg1">
                  <a:lumMod val="10000"/>
                </a:schemeClr>
              </a:solidFill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F1E9896E-16CB-82EC-C0F3-6C72F1CC438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03267" y="120650"/>
            <a:ext cx="2590800" cy="1028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16190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5AC70AD4-BB46-4806-9D54-0E61DE75E1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0076" y="384681"/>
            <a:ext cx="10071847" cy="3997828"/>
          </a:xfrm>
        </p:spPr>
        <p:txBody>
          <a:bodyPr/>
          <a:lstStyle/>
          <a:p>
            <a:pPr algn="just"/>
            <a:r>
              <a:rPr lang="ru-RU" dirty="0">
                <a:solidFill>
                  <a:schemeClr val="bg1">
                    <a:lumMod val="10000"/>
                  </a:schemeClr>
                </a:solidFill>
              </a:rPr>
              <a:t>Метадон зарегистрирован в РК (раствор для орального применения, 5 мг/мл) от производителя </a:t>
            </a:r>
            <a:r>
              <a:rPr lang="ru-RU" dirty="0" err="1">
                <a:solidFill>
                  <a:schemeClr val="bg1">
                    <a:lumMod val="10000"/>
                  </a:schemeClr>
                </a:solidFill>
              </a:rPr>
              <a:t>Molteni</a:t>
            </a:r>
            <a:r>
              <a:rPr lang="ru-RU" dirty="0">
                <a:solidFill>
                  <a:schemeClr val="bg1">
                    <a:lumMod val="10000"/>
                  </a:schemeClr>
                </a:solidFill>
              </a:rPr>
              <a:t> &amp; C. </a:t>
            </a:r>
            <a:r>
              <a:rPr lang="ru-RU" dirty="0" err="1">
                <a:solidFill>
                  <a:schemeClr val="bg1">
                    <a:lumMod val="10000"/>
                  </a:schemeClr>
                </a:solidFill>
              </a:rPr>
              <a:t>dei</a:t>
            </a:r>
            <a:r>
              <a:rPr lang="ru-RU" dirty="0">
                <a:solidFill>
                  <a:schemeClr val="bg1">
                    <a:lumMod val="10000"/>
                  </a:schemeClr>
                </a:solidFill>
              </a:rPr>
              <a:t> </a:t>
            </a:r>
            <a:r>
              <a:rPr lang="ru-RU" dirty="0" err="1">
                <a:solidFill>
                  <a:schemeClr val="bg1">
                    <a:lumMod val="10000"/>
                  </a:schemeClr>
                </a:solidFill>
              </a:rPr>
              <a:t>F.lli</a:t>
            </a:r>
            <a:r>
              <a:rPr lang="ru-RU" dirty="0">
                <a:solidFill>
                  <a:schemeClr val="bg1">
                    <a:lumMod val="10000"/>
                  </a:schemeClr>
                </a:solidFill>
              </a:rPr>
              <a:t> </a:t>
            </a:r>
            <a:r>
              <a:rPr lang="ru-RU" dirty="0" err="1">
                <a:solidFill>
                  <a:schemeClr val="bg1">
                    <a:lumMod val="10000"/>
                  </a:schemeClr>
                </a:solidFill>
              </a:rPr>
              <a:t>Alitti</a:t>
            </a:r>
            <a:r>
              <a:rPr lang="ru-RU" dirty="0">
                <a:solidFill>
                  <a:schemeClr val="bg1">
                    <a:lumMod val="10000"/>
                  </a:schemeClr>
                </a:solidFill>
              </a:rPr>
              <a:t> </a:t>
            </a:r>
            <a:r>
              <a:rPr lang="ru-RU" dirty="0" err="1">
                <a:solidFill>
                  <a:schemeClr val="bg1">
                    <a:lumMod val="10000"/>
                  </a:schemeClr>
                </a:solidFill>
              </a:rPr>
              <a:t>Societa</a:t>
            </a:r>
            <a:r>
              <a:rPr lang="ru-RU" dirty="0">
                <a:solidFill>
                  <a:schemeClr val="bg1">
                    <a:lumMod val="10000"/>
                  </a:schemeClr>
                </a:solidFill>
              </a:rPr>
              <a:t> </a:t>
            </a:r>
            <a:r>
              <a:rPr lang="ru-RU" dirty="0" err="1">
                <a:solidFill>
                  <a:schemeClr val="bg1">
                    <a:lumMod val="10000"/>
                  </a:schemeClr>
                </a:solidFill>
              </a:rPr>
              <a:t>di</a:t>
            </a:r>
            <a:r>
              <a:rPr lang="ru-RU" dirty="0">
                <a:solidFill>
                  <a:schemeClr val="bg1">
                    <a:lumMod val="10000"/>
                  </a:schemeClr>
                </a:solidFill>
              </a:rPr>
              <a:t> </a:t>
            </a:r>
            <a:r>
              <a:rPr lang="ru-RU" dirty="0" err="1">
                <a:solidFill>
                  <a:schemeClr val="bg1">
                    <a:lumMod val="10000"/>
                  </a:schemeClr>
                </a:solidFill>
              </a:rPr>
              <a:t>Esercizio</a:t>
            </a:r>
            <a:r>
              <a:rPr lang="ru-RU" dirty="0">
                <a:solidFill>
                  <a:schemeClr val="bg1">
                    <a:lumMod val="10000"/>
                  </a:schemeClr>
                </a:solidFill>
              </a:rPr>
              <a:t> </a:t>
            </a:r>
            <a:r>
              <a:rPr lang="ru-RU" dirty="0" err="1">
                <a:solidFill>
                  <a:schemeClr val="bg1">
                    <a:lumMod val="10000"/>
                  </a:schemeClr>
                </a:solidFill>
              </a:rPr>
              <a:t>S.p.A</a:t>
            </a:r>
            <a:r>
              <a:rPr lang="ru-RU" dirty="0">
                <a:solidFill>
                  <a:schemeClr val="bg1">
                    <a:lumMod val="10000"/>
                  </a:schemeClr>
                </a:solidFill>
              </a:rPr>
              <a:t>, Италия (регистрационное удостоверение лекарственного препарата метадон РК-ЛС-5№121922).</a:t>
            </a:r>
          </a:p>
          <a:p>
            <a:pPr algn="just"/>
            <a:r>
              <a:rPr lang="ru-RU" dirty="0">
                <a:solidFill>
                  <a:schemeClr val="bg1">
                    <a:lumMod val="10000"/>
                  </a:schemeClr>
                </a:solidFill>
              </a:rPr>
              <a:t>В связи с обновлением Правил маркировки и прослеживаемости лекарственных средств и маркировки медицинских изделий </a:t>
            </a:r>
            <a:r>
              <a:rPr lang="ru-RU" sz="1800" i="1" dirty="0">
                <a:solidFill>
                  <a:schemeClr val="bg1">
                    <a:lumMod val="10000"/>
                  </a:schemeClr>
                </a:solidFill>
              </a:rPr>
              <a:t>(приказ Министра здравоохранения Республики Казахстан от 27 января 2021 года № ҚР ДСМ-11) </a:t>
            </a:r>
            <a:r>
              <a:rPr lang="ru-RU" dirty="0">
                <a:solidFill>
                  <a:schemeClr val="bg1">
                    <a:lumMod val="10000"/>
                  </a:schemeClr>
                </a:solidFill>
              </a:rPr>
              <a:t>компания-производитель </a:t>
            </a:r>
            <a:r>
              <a:rPr lang="ru-RU" dirty="0" err="1">
                <a:solidFill>
                  <a:schemeClr val="bg1">
                    <a:lumMod val="10000"/>
                  </a:schemeClr>
                </a:solidFill>
              </a:rPr>
              <a:t>Molteni</a:t>
            </a:r>
            <a:r>
              <a:rPr lang="ru-RU" dirty="0">
                <a:solidFill>
                  <a:schemeClr val="bg1">
                    <a:lumMod val="10000"/>
                  </a:schemeClr>
                </a:solidFill>
              </a:rPr>
              <a:t> сообщила, что производство новой партии для Казахстана возможно только в начале 2025 года.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BA3FB04-8D9F-4DBC-B325-C3D85D56B8B6}"/>
              </a:ext>
            </a:extLst>
          </p:cNvPr>
          <p:cNvSpPr txBox="1"/>
          <p:nvPr/>
        </p:nvSpPr>
        <p:spPr>
          <a:xfrm>
            <a:off x="1448921" y="4382509"/>
            <a:ext cx="9683002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sz="2000" dirty="0">
                <a:solidFill>
                  <a:schemeClr val="bg1">
                    <a:lumMod val="10000"/>
                  </a:schemeClr>
                </a:solidFill>
              </a:rPr>
              <a:t>У </a:t>
            </a:r>
            <a:r>
              <a:rPr lang="ru-RU" sz="2000" dirty="0" err="1">
                <a:solidFill>
                  <a:schemeClr val="bg1">
                    <a:lumMod val="10000"/>
                  </a:schemeClr>
                </a:solidFill>
              </a:rPr>
              <a:t>Molteni</a:t>
            </a:r>
            <a:r>
              <a:rPr lang="ru-RU" sz="2000" dirty="0">
                <a:solidFill>
                  <a:schemeClr val="bg1">
                    <a:lumMod val="10000"/>
                  </a:schemeClr>
                </a:solidFill>
              </a:rPr>
              <a:t> есть в наличии 2000 готовых флаконов (в итальянской упаковке), произведенных в мае 2024 года, сроком годности до мая 2026 года, которые подлежат разовому ввозу на территорию Казахстана.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E5262D5-371E-4B5D-B935-8E0A20E4FADE}"/>
              </a:ext>
            </a:extLst>
          </p:cNvPr>
          <p:cNvSpPr txBox="1"/>
          <p:nvPr/>
        </p:nvSpPr>
        <p:spPr>
          <a:xfrm>
            <a:off x="1448921" y="5594032"/>
            <a:ext cx="9683002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sz="2000" dirty="0">
                <a:solidFill>
                  <a:schemeClr val="bg1">
                    <a:lumMod val="10000"/>
                  </a:schemeClr>
                </a:solidFill>
              </a:rPr>
              <a:t>В кабинетах ПТАО запас метадона до октября - декабря 2024 г. </a:t>
            </a:r>
            <a:endParaRPr lang="LID4096" sz="2000" dirty="0">
              <a:solidFill>
                <a:schemeClr val="bg1">
                  <a:lumMod val="1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78859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CEA7F3BA-2656-9E37-EBD0-7E278FC29B7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19734" y="22661"/>
            <a:ext cx="1557866" cy="618564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4E9E4218-D628-482D-CA30-8E43E28A4886}"/>
              </a:ext>
            </a:extLst>
          </p:cNvPr>
          <p:cNvSpPr txBox="1"/>
          <p:nvPr/>
        </p:nvSpPr>
        <p:spPr>
          <a:xfrm>
            <a:off x="1202268" y="2979769"/>
            <a:ext cx="10075332" cy="16312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sz="2000" dirty="0">
                <a:solidFill>
                  <a:schemeClr val="bg1">
                    <a:lumMod val="10000"/>
                  </a:schemeClr>
                </a:solidFill>
              </a:rPr>
              <a:t>Предельная цена на метадон составляет </a:t>
            </a:r>
            <a:r>
              <a:rPr lang="ru-KZ" sz="2000" dirty="0">
                <a:solidFill>
                  <a:srgbClr val="FF0000"/>
                </a:solidFill>
                <a:effectLst/>
              </a:rPr>
              <a:t>16 919,47</a:t>
            </a:r>
            <a:r>
              <a:rPr lang="ru-RU" sz="2000" dirty="0" err="1">
                <a:solidFill>
                  <a:srgbClr val="FF0000"/>
                </a:solidFill>
                <a:effectLst/>
              </a:rPr>
              <a:t>тг</a:t>
            </a:r>
            <a:r>
              <a:rPr lang="ru-RU" sz="2000" dirty="0">
                <a:solidFill>
                  <a:srgbClr val="FF0000"/>
                </a:solidFill>
                <a:effectLst/>
              </a:rPr>
              <a:t>/фл.</a:t>
            </a:r>
            <a:r>
              <a:rPr lang="ru-RU" sz="2000" dirty="0">
                <a:solidFill>
                  <a:schemeClr val="bg1">
                    <a:lumMod val="10000"/>
                  </a:schemeClr>
                </a:solidFill>
                <a:effectLst/>
              </a:rPr>
              <a:t>, за вычетом 7% наценки ЕД цена </a:t>
            </a:r>
            <a:r>
              <a:rPr lang="ru-RU" sz="2000" dirty="0">
                <a:solidFill>
                  <a:srgbClr val="FF0000"/>
                </a:solidFill>
                <a:effectLst/>
              </a:rPr>
              <a:t>15 735,10 </a:t>
            </a:r>
            <a:r>
              <a:rPr lang="ru-RU" sz="2000" dirty="0" err="1">
                <a:solidFill>
                  <a:srgbClr val="FF0000"/>
                </a:solidFill>
                <a:effectLst/>
              </a:rPr>
              <a:t>тг</a:t>
            </a:r>
            <a:r>
              <a:rPr lang="ru-RU" sz="2000" dirty="0">
                <a:solidFill>
                  <a:srgbClr val="FF0000"/>
                </a:solidFill>
                <a:effectLst/>
              </a:rPr>
              <a:t>/фл.</a:t>
            </a:r>
            <a:endParaRPr lang="ru-KZ" sz="2000" dirty="0">
              <a:solidFill>
                <a:srgbClr val="FF0000"/>
              </a:solidFill>
              <a:effectLst/>
            </a:endParaRPr>
          </a:p>
          <a:p>
            <a:pPr algn="just"/>
            <a:endParaRPr lang="ru-RU" sz="2000" dirty="0">
              <a:solidFill>
                <a:schemeClr val="bg1">
                  <a:lumMod val="10000"/>
                </a:schemeClr>
              </a:solidFill>
            </a:endParaRPr>
          </a:p>
          <a:p>
            <a:pPr algn="just"/>
            <a:r>
              <a:rPr lang="ru-RU" sz="2000" dirty="0">
                <a:solidFill>
                  <a:schemeClr val="bg1">
                    <a:lumMod val="10000"/>
                  </a:schemeClr>
                </a:solidFill>
              </a:rPr>
              <a:t>Цена на метадон от производителя </a:t>
            </a:r>
            <a:r>
              <a:rPr lang="ru-RU" sz="2000" dirty="0" err="1">
                <a:solidFill>
                  <a:schemeClr val="bg1">
                    <a:lumMod val="10000"/>
                  </a:schemeClr>
                </a:solidFill>
              </a:rPr>
              <a:t>Molteni</a:t>
            </a:r>
            <a:r>
              <a:rPr lang="ru-RU" sz="2000" dirty="0">
                <a:solidFill>
                  <a:schemeClr val="bg1">
                    <a:lumMod val="10000"/>
                  </a:schemeClr>
                </a:solidFill>
              </a:rPr>
              <a:t> 29,5 евро/фл, что по курсу евро 534,46 </a:t>
            </a:r>
            <a:r>
              <a:rPr lang="ru-RU" sz="2000" dirty="0" err="1">
                <a:solidFill>
                  <a:schemeClr val="bg1">
                    <a:lumMod val="10000"/>
                  </a:schemeClr>
                </a:solidFill>
              </a:rPr>
              <a:t>тг</a:t>
            </a:r>
            <a:r>
              <a:rPr lang="ru-RU" sz="2000" dirty="0">
                <a:solidFill>
                  <a:schemeClr val="bg1">
                    <a:lumMod val="10000"/>
                  </a:schemeClr>
                </a:solidFill>
              </a:rPr>
              <a:t> составляет </a:t>
            </a:r>
            <a:r>
              <a:rPr lang="ru-RU" sz="2000" dirty="0">
                <a:solidFill>
                  <a:srgbClr val="FF0000"/>
                </a:solidFill>
              </a:rPr>
              <a:t>15766,57 </a:t>
            </a:r>
            <a:r>
              <a:rPr lang="ru-RU" sz="2000" dirty="0" err="1">
                <a:solidFill>
                  <a:srgbClr val="FF0000"/>
                </a:solidFill>
              </a:rPr>
              <a:t>тг</a:t>
            </a:r>
            <a:r>
              <a:rPr lang="ru-RU" sz="2000" dirty="0">
                <a:solidFill>
                  <a:srgbClr val="FF0000"/>
                </a:solidFill>
              </a:rPr>
              <a:t>/фл.</a:t>
            </a:r>
            <a:endParaRPr lang="ru-RU" dirty="0">
              <a:solidFill>
                <a:schemeClr val="bg1">
                  <a:lumMod val="10000"/>
                </a:schemeClr>
              </a:solidFill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AE397705-CA85-48AB-9D4E-DA192341F646}"/>
              </a:ext>
            </a:extLst>
          </p:cNvPr>
          <p:cNvSpPr txBox="1"/>
          <p:nvPr/>
        </p:nvSpPr>
        <p:spPr>
          <a:xfrm>
            <a:off x="1202268" y="841001"/>
            <a:ext cx="10075332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sz="2000" dirty="0">
                <a:solidFill>
                  <a:schemeClr val="bg1">
                    <a:lumMod val="10000"/>
                  </a:schemeClr>
                </a:solidFill>
              </a:rPr>
              <a:t>Единым дистрибьютором ТОО «СК-Фармация» проводится работа по закупке 873 флакона метадона, на основании заявок региональных медицинских организаций.</a:t>
            </a:r>
          </a:p>
          <a:p>
            <a:pPr algn="just"/>
            <a:endParaRPr lang="ru-RU" sz="2000" dirty="0">
              <a:solidFill>
                <a:schemeClr val="bg1">
                  <a:lumMod val="10000"/>
                </a:schemeClr>
              </a:solidFill>
            </a:endParaRPr>
          </a:p>
          <a:p>
            <a:pPr algn="just"/>
            <a:r>
              <a:rPr lang="ru-RU" sz="2000" dirty="0">
                <a:solidFill>
                  <a:schemeClr val="bg1">
                    <a:lumMod val="10000"/>
                  </a:schemeClr>
                </a:solidFill>
              </a:rPr>
              <a:t>Единственной компанией в Казахстане, получившей от МВД РК норматив распределения наркотических средств на 2024 г., является ТОО «КФК «Медсервис плюс» в объеме 3797 фл. (18985 грамм).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958CB723-3C21-4495-B698-B6B70B104819}"/>
              </a:ext>
            </a:extLst>
          </p:cNvPr>
          <p:cNvSpPr txBox="1"/>
          <p:nvPr/>
        </p:nvSpPr>
        <p:spPr>
          <a:xfrm>
            <a:off x="1304364" y="4820660"/>
            <a:ext cx="9973235" cy="105637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457200" algn="just">
              <a:lnSpc>
                <a:spcPct val="107000"/>
              </a:lnSpc>
              <a:spcAft>
                <a:spcPts val="800"/>
              </a:spcAft>
            </a:pPr>
            <a:r>
              <a:rPr lang="ru-RU" sz="2000" b="1" dirty="0">
                <a:solidFill>
                  <a:schemeClr val="bg1">
                    <a:lumMod val="10000"/>
                  </a:schemeClr>
                </a:solidFill>
                <a:ea typeface="Calibri" panose="020F0502020204030204" pitchFamily="34" charset="0"/>
                <a:cs typeface="Arial" panose="020B0604020202020204" pitchFamily="34" charset="0"/>
              </a:rPr>
              <a:t>С</a:t>
            </a:r>
            <a:r>
              <a:rPr lang="ru-RU" sz="2000" b="1" dirty="0">
                <a:solidFill>
                  <a:schemeClr val="bg1">
                    <a:lumMod val="10000"/>
                  </a:schemeClr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ебестоимость препарата выше цены отпуска</a:t>
            </a:r>
            <a:r>
              <a:rPr lang="ru-RU" sz="2000" dirty="0">
                <a:solidFill>
                  <a:schemeClr val="bg1">
                    <a:lumMod val="10000"/>
                  </a:schemeClr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 (без учета условий оплаты, расходов по </a:t>
            </a:r>
            <a:r>
              <a:rPr lang="ru-RU" sz="2000" dirty="0" err="1">
                <a:solidFill>
                  <a:schemeClr val="bg1">
                    <a:lumMod val="10000"/>
                  </a:schemeClr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стикерованию</a:t>
            </a:r>
            <a:r>
              <a:rPr lang="ru-RU" sz="2000" dirty="0">
                <a:solidFill>
                  <a:schemeClr val="bg1">
                    <a:lumMod val="10000"/>
                  </a:schemeClr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 и транспортировке военизированной охраной по тарифам РССС АО «</a:t>
            </a:r>
            <a:r>
              <a:rPr lang="ru-RU" sz="2000" dirty="0" err="1">
                <a:solidFill>
                  <a:schemeClr val="bg1">
                    <a:lumMod val="10000"/>
                  </a:schemeClr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Казпочта</a:t>
            </a:r>
            <a:r>
              <a:rPr lang="ru-RU" sz="2000" dirty="0">
                <a:solidFill>
                  <a:schemeClr val="bg1">
                    <a:lumMod val="10000"/>
                  </a:schemeClr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»).</a:t>
            </a:r>
            <a:endParaRPr lang="ru-RU" sz="1600" dirty="0">
              <a:solidFill>
                <a:schemeClr val="bg1">
                  <a:lumMod val="10000"/>
                </a:schemeClr>
              </a:solidFill>
              <a:effectLst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21079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CEA7F3BA-2656-9E37-EBD0-7E278FC29B7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19734" y="22661"/>
            <a:ext cx="1557866" cy="618564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4E9E4218-D628-482D-CA30-8E43E28A4886}"/>
              </a:ext>
            </a:extLst>
          </p:cNvPr>
          <p:cNvSpPr txBox="1"/>
          <p:nvPr/>
        </p:nvSpPr>
        <p:spPr>
          <a:xfrm>
            <a:off x="1058333" y="1132178"/>
            <a:ext cx="10075332" cy="25545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sz="2000" dirty="0">
                <a:solidFill>
                  <a:schemeClr val="bg1">
                    <a:lumMod val="10000"/>
                  </a:schemeClr>
                </a:solidFill>
              </a:rPr>
              <a:t>До выхода Государственной квоты на наркотические средства и приказа МВД на распределение норматива обеспечения, ввоз в Казахстан наркотических ЛС не проводится.</a:t>
            </a:r>
          </a:p>
          <a:p>
            <a:pPr algn="just"/>
            <a:endParaRPr lang="ru-RU" sz="2000" dirty="0">
              <a:solidFill>
                <a:schemeClr val="bg1">
                  <a:lumMod val="10000"/>
                </a:schemeClr>
              </a:solidFill>
            </a:endParaRPr>
          </a:p>
          <a:p>
            <a:pPr algn="just"/>
            <a:r>
              <a:rPr lang="ru-RU" sz="2000" dirty="0">
                <a:solidFill>
                  <a:schemeClr val="bg1">
                    <a:lumMod val="10000"/>
                  </a:schemeClr>
                </a:solidFill>
              </a:rPr>
              <a:t>После выхода всех разрешительных документов (май 2025г.) Единый дистрибьютор через поставщика ТОО «КФК «Медсервис плюс», организует ввоз годовой потребности, которая может быть использована в виде переходящего остатка на следующий календарный год (до выхода Гос. квоты в 2026г.)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FC315FD9-B514-A8D3-10A8-40815E7F9340}"/>
              </a:ext>
            </a:extLst>
          </p:cNvPr>
          <p:cNvSpPr txBox="1"/>
          <p:nvPr/>
        </p:nvSpPr>
        <p:spPr>
          <a:xfrm>
            <a:off x="1058333" y="271893"/>
            <a:ext cx="8287374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sz="2000" u="sng" dirty="0">
                <a:solidFill>
                  <a:schemeClr val="bg1">
                    <a:lumMod val="10000"/>
                  </a:schemeClr>
                </a:solidFill>
              </a:rPr>
              <a:t>Закупка в 2025 г. обычным путем по предельной цене через единого дистрибьютора</a:t>
            </a:r>
            <a:endParaRPr lang="LID4096" sz="2000" u="sng" dirty="0">
              <a:solidFill>
                <a:schemeClr val="bg1">
                  <a:lumMod val="10000"/>
                </a:schemeClr>
              </a:solidFill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FCAD634E-EBE9-40F8-859A-8B3C7E511C74}"/>
              </a:ext>
            </a:extLst>
          </p:cNvPr>
          <p:cNvSpPr txBox="1"/>
          <p:nvPr/>
        </p:nvSpPr>
        <p:spPr>
          <a:xfrm>
            <a:off x="1058333" y="3839122"/>
            <a:ext cx="10075331" cy="169277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sz="2000" dirty="0">
                <a:solidFill>
                  <a:schemeClr val="bg1">
                    <a:lumMod val="10000"/>
                  </a:schemeClr>
                </a:solidFill>
              </a:rPr>
              <a:t>Рабочая встреча 2 сентября 2024 года с </a:t>
            </a:r>
            <a:r>
              <a:rPr lang="ru-RU" sz="2000" dirty="0" err="1">
                <a:solidFill>
                  <a:schemeClr val="bg1">
                    <a:lumMod val="10000"/>
                  </a:schemeClr>
                </a:solidFill>
              </a:rPr>
              <a:t>Molteni</a:t>
            </a:r>
            <a:r>
              <a:rPr lang="ru-RU" sz="2000" dirty="0">
                <a:solidFill>
                  <a:schemeClr val="bg1">
                    <a:lumMod val="10000"/>
                  </a:schemeClr>
                </a:solidFill>
              </a:rPr>
              <a:t>,</a:t>
            </a:r>
            <a:r>
              <a:rPr lang="ru-RU" sz="2400" dirty="0">
                <a:solidFill>
                  <a:schemeClr val="bg1">
                    <a:lumMod val="10000"/>
                  </a:schemeClr>
                </a:solidFill>
              </a:rPr>
              <a:t> </a:t>
            </a:r>
            <a:r>
              <a:rPr lang="ru-RU" sz="2000" dirty="0">
                <a:solidFill>
                  <a:schemeClr val="bg1">
                    <a:lumMod val="10000"/>
                  </a:schemeClr>
                </a:solidFill>
              </a:rPr>
              <a:t>Департаментом лекарственной политики МЗ РК, КМФК, ТОО «КФК «Медсервис плюс», ТОО «СК-Фармация», АО «</a:t>
            </a:r>
            <a:r>
              <a:rPr lang="ru-RU" sz="2000" dirty="0" err="1">
                <a:solidFill>
                  <a:schemeClr val="bg1">
                    <a:lumMod val="10000"/>
                  </a:schemeClr>
                </a:solidFill>
              </a:rPr>
              <a:t>Казахтелеком</a:t>
            </a:r>
            <a:r>
              <a:rPr lang="ru-RU" sz="2000" dirty="0">
                <a:solidFill>
                  <a:schemeClr val="bg1">
                    <a:lumMod val="10000"/>
                  </a:schemeClr>
                </a:solidFill>
              </a:rPr>
              <a:t>» для обсуждения вопросов новых правил маркировки и прослеживаемости, а также планирования лекарственного обеспечения ПТАО в 2025 году.</a:t>
            </a:r>
          </a:p>
        </p:txBody>
      </p:sp>
    </p:spTree>
    <p:extLst>
      <p:ext uri="{BB962C8B-B14F-4D97-AF65-F5344CB8AC3E}">
        <p14:creationId xmlns:p14="http://schemas.microsoft.com/office/powerpoint/2010/main" val="325844464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Мэдисон">
  <a:themeElements>
    <a:clrScheme name="Другая 4">
      <a:dk1>
        <a:srgbClr val="B9D6F6"/>
      </a:dk1>
      <a:lt1>
        <a:sysClr val="window" lastClr="FFFFFF"/>
      </a:lt1>
      <a:dk2>
        <a:srgbClr val="A7C3DC"/>
      </a:dk2>
      <a:lt2>
        <a:srgbClr val="C2F5FC"/>
      </a:lt2>
      <a:accent1>
        <a:srgbClr val="4091F3"/>
      </a:accent1>
      <a:accent2>
        <a:srgbClr val="8BBCF1"/>
      </a:accent2>
      <a:accent3>
        <a:srgbClr val="CB6A6A"/>
      </a:accent3>
      <a:accent4>
        <a:srgbClr val="C567AF"/>
      </a:accent4>
      <a:accent5>
        <a:srgbClr val="A684F9"/>
      </a:accent5>
      <a:accent6>
        <a:srgbClr val="A9ACEE"/>
      </a:accent6>
      <a:hlink>
        <a:srgbClr val="6D9CC5"/>
      </a:hlink>
      <a:folHlink>
        <a:srgbClr val="6D82A0"/>
      </a:folHlink>
    </a:clrScheme>
    <a:fontScheme name="Madison">
      <a:majorFont>
        <a:latin typeface="Arial" panose="020B06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adison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alpha val="88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blipFill rotWithShape="1"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adison" id="{025CB5FB-2DD3-45EE-B6F0-CC461540EB19}" vid="{178B2DAB-5DDE-4060-A857-D2E1CDA9250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TM16401375[[fn=Мэдисон]]</Template>
  <TotalTime>4684</TotalTime>
  <Words>414</Words>
  <Application>Microsoft Office PowerPoint</Application>
  <PresentationFormat>Широкоэкранный</PresentationFormat>
  <Paragraphs>18</Paragraphs>
  <Slides>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9" baseType="lpstr">
      <vt:lpstr>Arial</vt:lpstr>
      <vt:lpstr>MS Shell Dlg 2</vt:lpstr>
      <vt:lpstr>Wingdings</vt:lpstr>
      <vt:lpstr>Wingdings 3</vt:lpstr>
      <vt:lpstr>Мэдисон</vt:lpstr>
      <vt:lpstr>Организация государственной закупки метадона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Организация государственной закупки метадона</dc:title>
  <dc:creator>Nadezhda Cherchenko</dc:creator>
  <cp:lastModifiedBy>Nadezhda Cherchenko</cp:lastModifiedBy>
  <cp:revision>19</cp:revision>
  <dcterms:created xsi:type="dcterms:W3CDTF">2024-07-15T07:40:23Z</dcterms:created>
  <dcterms:modified xsi:type="dcterms:W3CDTF">2024-09-02T15:50:16Z</dcterms:modified>
</cp:coreProperties>
</file>