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handoutMasterIdLst>
    <p:handoutMasterId r:id="rId8"/>
  </p:handoutMasterIdLst>
  <p:sldIdLst>
    <p:sldId id="256" r:id="rId2"/>
    <p:sldId id="257" r:id="rId3"/>
    <p:sldId id="262" r:id="rId4"/>
    <p:sldId id="259" r:id="rId5"/>
    <p:sldId id="258" r:id="rId6"/>
    <p:sldId id="261" r:id="rId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5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5DADD-D9B1-49C4-B3D3-DF8AD7FF2DBD}" type="datetimeFigureOut">
              <a:rPr lang="ru-RU" smtClean="0"/>
              <a:t>13.08.2019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BDF6E-47DD-440F-B4EC-9950C1B8D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618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4504-48E6-487F-8D30-C936BBA8B7B4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4504-48E6-487F-8D30-C936BBA8B7B4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4504-48E6-487F-8D30-C936BBA8B7B4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4504-48E6-487F-8D30-C936BBA8B7B4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4504-48E6-487F-8D30-C936BBA8B7B4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4504-48E6-487F-8D30-C936BBA8B7B4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4504-48E6-487F-8D30-C936BBA8B7B4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4504-48E6-487F-8D30-C936BBA8B7B4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4504-48E6-487F-8D30-C936BBA8B7B4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4504-48E6-487F-8D30-C936BBA8B7B4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4504-48E6-487F-8D30-C936BBA8B7B4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90954504-48E6-487F-8D30-C936BBA8B7B4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D3D0BB20-B7C6-48FC-A640-2E3F682486C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67B61C-7663-465B-B2D7-4FB3DEDE0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2508" y="266081"/>
            <a:ext cx="9756396" cy="922789"/>
          </a:xfrm>
        </p:spPr>
        <p:txBody>
          <a:bodyPr>
            <a:normAutofit fontScale="90000"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Выделение </a:t>
            </a:r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лотов  по </a:t>
            </a:r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уходу и поддержке детей,</a:t>
            </a:r>
            <a:b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живущих с ВИЧ в </a:t>
            </a:r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РЕСПУБЛИКЕ КАЗАХСТАН</a:t>
            </a:r>
            <a:endParaRPr lang="en-GB" sz="28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8D4B191-02A7-4070-B5D3-90EFE6B34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9231" y="1266092"/>
            <a:ext cx="10351477" cy="5005753"/>
          </a:xfrm>
        </p:spPr>
        <p:txBody>
          <a:bodyPr>
            <a:normAutofit fontScale="92500"/>
          </a:bodyPr>
          <a:lstStyle/>
          <a:p>
            <a:pPr indent="457200" algn="just"/>
            <a:r>
              <a:rPr lang="ru-RU" b="1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сегодняшний день в </a:t>
            </a:r>
            <a:r>
              <a:rPr lang="ru-RU" sz="2100" b="1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Республике </a:t>
            </a:r>
            <a:r>
              <a:rPr lang="ru-RU" sz="2100" b="1" i="1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Казахстан (РК) доля детей, живущих с ВИЧ, до 18 лет включительно невысока, и составляет  2,7%. </a:t>
            </a:r>
            <a:r>
              <a:rPr lang="ru-RU" sz="2100" b="1" i="1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541 ребенка 244 проживают в Южном Казахстане. </a:t>
            </a:r>
            <a:r>
              <a:rPr lang="ru-RU" sz="2100" b="1" i="1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Число детей в остальных регионах – от </a:t>
            </a:r>
            <a:r>
              <a:rPr lang="ru-RU" sz="2100" b="1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56 </a:t>
            </a:r>
            <a:r>
              <a:rPr lang="ru-RU" sz="2100" b="1" i="1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городе Алматы до 1 ребенка в </a:t>
            </a:r>
            <a:r>
              <a:rPr lang="ru-RU" sz="2100" b="1" i="1" cap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Кызылординской</a:t>
            </a:r>
            <a:r>
              <a:rPr lang="ru-RU" sz="2100" b="1" i="1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области.</a:t>
            </a:r>
          </a:p>
          <a:p>
            <a:pPr indent="457200" algn="just"/>
            <a:r>
              <a:rPr lang="ru-RU" b="1" i="1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них 374 </a:t>
            </a:r>
            <a:r>
              <a:rPr lang="ru-RU" b="1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ребенка в возрасте от 10 до 18 лет. Таким образом, 69% детей </a:t>
            </a:r>
            <a:r>
              <a:rPr lang="ru-RU" b="1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находятся в возрасте рекомендуемым клиническим протоколом диагностики и лечения ВИЧ у детей от «29» июня 2017 года  №24  для раскрытия ВИЧ статуса, что сопровождается специфической работой с родителями по подготовке к раскрытию статуса, самому раскрытию статуса и психологическому  сопровождению ребенка по принятию диагноза ВИЧ</a:t>
            </a:r>
            <a:r>
              <a:rPr lang="ru-RU" b="1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100" b="1" i="1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Данные дети и их семьи </a:t>
            </a:r>
            <a:r>
              <a:rPr lang="ru-RU" b="1" i="1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нуждаются в психологической поддержке и социальном сопровождении.  </a:t>
            </a:r>
          </a:p>
          <a:p>
            <a:pPr indent="457200" algn="just"/>
            <a:r>
              <a:rPr lang="ru-RU" b="1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городе Алматы численность детей 56 человек. ОФ</a:t>
            </a:r>
            <a:r>
              <a:rPr lang="en-US" b="1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b="1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YMIT JOLY</a:t>
            </a:r>
            <a:r>
              <a:rPr lang="ru-RU" b="1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работает в данном направлении по гранту международной организации</a:t>
            </a:r>
            <a:r>
              <a:rPr lang="en-US" b="1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AFEW international</a:t>
            </a:r>
            <a:r>
              <a:rPr lang="ru-RU" b="1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июня 2019 года до конца года. за 2 месяца работы проведено более 40 консультаций с родителями и детьми, живущими с ВИЧ. </a:t>
            </a:r>
            <a:r>
              <a:rPr lang="ru-RU" b="1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показывает </a:t>
            </a:r>
            <a:r>
              <a:rPr lang="ru-RU" b="1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спрос и необходимость проведения такой работы.</a:t>
            </a:r>
            <a:r>
              <a:rPr lang="ru-RU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0671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163B79-4443-4F1F-B352-756ACB324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281" y="365125"/>
            <a:ext cx="11110519" cy="1674690"/>
          </a:xfrm>
        </p:spPr>
        <p:txBody>
          <a:bodyPr>
            <a:noAutofit/>
          </a:bodyPr>
          <a:lstStyle/>
          <a:p>
            <a:pPr algn="ctr"/>
            <a:r>
              <a:rPr lang="ru-RU" sz="2800" b="1" i="1" cap="none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b="1" i="1" cap="none" dirty="0" smtClean="0">
                <a:latin typeface="Times New Roman" pitchFamily="18" charset="0"/>
                <a:cs typeface="Times New Roman" pitchFamily="18" charset="0"/>
              </a:rPr>
              <a:t>онимая важность ухода и поддержки детей живущих с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ВИЧ  </a:t>
            </a:r>
            <a:r>
              <a:rPr lang="ru-RU" sz="2800" b="1" i="1" cap="none" dirty="0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cap="none" dirty="0" smtClean="0">
                <a:latin typeface="Times New Roman" pitchFamily="18" charset="0"/>
                <a:cs typeface="Times New Roman" pitchFamily="18" charset="0"/>
              </a:rPr>
              <a:t>протяжении длительного периода и в обеспечение устойчивого финансирования деятельности нами направлены запросы в государственные органы</a:t>
            </a:r>
            <a:r>
              <a:rPr lang="ru-RU" sz="2800" b="1" cap="none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GB" sz="2800" b="1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C6F5E6-D013-474A-BACE-B99644D3C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034" y="2543542"/>
            <a:ext cx="7306165" cy="2614612"/>
          </a:xfrm>
        </p:spPr>
        <p:txBody>
          <a:bodyPr>
            <a:normAutofit/>
          </a:bodyPr>
          <a:lstStyle/>
          <a:p>
            <a:pPr marL="342900" indent="-342900" algn="just">
              <a:buAutoNum type="arabicPeriod"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Управление социального благосостояния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Акимата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г.Алматы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на имя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Сагинтаева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Б.А.</a:t>
            </a:r>
          </a:p>
          <a:p>
            <a:pPr marL="0" indent="0" algn="just">
              <a:buNone/>
            </a:pP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Получен ответ за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подписью заместителя руководителя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Управление социального благосостояния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города Алматы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Джетыбаевой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Л. о том, что уход и поддержка детей, живущих с ВИЧ не входит в компетенцию Управления социального благосостояния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9734~1\AppData\Local\Temp\Rar$DIa0.050\20190813_1249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4546" y="2009697"/>
            <a:ext cx="2831839" cy="433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878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163B79-4443-4F1F-B352-756ACB324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281" y="365125"/>
            <a:ext cx="11110519" cy="1674690"/>
          </a:xfrm>
        </p:spPr>
        <p:txBody>
          <a:bodyPr>
            <a:noAutofit/>
          </a:bodyPr>
          <a:lstStyle/>
          <a:p>
            <a:pPr algn="ctr"/>
            <a:r>
              <a:rPr lang="ru-RU" sz="2800" b="1" i="1" cap="none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b="1" i="1" cap="none" dirty="0" smtClean="0">
                <a:latin typeface="Times New Roman" pitchFamily="18" charset="0"/>
                <a:cs typeface="Times New Roman" pitchFamily="18" charset="0"/>
              </a:rPr>
              <a:t>онимая важность ухода и поддержки детей живущих с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ВИЧ  </a:t>
            </a:r>
            <a:r>
              <a:rPr lang="ru-RU" sz="2800" b="1" i="1" cap="none" dirty="0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cap="none" dirty="0" smtClean="0">
                <a:latin typeface="Times New Roman" pitchFamily="18" charset="0"/>
                <a:cs typeface="Times New Roman" pitchFamily="18" charset="0"/>
              </a:rPr>
              <a:t>протяжении длительного периода и в обеспечение устойчивого финансирования деятельности нами направлены запросы в государственные органы</a:t>
            </a:r>
            <a:r>
              <a:rPr lang="ru-RU" sz="2800" b="1" cap="none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GB" sz="2800" b="1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C6F5E6-D013-474A-BACE-B99644D3C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727" y="1992923"/>
            <a:ext cx="5524991" cy="430237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Управление общественного здоровья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г.Алматы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на имя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Тосекбаева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 К.Д. </a:t>
            </a:r>
          </a:p>
          <a:p>
            <a:pPr marL="0" indent="0" algn="just"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Получен ответ за подписью заместителя руководителя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А.Бисенбаевой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о полной поддержке инициативы по выделению лотов  и считает, что дополнительные меры в повышении социальной защищенности граждан указанной категории будет иметь положительную динамику при оказании медицинской помощи.</a:t>
            </a:r>
          </a:p>
          <a:p>
            <a:pPr marL="342900" indent="-342900" algn="just">
              <a:buAutoNum type="arabicPeriod" startAt="3"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Центр по борьбе и профилактике со СПИДом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г.Алматы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на имя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Тукеева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М.С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Получен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аналогичный ответ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подписью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Тукеева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М.С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о полной поддержке инициативы по выделению лотов  и считает, что дополнительные меры в повышении социальной защищенности граждан указанной категории будет иметь положительную динамику при оказании медицинской помощи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9734~1\AppData\Local\Temp\Rar$DIa0.457\20190813_1249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026" y="2039449"/>
            <a:ext cx="2343150" cy="391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9734~1\AppData\Local\Temp\Rar$DIa0.980\20190813_1249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6372" y="2039449"/>
            <a:ext cx="2506654" cy="391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290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163B79-4443-4F1F-B352-756ACB324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85" y="293077"/>
            <a:ext cx="11177953" cy="17467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100" b="1" i="1" cap="none" dirty="0" smtClean="0">
                <a:latin typeface="Times New Roman" pitchFamily="18" charset="0"/>
                <a:cs typeface="Times New Roman" pitchFamily="18" charset="0"/>
              </a:rPr>
              <a:t>роме того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b="1" i="1" cap="none" dirty="0" smtClean="0">
                <a:latin typeface="Times New Roman" pitchFamily="18" charset="0"/>
                <a:cs typeface="Times New Roman" pitchFamily="18" charset="0"/>
              </a:rPr>
              <a:t>данный вопрос обсуждался с НПО, работающими по уходу и поддержке детей, живущих с ВИЧ в </a:t>
            </a:r>
            <a:r>
              <a:rPr lang="ru-RU" sz="3100" b="1" i="1" cap="none" dirty="0" err="1" smtClean="0">
                <a:latin typeface="Times New Roman" pitchFamily="18" charset="0"/>
                <a:cs typeface="Times New Roman" pitchFamily="18" charset="0"/>
              </a:rPr>
              <a:t>г.Шымкент</a:t>
            </a:r>
            <a:r>
              <a:rPr lang="ru-RU" sz="3100" b="1" i="1" cap="none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100" b="1" i="1" cap="none" dirty="0" err="1" smtClean="0">
                <a:latin typeface="Times New Roman" pitchFamily="18" charset="0"/>
                <a:cs typeface="Times New Roman" pitchFamily="18" charset="0"/>
              </a:rPr>
              <a:t>г.Темиртау</a:t>
            </a:r>
            <a:r>
              <a:rPr lang="ru-RU" sz="3100" b="1" i="1" cap="none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b="1" i="1" cap="none" dirty="0" smtClean="0">
                <a:latin typeface="Times New Roman" pitchFamily="18" charset="0"/>
                <a:cs typeface="Times New Roman" pitchFamily="18" charset="0"/>
              </a:rPr>
              <a:t>Карагандинской </a:t>
            </a:r>
            <a:r>
              <a:rPr lang="ru-RU" sz="3100" b="1" i="1" cap="none" dirty="0" smtClean="0">
                <a:latin typeface="Times New Roman" pitchFamily="18" charset="0"/>
                <a:cs typeface="Times New Roman" pitchFamily="18" charset="0"/>
              </a:rPr>
              <a:t>области (регионы с большой концентрацией детей, живущих с 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ВИЧ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GB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C6F5E6-D013-474A-BACE-B99644D3C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451" y="2074985"/>
            <a:ext cx="10993073" cy="4595445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г.Шымкент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вопрос о наличии/отсутствии лотов по уходу и поддержке детей,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ивущих с ВИЧ обсуждался с 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Жазыкбаевой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Жаннетой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- президентом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Благотворительного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общественного фонда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«Защита детей от СПИДа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». Получен устный ответ, что в этом году лотов нет, но ведется работа с государственными органами и на следующий год будет выделен лот по уходу и поддержке детей, живущих с ВИЧ.</a:t>
            </a:r>
          </a:p>
          <a:p>
            <a:pPr marL="0" indent="457200" algn="just">
              <a:buNone/>
            </a:pP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г.Темиртау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Карагандинской области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вопрос о наличии/отсутствии лотов по уходу и поддержке детей, живущих с ВИЧ обсуждался с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Зоей 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Ружниковой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Общественный благотворительный фонд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Шапагат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".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Получен устный ответ,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что в Карагандинской области в этом году уже есть лот, который реализует Карагандинский областной  Центр СПИД.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В рамках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лота оказывается поддержка детям, живущим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с ВИЧ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в Карагандинской области. Проводятся мероприятия и подготовка к школе.</a:t>
            </a:r>
            <a:endParaRPr lang="en-GB" sz="22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131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308662-CD48-4989-91DB-68660820C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468923"/>
            <a:ext cx="10791094" cy="1817075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cap="none" dirty="0" smtClean="0">
                <a:latin typeface="Times New Roman" pitchFamily="18" charset="0"/>
                <a:cs typeface="Times New Roman" pitchFamily="18" charset="0"/>
              </a:rPr>
              <a:t>целях обеспечения устойчивого финансирования программ по уходу и поддержки детей живущих с ВИЧ в </a:t>
            </a:r>
            <a:r>
              <a:rPr lang="ru-RU" sz="2800" b="1" i="1" cap="none" dirty="0" smtClean="0">
                <a:latin typeface="Times New Roman" pitchFamily="18" charset="0"/>
                <a:cs typeface="Times New Roman" pitchFamily="18" charset="0"/>
              </a:rPr>
              <a:t>Казахстане</a:t>
            </a:r>
            <a:r>
              <a:rPr lang="ru-RU" sz="2800" b="1" i="1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cap="none" dirty="0" smtClean="0">
                <a:latin typeface="Times New Roman" pitchFamily="18" charset="0"/>
                <a:cs typeface="Times New Roman" pitchFamily="18" charset="0"/>
              </a:rPr>
              <a:t>предлагаем от имени </a:t>
            </a:r>
            <a:r>
              <a:rPr lang="ru-RU" sz="2800" b="1" i="1" cap="none" dirty="0" err="1" smtClean="0">
                <a:latin typeface="Times New Roman" pitchFamily="18" charset="0"/>
                <a:cs typeface="Times New Roman" pitchFamily="18" charset="0"/>
              </a:rPr>
              <a:t>Странового</a:t>
            </a:r>
            <a:r>
              <a:rPr lang="ru-RU" sz="2800" b="1" i="1" cap="none" dirty="0" smtClean="0">
                <a:latin typeface="Times New Roman" pitchFamily="18" charset="0"/>
                <a:cs typeface="Times New Roman" pitchFamily="18" charset="0"/>
              </a:rPr>
              <a:t> координационного комитета </a:t>
            </a:r>
            <a:br>
              <a:rPr lang="ru-RU" sz="2800" b="1" i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cap="none" dirty="0" smtClean="0">
                <a:latin typeface="Times New Roman" pitchFamily="18" charset="0"/>
                <a:cs typeface="Times New Roman" pitchFamily="18" charset="0"/>
              </a:rPr>
              <a:t>внести инициативу</a:t>
            </a:r>
            <a:r>
              <a:rPr lang="ru-RU" sz="2800" b="1" i="1" cap="none" dirty="0" smtClean="0"/>
              <a:t>:</a:t>
            </a:r>
            <a:endParaRPr lang="en-GB" sz="2800" b="1" i="1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A6956E-9BD9-4954-8D1D-E0FC2AD81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215" y="2203939"/>
            <a:ext cx="10492153" cy="4384430"/>
          </a:xfrm>
        </p:spPr>
        <p:txBody>
          <a:bodyPr>
            <a:normAutofit fontScale="92500" lnSpcReduction="10000"/>
          </a:bodyPr>
          <a:lstStyle/>
          <a:p>
            <a:pPr lvl="1" algn="just">
              <a:buFont typeface="Wingdings" pitchFamily="2" charset="2"/>
              <a:buChar char="ü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выделении долгосрочного Лота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(3-5 лет) по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уходу и поддержке детей, живущих с ВИЧ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из местных  бюджетов регионов через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Управление общественного здоровья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регионах эпидемиологической распространенности.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Либо внести инициативу о включении направления Гранта по уходу и поддержке детей, живущих с ВИЧ в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Казахстане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Центр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поддержки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гражданских инициатив (ЦПГИ)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Министерства информации и общественного согласия, на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долгосрочный период, сроком на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3-5 лет. </a:t>
            </a: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Просим Казахский научный центр дерматологии и инфекционных заболеваний письменно оповестить Центры СПИД и Управления общественного здоровья в регионах с наибольшей концентрацией детей, живущих с ВИЧ, согласно эпидемиологической обстановке и взять под письменный контроль исполнение данного поручения.  </a:t>
            </a: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Просим Руководство СКК при проведении встречи совместно с Министерством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информации и общественного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согласия РК отдельно отметить тему о выделении грантов на уход и поддержку детей живущих с ВИЧ в Казахстане в регионах эпидемиологической распространенности.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GB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21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4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A6956E-9BD9-4954-8D1D-E0FC2AD814DB}"/>
              </a:ext>
            </a:extLst>
          </p:cNvPr>
          <p:cNvSpPr txBox="1">
            <a:spLocks/>
          </p:cNvSpPr>
          <p:nvPr/>
        </p:nvSpPr>
        <p:spPr>
          <a:xfrm>
            <a:off x="656492" y="2743200"/>
            <a:ext cx="10779369" cy="313006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Полякова Людмила,</a:t>
            </a:r>
          </a:p>
          <a:p>
            <a:pPr algn="r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член СКК, представитель сети женщин, живущих с ВИЧ</a:t>
            </a:r>
            <a:endParaRPr lang="en-GB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3441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437</TotalTime>
  <Words>666</Words>
  <Application>Microsoft Office PowerPoint</Application>
  <PresentationFormat>Произвольный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Главная</vt:lpstr>
      <vt:lpstr>Выделение лотов  по уходу и поддержке детей,  живущих с ВИЧ в РЕСПУБЛИКЕ КАЗАХСТАН</vt:lpstr>
      <vt:lpstr>Понимая важность ухода и поддержки детей живущих с ВИЧ  на протяжении длительного периода и в обеспечение устойчивого финансирования деятельности нами направлены запросы в государственные органы:</vt:lpstr>
      <vt:lpstr>Понимая важность ухода и поддержки детей живущих с ВИЧ  на протяжении длительного периода и в обеспечение устойчивого финансирования деятельности нами направлены запросы в государственные органы:</vt:lpstr>
      <vt:lpstr>Кроме того, данный вопрос обсуждался с НПО, работающими по уходу и поддержке детей, живущих с ВИЧ в г.Шымкент и г.Темиртау, Карагандинской области (регионы с большой концентрацией детей, живущих с ВИЧ).</vt:lpstr>
      <vt:lpstr>В целях обеспечения устойчивого финансирования программ по уходу и поддержки детей живущих с ВИЧ в Казахстане предлагаем от имени Странового координационного комитета  внести инициативу: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 для включения в повестку дня заседания СКК</dc:title>
  <dc:creator>Ryssaldy Demeuova</dc:creator>
  <cp:lastModifiedBy>админ</cp:lastModifiedBy>
  <cp:revision>27</cp:revision>
  <cp:lastPrinted>2019-08-13T08:40:11Z</cp:lastPrinted>
  <dcterms:created xsi:type="dcterms:W3CDTF">2019-03-28T08:51:46Z</dcterms:created>
  <dcterms:modified xsi:type="dcterms:W3CDTF">2019-08-13T08:43:33Z</dcterms:modified>
</cp:coreProperties>
</file>