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39A98-1CB7-4A2A-A4B6-0A9E4EC666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9C70D4-747C-4D3E-B085-2F5C8E2CB6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462A3B-E48A-4835-A317-3114556A4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13033-D2A0-4DEF-9F8E-404AB7EE3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7D8F85-52D1-4976-A7DB-F67AB7BFF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717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25EE4-D868-408D-A20F-6C597E1AB5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9FE98EB-8DEE-444C-B75D-445963A11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73A8E-6D3E-49A6-BE18-58F7C506E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4B94F-E72A-4F0E-9647-A8F67991B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55C660-663D-4EDE-A22B-C487947CB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88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09A6C8-051F-4CFA-AAC6-4913FF128F8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701EFF-E877-4575-8620-67F150109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608104-2D62-4790-86CB-43023ABA87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219F6-C1F3-4B8C-9823-9209BE13A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A76C8E-621C-4BA0-81AB-B6D093847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8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3F72B-B747-4B74-B421-D1E7914FD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0A54C-4830-47B0-B29C-066C5B52B8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FB36E0-AD9A-4D48-96C5-EFCF0620D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8C13DA-8A97-4A36-89EF-E79BC2F9C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8DA37-AAC5-4F32-AA79-0D9980FFE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597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5A8BD-9437-42F1-B1CB-0FECBB531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3600BC-D8FA-4F06-A0AA-EC4CB02408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01898B-6610-4009-8D62-E3248F3EF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404B3B-C1FE-426C-9FDD-7F8E4AE25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3BB56A-E895-4635-9B42-1EFF478C1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93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4848F-BE3C-44EC-B5AD-0E34C205E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F96C9-C2EE-4B5E-A83B-D4C79F7409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AA1642-AA98-4923-998C-303EACE072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B94F9-1990-47A5-A52E-D35283115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544ACF-0AAE-4769-82A3-0D2CE6430A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881BAF-22AC-4CBF-9084-DB0D6EEE3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75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5505B-D698-4483-8E9F-E3F0C999F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0FCBB4-27B4-4708-A25A-F7916EA47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DC79B8-F516-422B-B707-969B143565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871CE4C-774B-484D-99BD-CFFD703B57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05C63D-73CA-4560-8C82-D94F2225192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56459C-3675-4626-A899-E82E5145B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034CE7-2B0F-4211-8E7E-501A230FF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42FF27-60A3-4B31-8B69-0DD6419F4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9804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268BE5-ACFD-4CD7-9844-6646AE0C5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CC5BD1A-9EDD-442B-8D98-1A46C5A47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702FE0-40A1-4124-8728-4C07002C1A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F5647B-E100-4BFF-B320-A9F2DBB3A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42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F008F4-7612-45EF-BBBF-C2FCBCF5B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A649F2-8845-4FBC-8BF0-5093F1C7F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9E5FB9-0A6B-4FE0-A0F4-EE5E8F683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09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C505A-A5A3-4718-9DC2-A14D12460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0E60CB-D11B-4E83-9A9F-D41008A58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4F1231-B136-4860-8275-89B4E79582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F2B8BF-D79E-4BD0-A7E8-20EE9038B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7E9392-3DC6-4883-B03E-132ACD3606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5E2590-E7B1-4644-B88D-A40F8E25F1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22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0A564-7ABE-4DCD-BF5A-BC3130069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C9B2C6-B58A-4093-8015-4F94C17BED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0EE4F7-3169-41C2-B7DD-2B60D16A1B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8378EB-AF12-49C5-8BC2-560866C2B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19475A-D822-4FA7-8393-7E79082146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C93F96-8FF4-4C81-9E1E-230DB7591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690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7A71116-2C6E-4863-B603-11E2BB1CB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77FA9B-3C30-4316-859E-373E52B7D0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09863D-7ABC-4CB5-812D-EF0A51721C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21513-50B0-480E-A0CC-39B6C91068B5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CC360B-29B9-4496-954F-EF2B11052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AF0DB2-10C3-4A9B-9F46-FC412745E7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BB68-E904-455F-AAEE-CA4E3D0B8E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62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427F7AF4-72C6-4B71-9E40-53E8BFEF36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200132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EDE7A7-BC8F-4535-A0BF-2EEF6C795E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9526" y="724837"/>
            <a:ext cx="10515599" cy="932688"/>
          </a:xfrm>
        </p:spPr>
        <p:txBody>
          <a:bodyPr>
            <a:normAutofit fontScale="90000"/>
          </a:bodyPr>
          <a:lstStyle/>
          <a:p>
            <a:pPr algn="l"/>
            <a:r>
              <a:rPr lang="ru-KZ" sz="5400" dirty="0">
                <a:solidFill>
                  <a:schemeClr val="bg1"/>
                </a:solidFill>
              </a:rPr>
              <a:t>Операционный План </a:t>
            </a:r>
            <a:r>
              <a:rPr lang="en-US" sz="4400" dirty="0">
                <a:solidFill>
                  <a:schemeClr val="bg1"/>
                </a:solidFill>
              </a:rPr>
              <a:t>PEPFAR ROP20</a:t>
            </a:r>
            <a:r>
              <a:rPr lang="ru-KZ" sz="4400" dirty="0">
                <a:solidFill>
                  <a:schemeClr val="bg1"/>
                </a:solidFill>
              </a:rPr>
              <a:t>     </a:t>
            </a:r>
            <a:r>
              <a:rPr lang="en-US" sz="4400" dirty="0">
                <a:solidFill>
                  <a:schemeClr val="bg1"/>
                </a:solidFill>
              </a:rPr>
              <a:t>	(1</a:t>
            </a:r>
            <a:r>
              <a:rPr lang="ru-KZ" sz="4400" dirty="0">
                <a:solidFill>
                  <a:schemeClr val="bg1"/>
                </a:solidFill>
              </a:rPr>
              <a:t> Октября </a:t>
            </a:r>
            <a:r>
              <a:rPr lang="en-US" sz="4400" dirty="0">
                <a:solidFill>
                  <a:schemeClr val="bg1"/>
                </a:solidFill>
              </a:rPr>
              <a:t> 2020 –</a:t>
            </a:r>
            <a:r>
              <a:rPr lang="ru-KZ" sz="4400" dirty="0">
                <a:solidFill>
                  <a:schemeClr val="bg1"/>
                </a:solidFill>
              </a:rPr>
              <a:t> </a:t>
            </a:r>
            <a:r>
              <a:rPr lang="en-US" sz="4400" dirty="0">
                <a:solidFill>
                  <a:schemeClr val="bg1"/>
                </a:solidFill>
              </a:rPr>
              <a:t>30</a:t>
            </a:r>
            <a:r>
              <a:rPr lang="ru-KZ" sz="4400" dirty="0">
                <a:solidFill>
                  <a:schemeClr val="bg1"/>
                </a:solidFill>
              </a:rPr>
              <a:t> сентября</a:t>
            </a:r>
            <a:r>
              <a:rPr lang="en-US" sz="4400" dirty="0">
                <a:solidFill>
                  <a:schemeClr val="bg1"/>
                </a:solidFill>
              </a:rPr>
              <a:t> 2021</a:t>
            </a:r>
            <a:r>
              <a:rPr lang="ru-KZ" sz="4400" dirty="0">
                <a:solidFill>
                  <a:schemeClr val="bg1"/>
                </a:solidFill>
              </a:rPr>
              <a:t>)</a:t>
            </a:r>
            <a:endParaRPr lang="en-US" sz="5400" dirty="0">
              <a:solidFill>
                <a:schemeClr val="bg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5803BE-406D-4A0C-85AB-BD4F4BBAC7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6234" y="2300730"/>
            <a:ext cx="6763565" cy="4058137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F891A14-5630-4CEC-8355-296225BFB97E}"/>
              </a:ext>
            </a:extLst>
          </p:cNvPr>
          <p:cNvSpPr txBox="1"/>
          <p:nvPr/>
        </p:nvSpPr>
        <p:spPr>
          <a:xfrm>
            <a:off x="4852658" y="3766242"/>
            <a:ext cx="33678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KZ" sz="4800" dirty="0">
                <a:solidFill>
                  <a:schemeClr val="bg1"/>
                </a:solidFill>
              </a:rPr>
              <a:t>Казахстан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496863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F5ED2-0018-462D-B6AD-56940340DB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График мероприятий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D0D565-A4B4-4A94-BD37-696EF8D971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r>
              <a:rPr lang="ru-RU" b="1" dirty="0"/>
              <a:t>15 января </a:t>
            </a:r>
            <a:r>
              <a:rPr lang="ru-RU" dirty="0"/>
              <a:t>- </a:t>
            </a:r>
            <a:r>
              <a:rPr lang="ru-KZ" dirty="0"/>
              <a:t>встреча</a:t>
            </a:r>
            <a:r>
              <a:rPr lang="ru-RU" dirty="0"/>
              <a:t> заинтересованных сторон </a:t>
            </a:r>
            <a:endParaRPr lang="ru-KZ" dirty="0"/>
          </a:p>
          <a:p>
            <a:r>
              <a:rPr lang="ru-RU" b="1" dirty="0"/>
              <a:t>16 января </a:t>
            </a:r>
            <a:r>
              <a:rPr lang="ru-RU" dirty="0"/>
              <a:t>- </a:t>
            </a:r>
            <a:r>
              <a:rPr lang="ru-KZ" dirty="0"/>
              <a:t>п</a:t>
            </a:r>
            <a:r>
              <a:rPr lang="ru-RU" dirty="0"/>
              <a:t>исьмо об уровне планирования, выданное S/GAC</a:t>
            </a:r>
            <a:endParaRPr lang="ru-KZ" dirty="0"/>
          </a:p>
          <a:p>
            <a:r>
              <a:rPr lang="ru-RU" b="1" dirty="0"/>
              <a:t>28-31 января </a:t>
            </a:r>
            <a:r>
              <a:rPr lang="ru-RU" dirty="0"/>
              <a:t>- </a:t>
            </a:r>
            <a:r>
              <a:rPr lang="ru-KZ" dirty="0"/>
              <a:t>п</a:t>
            </a:r>
            <a:r>
              <a:rPr lang="ru-RU" dirty="0"/>
              <a:t>редварительная встреча в Бангкоке</a:t>
            </a:r>
            <a:endParaRPr lang="ru-KZ" dirty="0"/>
          </a:p>
          <a:p>
            <a:r>
              <a:rPr lang="ru-RU" b="1" dirty="0"/>
              <a:t>3-29 февраля </a:t>
            </a:r>
            <a:r>
              <a:rPr lang="ru-RU" dirty="0"/>
              <a:t>- </a:t>
            </a:r>
            <a:r>
              <a:rPr lang="ru-KZ" dirty="0"/>
              <a:t>п</a:t>
            </a:r>
            <a:r>
              <a:rPr lang="ru-RU" dirty="0"/>
              <a:t>одготовка ключевых материалов для ROP</a:t>
            </a:r>
            <a:endParaRPr lang="ru-KZ" dirty="0"/>
          </a:p>
          <a:p>
            <a:r>
              <a:rPr lang="ru-RU" b="1" dirty="0"/>
              <a:t>16-20 марта </a:t>
            </a:r>
            <a:r>
              <a:rPr lang="ru-RU" dirty="0"/>
              <a:t>- встреча по представлению ROP в Бангкоке</a:t>
            </a:r>
            <a:endParaRPr lang="ru-KZ" dirty="0"/>
          </a:p>
          <a:p>
            <a:r>
              <a:rPr lang="ru-RU" b="1" dirty="0"/>
              <a:t>Апрель (?) </a:t>
            </a:r>
            <a:r>
              <a:rPr lang="ru-RU" dirty="0"/>
              <a:t>– утверждение</a:t>
            </a:r>
            <a:r>
              <a:rPr lang="ru-KZ" dirty="0"/>
              <a:t> Операционного Плана </a:t>
            </a:r>
            <a:r>
              <a:rPr lang="en-US" dirty="0"/>
              <a:t>S/GAC</a:t>
            </a:r>
          </a:p>
        </p:txBody>
      </p:sp>
    </p:spTree>
    <p:extLst>
      <p:ext uri="{BB962C8B-B14F-4D97-AF65-F5344CB8AC3E}">
        <p14:creationId xmlns:p14="http://schemas.microsoft.com/office/powerpoint/2010/main" val="25664185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BA068-46CD-4FFD-9720-22C1B7253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0500"/>
          </a:xfrm>
        </p:spPr>
        <p:txBody>
          <a:bodyPr>
            <a:normAutofit/>
          </a:bodyPr>
          <a:lstStyle/>
          <a:p>
            <a:r>
              <a:rPr lang="ru-RU" sz="4000" b="1" dirty="0"/>
              <a:t>Основные моменты из</a:t>
            </a:r>
            <a:r>
              <a:rPr lang="ru-KZ" sz="4000" b="1" dirty="0"/>
              <a:t> руководства по планированию </a:t>
            </a:r>
            <a:endParaRPr lang="en-US" sz="40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E51697-D50C-44E7-8128-A6C3DA679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D54AB5E-6125-476C-A40A-CB51127BB17A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dirty="0">
                <a:solidFill>
                  <a:srgbClr val="222222"/>
                </a:solidFill>
                <a:latin typeface="inherit"/>
              </a:rPr>
              <a:t>Замедление прогресса в глобальном масштабе, отчасти из-за проблем с </a:t>
            </a:r>
            <a:r>
              <a:rPr lang="ru-KZ" altLang="en-US" dirty="0">
                <a:solidFill>
                  <a:srgbClr val="222222"/>
                </a:solidFill>
                <a:latin typeface="inherit"/>
              </a:rPr>
              <a:t>приверженностью</a:t>
            </a:r>
            <a:r>
              <a:rPr lang="ru-RU" altLang="en-US" dirty="0">
                <a:solidFill>
                  <a:srgbClr val="222222"/>
                </a:solidFill>
                <a:latin typeface="inherit"/>
              </a:rPr>
              <a:t> и сохранением клиентов </a:t>
            </a:r>
            <a:endParaRPr lang="ru-KZ" altLang="en-US" dirty="0">
              <a:solidFill>
                <a:srgbClr val="222222"/>
              </a:solidFill>
              <a:latin typeface="inheri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KZ" altLang="en-US" dirty="0">
              <a:solidFill>
                <a:srgbClr val="222222"/>
              </a:solidFill>
              <a:latin typeface="inheri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KZ" altLang="en-US" dirty="0">
                <a:solidFill>
                  <a:srgbClr val="222222"/>
                </a:solidFill>
                <a:latin typeface="inherit"/>
              </a:rPr>
              <a:t>Основной акцент будет делать на </a:t>
            </a:r>
            <a:r>
              <a:rPr lang="ru-RU" altLang="en-US" dirty="0">
                <a:solidFill>
                  <a:srgbClr val="222222"/>
                </a:solidFill>
                <a:latin typeface="inherit"/>
              </a:rPr>
              <a:t>подходах для выявления </a:t>
            </a:r>
            <a:r>
              <a:rPr lang="ru-KZ" altLang="en-US" dirty="0">
                <a:solidFill>
                  <a:srgbClr val="222222"/>
                </a:solidFill>
                <a:latin typeface="inherit"/>
              </a:rPr>
              <a:t>новых случаев </a:t>
            </a:r>
            <a:r>
              <a:rPr lang="ru-RU" altLang="en-US" dirty="0">
                <a:solidFill>
                  <a:srgbClr val="222222"/>
                </a:solidFill>
                <a:latin typeface="inherit"/>
              </a:rPr>
              <a:t>случаев</a:t>
            </a:r>
            <a:r>
              <a:rPr lang="ru-KZ" altLang="en-US" dirty="0">
                <a:solidFill>
                  <a:srgbClr val="222222"/>
                </a:solidFill>
                <a:latin typeface="inherit"/>
              </a:rPr>
              <a:t> среди населения наиболее подверженного риску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KZ" altLang="en-US" dirty="0">
              <a:solidFill>
                <a:srgbClr val="222222"/>
              </a:solidFill>
              <a:latin typeface="inheri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dirty="0">
                <a:solidFill>
                  <a:srgbClr val="222222"/>
                </a:solidFill>
                <a:latin typeface="inherit"/>
              </a:rPr>
              <a:t>Сдвиг в сторону 95/95/95 для </a:t>
            </a:r>
            <a:r>
              <a:rPr lang="ru-KZ" altLang="en-US" dirty="0">
                <a:solidFill>
                  <a:srgbClr val="222222"/>
                </a:solidFill>
                <a:latin typeface="inherit"/>
              </a:rPr>
              <a:t>достижения </a:t>
            </a:r>
            <a:r>
              <a:rPr lang="ru-RU" altLang="en-US" dirty="0">
                <a:solidFill>
                  <a:srgbClr val="222222"/>
                </a:solidFill>
                <a:latin typeface="inherit"/>
              </a:rPr>
              <a:t>устойчивого эпидемического контроля </a:t>
            </a:r>
            <a:endParaRPr lang="ru-KZ" altLang="en-US" dirty="0">
              <a:solidFill>
                <a:srgbClr val="222222"/>
              </a:solidFill>
              <a:latin typeface="inheri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KZ" altLang="en-US" dirty="0">
              <a:solidFill>
                <a:srgbClr val="222222"/>
              </a:solidFill>
              <a:latin typeface="inheri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altLang="en-US" dirty="0">
                <a:solidFill>
                  <a:srgbClr val="222222"/>
                </a:solidFill>
                <a:latin typeface="inherit"/>
              </a:rPr>
              <a:t>Обновлены минимальные требования к программе </a:t>
            </a:r>
            <a:endParaRPr lang="ru-KZ" altLang="en-US" dirty="0">
              <a:solidFill>
                <a:srgbClr val="222222"/>
              </a:solidFill>
              <a:latin typeface="inheri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ru-KZ" altLang="en-US" dirty="0">
              <a:solidFill>
                <a:srgbClr val="222222"/>
              </a:solidFill>
              <a:latin typeface="inherit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KZ" altLang="en-US" dirty="0">
                <a:solidFill>
                  <a:srgbClr val="222222"/>
                </a:solidFill>
                <a:latin typeface="inherit"/>
              </a:rPr>
              <a:t>Основной акцент </a:t>
            </a:r>
            <a:r>
              <a:rPr lang="ru-RU" altLang="en-US" dirty="0">
                <a:solidFill>
                  <a:srgbClr val="222222"/>
                </a:solidFill>
                <a:latin typeface="inherit"/>
              </a:rPr>
              <a:t>на установление/обеспечение подходов мониторинга</a:t>
            </a:r>
            <a:r>
              <a:rPr lang="en-US" altLang="en-US" dirty="0">
                <a:solidFill>
                  <a:srgbClr val="222222"/>
                </a:solidFill>
                <a:latin typeface="inherit"/>
              </a:rPr>
              <a:t> </a:t>
            </a:r>
            <a:r>
              <a:rPr lang="ru-KZ" altLang="en-US" dirty="0">
                <a:solidFill>
                  <a:srgbClr val="222222"/>
                </a:solidFill>
                <a:latin typeface="inherit"/>
              </a:rPr>
              <a:t>на уровне</a:t>
            </a:r>
            <a:r>
              <a:rPr lang="ru-RU" altLang="en-US" dirty="0">
                <a:solidFill>
                  <a:srgbClr val="222222"/>
                </a:solidFill>
                <a:latin typeface="inherit"/>
              </a:rPr>
              <a:t> сообщества</a:t>
            </a:r>
            <a:endParaRPr lang="ru-RU" altLang="en-US" sz="9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br>
              <a:rPr lang="ru-RU" altLang="en-US" dirty="0">
                <a:solidFill>
                  <a:srgbClr val="222222"/>
                </a:solidFill>
                <a:latin typeface="Roboto"/>
              </a:rPr>
            </a:br>
            <a:endParaRPr lang="ru-RU" altLang="en-US" sz="2000" dirty="0">
              <a:latin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405ADC06-9A1F-4266-9547-8584353BE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5238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69223-D982-47A3-A9B8-38215C7AF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 fontScale="90000"/>
          </a:bodyPr>
          <a:lstStyle/>
          <a:p>
            <a:br>
              <a:rPr lang="ru-KZ" dirty="0"/>
            </a:br>
            <a:r>
              <a:rPr lang="ru-KZ" b="1" dirty="0"/>
              <a:t>Минимальные требования к программе</a:t>
            </a:r>
            <a:endParaRPr lang="en-US" b="1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6F0CCE9-B317-4719-835E-F74345BD7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altLang="en-US" dirty="0">
                <a:solidFill>
                  <a:srgbClr val="222222"/>
                </a:solidFill>
                <a:latin typeface="inherit"/>
              </a:rPr>
              <a:t>Принять и внедрить Test &amp; Start </a:t>
            </a:r>
            <a:endParaRPr lang="ru-KZ" altLang="en-US" dirty="0">
              <a:solidFill>
                <a:srgbClr val="222222"/>
              </a:solidFill>
              <a:latin typeface="inherit"/>
            </a:endParaRPr>
          </a:p>
          <a:p>
            <a:r>
              <a:rPr lang="ru-RU" altLang="en-US" dirty="0">
                <a:solidFill>
                  <a:srgbClr val="222222"/>
                </a:solidFill>
                <a:latin typeface="inherit"/>
              </a:rPr>
              <a:t>Быстрая оптимизация АРТ, </a:t>
            </a:r>
            <a:r>
              <a:rPr lang="ru-KZ" altLang="en-US" dirty="0">
                <a:solidFill>
                  <a:srgbClr val="222222"/>
                </a:solidFill>
                <a:latin typeface="inherit"/>
              </a:rPr>
              <a:t>через предложение </a:t>
            </a:r>
            <a:r>
              <a:rPr lang="en-US" altLang="en-US" dirty="0">
                <a:solidFill>
                  <a:srgbClr val="222222"/>
                </a:solidFill>
                <a:latin typeface="inherit"/>
              </a:rPr>
              <a:t>TLD</a:t>
            </a:r>
            <a:endParaRPr lang="ru-KZ" altLang="en-US" dirty="0">
              <a:solidFill>
                <a:srgbClr val="222222"/>
              </a:solidFill>
              <a:latin typeface="inherit"/>
            </a:endParaRPr>
          </a:p>
          <a:p>
            <a:r>
              <a:rPr lang="ru-RU" altLang="en-US" dirty="0">
                <a:solidFill>
                  <a:srgbClr val="222222"/>
                </a:solidFill>
                <a:latin typeface="inherit"/>
              </a:rPr>
              <a:t>Принятие и внедрение дифференцированных моделей предоставления услуг </a:t>
            </a:r>
            <a:endParaRPr lang="ru-KZ" altLang="en-US" dirty="0">
              <a:solidFill>
                <a:srgbClr val="222222"/>
              </a:solidFill>
              <a:latin typeface="inherit"/>
            </a:endParaRPr>
          </a:p>
          <a:p>
            <a:r>
              <a:rPr lang="ru-RU" altLang="en-US" dirty="0">
                <a:solidFill>
                  <a:srgbClr val="222222"/>
                </a:solidFill>
                <a:latin typeface="inherit"/>
              </a:rPr>
              <a:t>Масштабирование индексного тестирования, обеспечение согласия/конфиденциальности и оценка насилия со стороны интимного партнера</a:t>
            </a:r>
            <a:r>
              <a:rPr lang="ru-RU" altLang="en-US" sz="900" dirty="0"/>
              <a:t> </a:t>
            </a:r>
            <a:endParaRPr lang="ru-RU" altLang="en-US" sz="2000" dirty="0"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A737E2D-6610-4B87-B6CE-33C5B02284AC}"/>
              </a:ext>
            </a:extLst>
          </p:cNvPr>
          <p:cNvSpPr txBox="1">
            <a:spLocks/>
          </p:cNvSpPr>
          <p:nvPr/>
        </p:nvSpPr>
        <p:spPr>
          <a:xfrm>
            <a:off x="838200" y="190792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endParaRPr lang="en-US" dirty="0"/>
          </a:p>
        </p:txBody>
      </p:sp>
      <p:sp>
        <p:nvSpPr>
          <p:cNvPr id="12" name="Rectangle 2">
            <a:extLst>
              <a:ext uri="{FF2B5EF4-FFF2-40B4-BE49-F238E27FC236}">
                <a16:creationId xmlns:a16="http://schemas.microsoft.com/office/drawing/2014/main" id="{E449DD32-93B4-49D3-BCE4-0B8291567F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3569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F7085-BDDE-442F-8295-594A23336E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0A3E0F-1A0D-47A1-8034-B3D73EADB7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540666-ACC1-444B-8F8D-9182253BD7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2171" y="197297"/>
            <a:ext cx="11027658" cy="6295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1790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494FE-124E-4829-94F5-8ADEBA220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u-RU" dirty="0"/>
            </a:br>
            <a:r>
              <a:rPr lang="ru-RU" dirty="0"/>
              <a:t>5 основных элементов для обеспечения непрерывности АРТ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14B3C-7F2C-47A8-840D-3A93339B67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" y="1928388"/>
            <a:ext cx="10515600" cy="4029118"/>
          </a:xfrm>
        </p:spPr>
        <p:txBody>
          <a:bodyPr>
            <a:normAutofit fontScale="62500" lnSpcReduction="20000"/>
          </a:bodyPr>
          <a:lstStyle/>
          <a:p>
            <a:pPr marL="514350" lvl="0" indent="-5143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en-US" dirty="0">
                <a:solidFill>
                  <a:srgbClr val="222222"/>
                </a:solidFill>
                <a:latin typeface="inherit"/>
              </a:rPr>
              <a:t>Заинтересованность </a:t>
            </a:r>
            <a:r>
              <a:rPr lang="ru-KZ" altLang="en-US" dirty="0">
                <a:solidFill>
                  <a:srgbClr val="222222"/>
                </a:solidFill>
                <a:latin typeface="inherit"/>
              </a:rPr>
              <a:t>партнеров </a:t>
            </a:r>
            <a:r>
              <a:rPr lang="ru-RU" altLang="en-US" dirty="0">
                <a:solidFill>
                  <a:srgbClr val="222222"/>
                </a:solidFill>
                <a:latin typeface="inherit"/>
              </a:rPr>
              <a:t>в подходах, ориентированных на клиента, для обеспечения немедленного и легкого доступа к АРВ-препаратам и устранения барьеров на пути лечения. </a:t>
            </a:r>
            <a:endParaRPr lang="en-US" altLang="en-US" dirty="0">
              <a:solidFill>
                <a:srgbClr val="222222"/>
              </a:solidFill>
              <a:latin typeface="inherit"/>
            </a:endParaRPr>
          </a:p>
          <a:p>
            <a:pPr marL="514350" lvl="0" indent="-5143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en-US" dirty="0">
                <a:solidFill>
                  <a:srgbClr val="222222"/>
                </a:solidFill>
                <a:latin typeface="inherit"/>
              </a:rPr>
              <a:t>Немедленная реализация 4-х существующих Минимальных программных требований, связанных с</a:t>
            </a:r>
            <a:r>
              <a:rPr lang="en-US" altLang="en-US" dirty="0">
                <a:solidFill>
                  <a:srgbClr val="222222"/>
                </a:solidFill>
                <a:latin typeface="inherit"/>
              </a:rPr>
              <a:t> linkage </a:t>
            </a:r>
            <a:r>
              <a:rPr lang="ru-RU" altLang="en-US" dirty="0">
                <a:solidFill>
                  <a:srgbClr val="222222"/>
                </a:solidFill>
                <a:latin typeface="inherit"/>
              </a:rPr>
              <a:t>и хранением на всех сайтах.</a:t>
            </a:r>
            <a:endParaRPr lang="en-US" altLang="en-US" dirty="0">
              <a:solidFill>
                <a:srgbClr val="222222"/>
              </a:solidFill>
              <a:latin typeface="inherit"/>
            </a:endParaRPr>
          </a:p>
          <a:p>
            <a:pPr marL="514350" lvl="0" indent="-5143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en-US" dirty="0">
                <a:solidFill>
                  <a:srgbClr val="222222"/>
                </a:solidFill>
                <a:latin typeface="inherit"/>
              </a:rPr>
              <a:t>Внедрение основных, основанных на фактических данных минимальных стандартов на уровне сайта для непрерывной АРТ как части клиент-ориентированной среды обслуживания (см. Раздел 2.3.1.1).</a:t>
            </a:r>
            <a:endParaRPr lang="en-US" altLang="en-US" dirty="0">
              <a:solidFill>
                <a:srgbClr val="222222"/>
              </a:solidFill>
              <a:latin typeface="inherit"/>
            </a:endParaRPr>
          </a:p>
          <a:p>
            <a:pPr marL="514350" lvl="0" indent="-5143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en-US" dirty="0">
                <a:solidFill>
                  <a:srgbClr val="222222"/>
                </a:solidFill>
                <a:latin typeface="inherit"/>
              </a:rPr>
              <a:t>Конкретные индивидуальные вмешательства для улучшения удержания и возврата к лечению, разработанные специально для решения проблем, отмеченных текущими клиентами, и клиентами,  вернувшимися в медю учреждения, возможностям и активам, характерным для OU и его сообществ. Простой поиск и возврат клиентов на тот же сайт, если проблемы сохраняются, приведут к потере клиента снова. Должны быть решены проблемы, связанные с конкретным сайтом, а оценка эффективности всех партнеров по технической помощи должна включать конкретные цели. </a:t>
            </a:r>
            <a:endParaRPr lang="en-US" altLang="en-US" dirty="0">
              <a:solidFill>
                <a:srgbClr val="222222"/>
              </a:solidFill>
              <a:latin typeface="inherit"/>
            </a:endParaRPr>
          </a:p>
          <a:p>
            <a:pPr marL="514350" lvl="0" indent="-5143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en-US" dirty="0">
                <a:solidFill>
                  <a:srgbClr val="222222"/>
                </a:solidFill>
                <a:latin typeface="inherit"/>
              </a:rPr>
              <a:t>Внедрение политики и практики управления качеством для поддержки и поддержания стандартов сайта.</a:t>
            </a:r>
            <a:r>
              <a:rPr lang="ru-RU" altLang="en-US" sz="900" dirty="0"/>
              <a:t> </a:t>
            </a:r>
            <a:endParaRPr lang="ru-RU" altLang="en-US" sz="20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4493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017051E-D01A-4A07-B4C6-BD50943E4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2384" y="79837"/>
            <a:ext cx="11449616" cy="297525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en-US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П</a:t>
            </a:r>
            <a:r>
              <a:rPr kumimoji="0" lang="ru-RU" altLang="en-US" sz="2100" b="0" i="0" u="none" strike="noStrike" cap="none" normalizeH="0" baseline="0" dirty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одходы к выявлению случаев ВИЧ, основанные на охвате АРТ</a:t>
            </a:r>
            <a:r>
              <a:rPr kumimoji="0" lang="ru-RU" altLang="en-U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B5D7900-2CEC-4E49-82E0-8832E97F8F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35875"/>
              </p:ext>
            </p:extLst>
          </p:nvPr>
        </p:nvGraphicFramePr>
        <p:xfrm>
          <a:off x="443621" y="536000"/>
          <a:ext cx="11301743" cy="61662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8623">
                  <a:extLst>
                    <a:ext uri="{9D8B030D-6E8A-4147-A177-3AD203B41FA5}">
                      <a16:colId xmlns:a16="http://schemas.microsoft.com/office/drawing/2014/main" val="298161965"/>
                    </a:ext>
                  </a:extLst>
                </a:gridCol>
                <a:gridCol w="1557482">
                  <a:extLst>
                    <a:ext uri="{9D8B030D-6E8A-4147-A177-3AD203B41FA5}">
                      <a16:colId xmlns:a16="http://schemas.microsoft.com/office/drawing/2014/main" val="3526524457"/>
                    </a:ext>
                  </a:extLst>
                </a:gridCol>
                <a:gridCol w="806172">
                  <a:extLst>
                    <a:ext uri="{9D8B030D-6E8A-4147-A177-3AD203B41FA5}">
                      <a16:colId xmlns:a16="http://schemas.microsoft.com/office/drawing/2014/main" val="3967397146"/>
                    </a:ext>
                  </a:extLst>
                </a:gridCol>
                <a:gridCol w="580982">
                  <a:extLst>
                    <a:ext uri="{9D8B030D-6E8A-4147-A177-3AD203B41FA5}">
                      <a16:colId xmlns:a16="http://schemas.microsoft.com/office/drawing/2014/main" val="1367151491"/>
                    </a:ext>
                  </a:extLst>
                </a:gridCol>
                <a:gridCol w="1077340">
                  <a:extLst>
                    <a:ext uri="{9D8B030D-6E8A-4147-A177-3AD203B41FA5}">
                      <a16:colId xmlns:a16="http://schemas.microsoft.com/office/drawing/2014/main" val="1606504681"/>
                    </a:ext>
                  </a:extLst>
                </a:gridCol>
                <a:gridCol w="830023">
                  <a:extLst>
                    <a:ext uri="{9D8B030D-6E8A-4147-A177-3AD203B41FA5}">
                      <a16:colId xmlns:a16="http://schemas.microsoft.com/office/drawing/2014/main" val="1926375760"/>
                    </a:ext>
                  </a:extLst>
                </a:gridCol>
                <a:gridCol w="2017815">
                  <a:extLst>
                    <a:ext uri="{9D8B030D-6E8A-4147-A177-3AD203B41FA5}">
                      <a16:colId xmlns:a16="http://schemas.microsoft.com/office/drawing/2014/main" val="1713482717"/>
                    </a:ext>
                  </a:extLst>
                </a:gridCol>
                <a:gridCol w="1619494">
                  <a:extLst>
                    <a:ext uri="{9D8B030D-6E8A-4147-A177-3AD203B41FA5}">
                      <a16:colId xmlns:a16="http://schemas.microsoft.com/office/drawing/2014/main" val="3626396525"/>
                    </a:ext>
                  </a:extLst>
                </a:gridCol>
                <a:gridCol w="1663812">
                  <a:extLst>
                    <a:ext uri="{9D8B030D-6E8A-4147-A177-3AD203B41FA5}">
                      <a16:colId xmlns:a16="http://schemas.microsoft.com/office/drawing/2014/main" val="869068226"/>
                    </a:ext>
                  </a:extLst>
                </a:gridCol>
              </a:tblGrid>
              <a:tr h="657763">
                <a:tc gridSpan="9">
                  <a:txBody>
                    <a:bodyPr/>
                    <a:lstStyle/>
                    <a:p>
                      <a:pPr marL="0" marR="0" algn="ctr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ctr">
                        <a:lnSpc>
                          <a:spcPts val="2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ru-RU" sz="2000" dirty="0">
                          <a:effectLst/>
                        </a:rPr>
                        <a:t>Подходы к выявлению случаев ВИЧ </a:t>
                      </a:r>
                      <a:r>
                        <a:rPr lang="en-US" sz="2000" dirty="0">
                          <a:effectLst/>
                        </a:rPr>
                        <a:t>(COP20)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674885"/>
                  </a:ext>
                </a:extLst>
              </a:tr>
              <a:tr h="17771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Охват АРТ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(Страновой и на уровне сайтов)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Индекс-Тестирование 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(Сообщества и больницы)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ТБ и ИППП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Ключевые группы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Другие способы тестирования вне больниц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ППМР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Самотестирование на ВИЧ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Другие виды тестирования: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1.Симптомы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2. Оценка рисков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3.Мужчины от 23-35 лет 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 indent="37465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b="1" dirty="0">
                          <a:effectLst/>
                        </a:rPr>
                        <a:t>Процент </a:t>
                      </a:r>
                      <a:r>
                        <a:rPr lang="en-US" sz="1100" b="1" dirty="0">
                          <a:effectLst/>
                        </a:rPr>
                        <a:t>HTS_POS </a:t>
                      </a:r>
                      <a:r>
                        <a:rPr lang="ru-KZ" sz="1100" b="1" dirty="0">
                          <a:effectLst/>
                        </a:rPr>
                        <a:t>с Индекс тестирования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extLst>
                  <a:ext uri="{0D108BD9-81ED-4DB2-BD59-A6C34878D82A}">
                    <a16:rowId xmlns:a16="http://schemas.microsoft.com/office/drawing/2014/main" val="1955392603"/>
                  </a:ext>
                </a:extLst>
              </a:tr>
              <a:tr h="16528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80% или больше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15-40% 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Да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Да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Да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Да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Мин 10%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r>
                        <a:rPr lang="ru-KZ" sz="1100">
                          <a:effectLst/>
                        </a:rPr>
                        <a:t>75%</a:t>
                      </a:r>
                      <a:endParaRPr lang="en-US"/>
                    </a:p>
                  </a:txBody>
                  <a:tcPr marL="19943" marR="19943" marT="0" marB="0"/>
                </a:tc>
                <a:extLst>
                  <a:ext uri="{0D108BD9-81ED-4DB2-BD59-A6C34878D82A}">
                    <a16:rowId xmlns:a16="http://schemas.microsoft.com/office/drawing/2014/main" val="3154618663"/>
                  </a:ext>
                </a:extLst>
              </a:tr>
              <a:tr h="17771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70-79%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15-40%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Да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dirty="0">
                          <a:effectLst/>
                        </a:rPr>
                        <a:t>Да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Таргетированы </a:t>
                      </a:r>
                      <a:r>
                        <a:rPr lang="ru-RU" sz="1100">
                          <a:effectLst/>
                        </a:rPr>
                        <a:t>на конкретное население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Да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Да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 dirty="0">
                          <a:effectLst/>
                        </a:rPr>
                        <a:t>Мин 10%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r>
                        <a:rPr lang="ru-KZ" sz="1100">
                          <a:effectLst/>
                        </a:rPr>
                        <a:t>50%</a:t>
                      </a:r>
                      <a:endParaRPr lang="en-US"/>
                    </a:p>
                  </a:txBody>
                  <a:tcPr marL="19943" marR="19943" marT="0" marB="0"/>
                </a:tc>
                <a:extLst>
                  <a:ext uri="{0D108BD9-81ED-4DB2-BD59-A6C34878D82A}">
                    <a16:rowId xmlns:a16="http://schemas.microsoft.com/office/drawing/2014/main" val="3852362120"/>
                  </a:ext>
                </a:extLst>
              </a:tr>
              <a:tr h="17771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Меньше чем 70%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15-40%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Да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Да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Таргетированы </a:t>
                      </a:r>
                      <a:r>
                        <a:rPr lang="ru-RU" sz="1100">
                          <a:effectLst/>
                        </a:rPr>
                        <a:t>на конкретное население</a:t>
                      </a:r>
                      <a:endParaRPr lang="en-US" sz="11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Да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Да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KZ" sz="1100">
                          <a:effectLst/>
                        </a:rPr>
                        <a:t>Мин 5%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9943" marR="19943" marT="0" marB="0"/>
                </a:tc>
                <a:tc>
                  <a:txBody>
                    <a:bodyPr/>
                    <a:lstStyle/>
                    <a:p>
                      <a:r>
                        <a:rPr lang="ru-KZ" sz="1100" dirty="0">
                          <a:effectLst/>
                        </a:rPr>
                        <a:t>30%</a:t>
                      </a:r>
                      <a:endParaRPr lang="en-US" dirty="0"/>
                    </a:p>
                  </a:txBody>
                  <a:tcPr marL="19943" marR="19943" marT="0" marB="0"/>
                </a:tc>
                <a:extLst>
                  <a:ext uri="{0D108BD9-81ED-4DB2-BD59-A6C34878D82A}">
                    <a16:rowId xmlns:a16="http://schemas.microsoft.com/office/drawing/2014/main" val="8065425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5823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435</Words>
  <Application>Microsoft Office PowerPoint</Application>
  <PresentationFormat>Widescreen</PresentationFormat>
  <Paragraphs>77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inherit</vt:lpstr>
      <vt:lpstr>Roboto</vt:lpstr>
      <vt:lpstr>Office Theme</vt:lpstr>
      <vt:lpstr>Операционный План PEPFAR ROP20      (1 Октября  2020 – 30 сентября 2021)</vt:lpstr>
      <vt:lpstr>График мероприятий </vt:lpstr>
      <vt:lpstr>Основные моменты из руководства по планированию </vt:lpstr>
      <vt:lpstr> Минимальные требования к программе</vt:lpstr>
      <vt:lpstr>PowerPoint Presentation</vt:lpstr>
      <vt:lpstr> 5 основных элементов для обеспечения непрерывности АРТ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Kazakhstan PEPFAR Operational Plan ROP20 (October 1, 2020 – September 30, 2021</dc:title>
  <dc:creator>Liveoak, Clint A. (CDC/DDPHSIS/CGH/DGHT)</dc:creator>
  <cp:lastModifiedBy>Ryssaldy Demeuova</cp:lastModifiedBy>
  <cp:revision>14</cp:revision>
  <dcterms:created xsi:type="dcterms:W3CDTF">2020-01-14T06:59:04Z</dcterms:created>
  <dcterms:modified xsi:type="dcterms:W3CDTF">2020-01-15T10:24:41Z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665d9ee-429a-4d5f-97cc-cfb56e044a6e_Enabled">
    <vt:lpwstr>True</vt:lpwstr>
  </property>
  <property fmtid="{D5CDD505-2E9C-101B-9397-08002B2CF9AE}" pid="3" name="MSIP_Label_1665d9ee-429a-4d5f-97cc-cfb56e044a6e_SiteId">
    <vt:lpwstr>66cf5074-5afe-48d1-a691-a12b2121f44b</vt:lpwstr>
  </property>
  <property fmtid="{D5CDD505-2E9C-101B-9397-08002B2CF9AE}" pid="4" name="MSIP_Label_1665d9ee-429a-4d5f-97cc-cfb56e044a6e_Owner">
    <vt:lpwstr>zhurkabayevab@state.gov</vt:lpwstr>
  </property>
  <property fmtid="{D5CDD505-2E9C-101B-9397-08002B2CF9AE}" pid="5" name="MSIP_Label_1665d9ee-429a-4d5f-97cc-cfb56e044a6e_SetDate">
    <vt:lpwstr>2020-01-14T07:47:42.7616691Z</vt:lpwstr>
  </property>
  <property fmtid="{D5CDD505-2E9C-101B-9397-08002B2CF9AE}" pid="6" name="MSIP_Label_1665d9ee-429a-4d5f-97cc-cfb56e044a6e_Name">
    <vt:lpwstr>Unclassified</vt:lpwstr>
  </property>
  <property fmtid="{D5CDD505-2E9C-101B-9397-08002B2CF9AE}" pid="7" name="MSIP_Label_1665d9ee-429a-4d5f-97cc-cfb56e044a6e_Application">
    <vt:lpwstr>Microsoft Azure Information Protection</vt:lpwstr>
  </property>
  <property fmtid="{D5CDD505-2E9C-101B-9397-08002B2CF9AE}" pid="8" name="MSIP_Label_1665d9ee-429a-4d5f-97cc-cfb56e044a6e_ActionId">
    <vt:lpwstr>0cfc4e5b-f280-41c8-bfa1-47eed4953a1f</vt:lpwstr>
  </property>
  <property fmtid="{D5CDD505-2E9C-101B-9397-08002B2CF9AE}" pid="9" name="MSIP_Label_1665d9ee-429a-4d5f-97cc-cfb56e044a6e_Extended_MSFT_Method">
    <vt:lpwstr>Manual</vt:lpwstr>
  </property>
  <property fmtid="{D5CDD505-2E9C-101B-9397-08002B2CF9AE}" pid="10" name="Sensitivity">
    <vt:lpwstr>Unclassified</vt:lpwstr>
  </property>
</Properties>
</file>