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93" r:id="rId3"/>
  </p:sldMasterIdLst>
  <p:notesMasterIdLst>
    <p:notesMasterId r:id="rId20"/>
  </p:notesMasterIdLst>
  <p:sldIdLst>
    <p:sldId id="256" r:id="rId4"/>
    <p:sldId id="314" r:id="rId5"/>
    <p:sldId id="315" r:id="rId6"/>
    <p:sldId id="325" r:id="rId7"/>
    <p:sldId id="259" r:id="rId8"/>
    <p:sldId id="316" r:id="rId9"/>
    <p:sldId id="318" r:id="rId10"/>
    <p:sldId id="328" r:id="rId11"/>
    <p:sldId id="322" r:id="rId12"/>
    <p:sldId id="323" r:id="rId13"/>
    <p:sldId id="324" r:id="rId14"/>
    <p:sldId id="326" r:id="rId15"/>
    <p:sldId id="330" r:id="rId16"/>
    <p:sldId id="298" r:id="rId17"/>
    <p:sldId id="262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Sheet1!$G$44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Sheet1!$F$45:$F$48</c:f>
              <c:strCache>
                <c:ptCount val="4"/>
                <c:pt idx="0">
                  <c:v>BSB</c:v>
                </c:pt>
                <c:pt idx="1">
                  <c:v>LS</c:v>
                </c:pt>
                <c:pt idx="2">
                  <c:v>PUDI</c:v>
                </c:pt>
                <c:pt idx="3">
                  <c:v>pop. gen. </c:v>
                </c:pt>
              </c:strCache>
            </c:strRef>
          </c:cat>
          <c:val>
            <c:numRef>
              <c:f>Sheet1!$G$45:$G$48</c:f>
              <c:numCache>
                <c:formatCode>General</c:formatCode>
                <c:ptCount val="4"/>
                <c:pt idx="0">
                  <c:v>1.7</c:v>
                </c:pt>
                <c:pt idx="1">
                  <c:v>6.1</c:v>
                </c:pt>
                <c:pt idx="2">
                  <c:v>14.6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6-46E7-8F15-745B07B99294}"/>
            </c:ext>
          </c:extLst>
        </c:ser>
        <c:ser>
          <c:idx val="1"/>
          <c:order val="1"/>
          <c:tx>
            <c:strRef>
              <c:f>Sheet1!$H$44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Sheet1!$F$45:$F$48</c:f>
              <c:strCache>
                <c:ptCount val="4"/>
                <c:pt idx="0">
                  <c:v>BSB</c:v>
                </c:pt>
                <c:pt idx="1">
                  <c:v>LS</c:v>
                </c:pt>
                <c:pt idx="2">
                  <c:v>PUDI</c:v>
                </c:pt>
                <c:pt idx="3">
                  <c:v>pop. gen. </c:v>
                </c:pt>
              </c:strCache>
            </c:strRef>
          </c:cat>
          <c:val>
            <c:numRef>
              <c:f>Sheet1!$H$45:$H$48</c:f>
              <c:numCache>
                <c:formatCode>General</c:formatCode>
                <c:ptCount val="4"/>
                <c:pt idx="0">
                  <c:v>5.4</c:v>
                </c:pt>
                <c:pt idx="1">
                  <c:v>11.6</c:v>
                </c:pt>
                <c:pt idx="2">
                  <c:v>8.5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E6-46E7-8F15-745B07B99294}"/>
            </c:ext>
          </c:extLst>
        </c:ser>
        <c:ser>
          <c:idx val="2"/>
          <c:order val="2"/>
          <c:tx>
            <c:strRef>
              <c:f>Sheet1!$I$44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Sheet1!$F$45:$F$48</c:f>
              <c:strCache>
                <c:ptCount val="4"/>
                <c:pt idx="0">
                  <c:v>BSB</c:v>
                </c:pt>
                <c:pt idx="1">
                  <c:v>LS</c:v>
                </c:pt>
                <c:pt idx="2">
                  <c:v>PUDI</c:v>
                </c:pt>
                <c:pt idx="3">
                  <c:v>pop. gen. </c:v>
                </c:pt>
              </c:strCache>
            </c:strRef>
          </c:cat>
          <c:val>
            <c:numRef>
              <c:f>Sheet1!$I$45:$I$48</c:f>
              <c:numCache>
                <c:formatCode>General</c:formatCode>
                <c:ptCount val="4"/>
                <c:pt idx="0">
                  <c:v>9</c:v>
                </c:pt>
                <c:pt idx="1">
                  <c:v>3.9</c:v>
                </c:pt>
                <c:pt idx="2">
                  <c:v>13.9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E6-46E7-8F15-745B07B99294}"/>
            </c:ext>
          </c:extLst>
        </c:ser>
        <c:ser>
          <c:idx val="3"/>
          <c:order val="3"/>
          <c:tx>
            <c:strRef>
              <c:f>Sheet1!$J$44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Sheet1!$F$45:$F$48</c:f>
              <c:strCache>
                <c:ptCount val="4"/>
                <c:pt idx="0">
                  <c:v>BSB</c:v>
                </c:pt>
                <c:pt idx="1">
                  <c:v>LS</c:v>
                </c:pt>
                <c:pt idx="2">
                  <c:v>PUDI</c:v>
                </c:pt>
                <c:pt idx="3">
                  <c:v>pop. gen. </c:v>
                </c:pt>
              </c:strCache>
            </c:strRef>
          </c:cat>
          <c:val>
            <c:numRef>
              <c:f>Sheet1!$J$45:$J$48</c:f>
              <c:numCache>
                <c:formatCode>General</c:formatCode>
                <c:ptCount val="4"/>
                <c:pt idx="0">
                  <c:v>13</c:v>
                </c:pt>
                <c:pt idx="1">
                  <c:v>2</c:v>
                </c:pt>
                <c:pt idx="2">
                  <c:v>12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E6-46E7-8F15-745B07B99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30543"/>
        <c:axId val="34780063"/>
      </c:barChart>
      <c:catAx>
        <c:axId val="14433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80063"/>
        <c:crosses val="autoZero"/>
        <c:auto val="1"/>
        <c:lblAlgn val="ctr"/>
        <c:lblOffset val="100"/>
        <c:noMultiLvlLbl val="0"/>
      </c:catAx>
      <c:valAx>
        <c:axId val="3478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3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D1-4577-B540-DE1E5406B0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D1-4577-B540-DE1E5406B0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Pptx21!$D$8:$F$8</c:f>
              <c:strCache>
                <c:ptCount val="3"/>
                <c:pt idx="0">
                  <c:v>Луин </c:v>
                </c:pt>
                <c:pt idx="1">
                  <c:v>CP</c:v>
                </c:pt>
                <c:pt idx="2">
                  <c:v>MCM </c:v>
                </c:pt>
              </c:strCache>
            </c:strRef>
          </c:cat>
          <c:val>
            <c:numRef>
              <c:f>Pptx21!$D$9:$F$9</c:f>
              <c:numCache>
                <c:formatCode>General</c:formatCode>
                <c:ptCount val="3"/>
                <c:pt idx="0">
                  <c:v>27500</c:v>
                </c:pt>
                <c:pt idx="1">
                  <c:v>15800</c:v>
                </c:pt>
                <c:pt idx="2">
                  <c:v>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1-4577-B540-DE1E5406B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826992"/>
        <c:axId val="2084829072"/>
      </c:barChart>
      <c:catAx>
        <c:axId val="208482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829072"/>
        <c:crosses val="autoZero"/>
        <c:auto val="1"/>
        <c:lblAlgn val="ctr"/>
        <c:lblOffset val="100"/>
        <c:noMultiLvlLbl val="0"/>
      </c:catAx>
      <c:valAx>
        <c:axId val="208482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82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B278E-ED23-47C8-B9CA-FFBE1261815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</dgm:pt>
    <dgm:pt modelId="{6366C64C-16F1-45FE-A47F-B83688985CAC}">
      <dgm:prSet phldrT="[Text]" custT="1"/>
      <dgm:spPr/>
      <dgm:t>
        <a:bodyPr/>
        <a:lstStyle/>
        <a:p>
          <a:pPr algn="l"/>
          <a:r>
            <a:rPr lang="ru-RU" sz="2000" b="0" i="0" dirty="0"/>
            <a:t>НМСК опубликовывает на своем официальном веб-сайте (www.cnam.md) и передает через средства массовой информации общие условия представления проектных предложений</a:t>
          </a:r>
          <a:r>
            <a:rPr lang="ru-RU" sz="1300" b="0" i="0" dirty="0"/>
            <a:t>.</a:t>
          </a:r>
          <a:endParaRPr lang="en-US" sz="1300" dirty="0"/>
        </a:p>
      </dgm:t>
    </dgm:pt>
    <dgm:pt modelId="{8424A942-1A43-4432-9AE0-69D717AF8284}" type="parTrans" cxnId="{90E127DF-31B6-43CC-A9A6-E3278E6872D2}">
      <dgm:prSet/>
      <dgm:spPr/>
      <dgm:t>
        <a:bodyPr/>
        <a:lstStyle/>
        <a:p>
          <a:endParaRPr lang="en-US"/>
        </a:p>
      </dgm:t>
    </dgm:pt>
    <dgm:pt modelId="{CD6DC370-636B-4D61-B600-ECC233CBDDF1}" type="sibTrans" cxnId="{90E127DF-31B6-43CC-A9A6-E3278E6872D2}">
      <dgm:prSet/>
      <dgm:spPr/>
      <dgm:t>
        <a:bodyPr/>
        <a:lstStyle/>
        <a:p>
          <a:endParaRPr lang="en-US"/>
        </a:p>
      </dgm:t>
    </dgm:pt>
    <dgm:pt modelId="{72799AF7-F75B-4DEB-87E3-259FB1E1D329}">
      <dgm:prSet phldrT="[Text]" custT="1"/>
      <dgm:spPr/>
      <dgm:t>
        <a:bodyPr/>
        <a:lstStyle/>
        <a:p>
          <a:pPr algn="l"/>
          <a:r>
            <a:rPr lang="ru-RU" sz="1600" b="1" i="0" dirty="0">
              <a:solidFill>
                <a:srgbClr val="002060"/>
              </a:solidFill>
            </a:rPr>
            <a:t>Публичное </a:t>
          </a:r>
          <a:r>
            <a:rPr lang="ru-RU" sz="1600" b="1" i="0" dirty="0" smtClean="0">
              <a:solidFill>
                <a:srgbClr val="002060"/>
              </a:solidFill>
            </a:rPr>
            <a:t>предложение по финансированию проектов по снижению вреда должно </a:t>
          </a:r>
          <a:r>
            <a:rPr lang="ru-RU" sz="1600" b="1" i="0" dirty="0">
              <a:solidFill>
                <a:srgbClr val="002060"/>
              </a:solidFill>
            </a:rPr>
            <a:t>содержать информацию об:</a:t>
          </a:r>
          <a:r>
            <a:rPr lang="ru-RU" sz="1600" b="1" dirty="0">
              <a:solidFill>
                <a:srgbClr val="002060"/>
              </a:solidFill>
            </a:rPr>
            <a:t/>
          </a:r>
          <a:br>
            <a:rPr lang="ru-RU" sz="1600" b="1" dirty="0">
              <a:solidFill>
                <a:srgbClr val="002060"/>
              </a:solidFill>
            </a:rPr>
          </a:br>
          <a:r>
            <a:rPr lang="ru-RU" sz="1600" b="0" i="0" dirty="0"/>
            <a:t> </a:t>
          </a:r>
          <a:r>
            <a:rPr lang="ro-RO" sz="1600" b="0" i="0" dirty="0"/>
            <a:t>1. </a:t>
          </a:r>
          <a:r>
            <a:rPr lang="ru-RU" sz="1600" b="0" i="0" dirty="0"/>
            <a:t>общей сумме безвозвратных финансовых ассигнований на соответствующий год;</a:t>
          </a:r>
          <a:r>
            <a:rPr lang="ru-RU" sz="1600" dirty="0"/>
            <a:t/>
          </a:r>
          <a:br>
            <a:rPr lang="ru-RU" sz="1600" dirty="0"/>
          </a:br>
          <a:r>
            <a:rPr lang="ru-RU" sz="1600" b="0" i="0" dirty="0"/>
            <a:t> </a:t>
          </a:r>
          <a:r>
            <a:rPr lang="ro-RO" sz="1600" b="0" i="0" dirty="0"/>
            <a:t>2. </a:t>
          </a:r>
          <a:r>
            <a:rPr lang="ru-RU" sz="1600" b="0" i="0" dirty="0"/>
            <a:t>критериях предоставления финансирования;</a:t>
          </a:r>
          <a:r>
            <a:rPr lang="ru-RU" sz="1600" dirty="0"/>
            <a:t/>
          </a:r>
          <a:br>
            <a:rPr lang="ru-RU" sz="1600" dirty="0"/>
          </a:br>
          <a:r>
            <a:rPr lang="ru-RU" sz="1600" b="0" i="0" dirty="0"/>
            <a:t> </a:t>
          </a:r>
          <a:r>
            <a:rPr lang="ro-RO" sz="1600" b="0" i="0" dirty="0"/>
            <a:t>3. </a:t>
          </a:r>
          <a:r>
            <a:rPr lang="ru-RU" sz="1600" b="0" i="0" dirty="0"/>
            <a:t>условиях участия;</a:t>
          </a:r>
          <a:r>
            <a:rPr lang="ru-RU" sz="1600" dirty="0"/>
            <a:t/>
          </a:r>
          <a:br>
            <a:rPr lang="ru-RU" sz="1600" dirty="0"/>
          </a:br>
          <a:r>
            <a:rPr lang="ru-RU" sz="1600" b="0" i="0" dirty="0"/>
            <a:t> </a:t>
          </a:r>
          <a:r>
            <a:rPr lang="ro-RO" sz="1600" b="0" i="0" dirty="0"/>
            <a:t>4. </a:t>
          </a:r>
          <a:r>
            <a:rPr lang="ru-RU" sz="1600" b="0" i="0" dirty="0"/>
            <a:t>содержании </a:t>
          </a:r>
          <a:r>
            <a:rPr lang="ru-RU" sz="1600" b="0" i="0" dirty="0" smtClean="0"/>
            <a:t>пакета документов </a:t>
          </a:r>
          <a:r>
            <a:rPr lang="ru-RU" sz="1600" b="0" i="0" dirty="0"/>
            <a:t>о заявке на финансирование;</a:t>
          </a:r>
          <a:r>
            <a:rPr lang="ru-RU" sz="1600" dirty="0"/>
            <a:t/>
          </a:r>
          <a:br>
            <a:rPr lang="ru-RU" sz="1600" dirty="0"/>
          </a:br>
          <a:r>
            <a:rPr lang="ru-RU" sz="1600" b="0" i="0" dirty="0"/>
            <a:t> </a:t>
          </a:r>
          <a:r>
            <a:rPr lang="ro-RO" sz="1600" b="0" i="0" dirty="0"/>
            <a:t>5. </a:t>
          </a:r>
          <a:r>
            <a:rPr lang="ru-RU" sz="1600" b="0" i="0" dirty="0"/>
            <a:t>предельной дате подачи </a:t>
          </a:r>
          <a:r>
            <a:rPr lang="ru-RU" sz="1600" b="0" i="0" dirty="0" smtClean="0"/>
            <a:t>пакета документов </a:t>
          </a:r>
          <a:r>
            <a:rPr lang="ru-RU" sz="1600" b="0" i="0" dirty="0"/>
            <a:t>и проведения конкурса;</a:t>
          </a:r>
          <a:r>
            <a:rPr lang="ru-RU" sz="1600" dirty="0"/>
            <a:t/>
          </a:r>
          <a:br>
            <a:rPr lang="ru-RU" sz="1600" dirty="0"/>
          </a:br>
          <a:endParaRPr lang="en-US" sz="1600" dirty="0"/>
        </a:p>
      </dgm:t>
    </dgm:pt>
    <dgm:pt modelId="{AF13816F-2260-4730-B0B1-2C1D3FABAB0B}" type="parTrans" cxnId="{5C3FF875-6AE7-4B72-834F-FC6E24A5A90E}">
      <dgm:prSet/>
      <dgm:spPr/>
      <dgm:t>
        <a:bodyPr/>
        <a:lstStyle/>
        <a:p>
          <a:endParaRPr lang="en-US"/>
        </a:p>
      </dgm:t>
    </dgm:pt>
    <dgm:pt modelId="{31AC39BA-01A4-445C-A7D2-BB42AA8017FD}" type="sibTrans" cxnId="{5C3FF875-6AE7-4B72-834F-FC6E24A5A90E}">
      <dgm:prSet/>
      <dgm:spPr/>
      <dgm:t>
        <a:bodyPr/>
        <a:lstStyle/>
        <a:p>
          <a:endParaRPr lang="en-US"/>
        </a:p>
      </dgm:t>
    </dgm:pt>
    <dgm:pt modelId="{C71ED341-CC96-43A0-AF48-4A76A450E86E}">
      <dgm:prSet phldrT="[Text]" custT="1"/>
      <dgm:spPr/>
      <dgm:t>
        <a:bodyPr/>
        <a:lstStyle/>
        <a:p>
          <a:pPr algn="l"/>
          <a:r>
            <a:rPr lang="ru-RU" sz="1800" b="1" i="0" dirty="0">
              <a:solidFill>
                <a:srgbClr val="002060"/>
              </a:solidFill>
            </a:rPr>
            <a:t>Проекты должны содержать</a:t>
          </a:r>
          <a:r>
            <a:rPr lang="ro-RO" sz="1800" b="1" i="0" dirty="0">
              <a:solidFill>
                <a:srgbClr val="002060"/>
              </a:solidFill>
            </a:rPr>
            <a:t>: </a:t>
          </a:r>
        </a:p>
        <a:p>
          <a:pPr algn="l"/>
          <a:r>
            <a:rPr lang="ro-RO" sz="1800" b="0" i="0" dirty="0"/>
            <a:t>1. </a:t>
          </a:r>
          <a:r>
            <a:rPr lang="ru-RU" sz="1800" b="0" i="0" dirty="0"/>
            <a:t> цель и задачи</a:t>
          </a:r>
          <a:r>
            <a:rPr lang="ro-RO" sz="1800" b="0" i="0" dirty="0"/>
            <a:t>; </a:t>
          </a:r>
        </a:p>
        <a:p>
          <a:pPr algn="l"/>
          <a:r>
            <a:rPr lang="ro-RO" sz="1800" b="0" i="0" dirty="0"/>
            <a:t>2. c</a:t>
          </a:r>
          <a:r>
            <a:rPr lang="ru-RU" sz="1800" b="0" i="0" dirty="0"/>
            <a:t>оциальную значимость</a:t>
          </a:r>
          <a:r>
            <a:rPr lang="ro-RO" sz="1800" b="0" i="0" dirty="0"/>
            <a:t>; </a:t>
          </a:r>
        </a:p>
        <a:p>
          <a:pPr algn="l"/>
          <a:r>
            <a:rPr lang="ro-RO" sz="1800" b="0" i="0" dirty="0"/>
            <a:t>3. </a:t>
          </a:r>
          <a:r>
            <a:rPr lang="ru-RU" sz="1800" b="0" i="0" dirty="0"/>
            <a:t>ожидаемые результаты</a:t>
          </a:r>
          <a:r>
            <a:rPr lang="ro-RO" sz="1800" b="0" i="0" dirty="0"/>
            <a:t>; </a:t>
          </a:r>
          <a:r>
            <a:rPr lang="ru-RU" sz="1800" b="0" i="0" dirty="0"/>
            <a:t> </a:t>
          </a:r>
          <a:endParaRPr lang="ro-RO" sz="1800" b="0" i="0" dirty="0"/>
        </a:p>
        <a:p>
          <a:pPr algn="l"/>
          <a:r>
            <a:rPr lang="ro-RO" sz="1800" b="0" i="0" dirty="0"/>
            <a:t>4. </a:t>
          </a:r>
          <a:r>
            <a:rPr lang="ru-RU" sz="1800" b="0" i="0" dirty="0"/>
            <a:t>последствия и показатели оценки финансовых затрат</a:t>
          </a:r>
          <a:r>
            <a:rPr lang="ro-RO" sz="1800" b="0" i="0" dirty="0"/>
            <a:t>; </a:t>
          </a:r>
        </a:p>
        <a:p>
          <a:pPr algn="l"/>
          <a:r>
            <a:rPr lang="ro-RO" sz="1800" b="0" i="0" dirty="0"/>
            <a:t>5. </a:t>
          </a:r>
          <a:r>
            <a:rPr lang="ru-RU" sz="1800" b="0" i="0" dirty="0"/>
            <a:t> а также другую соответствующую информацию</a:t>
          </a:r>
          <a:endParaRPr lang="en-US" sz="1800" dirty="0"/>
        </a:p>
      </dgm:t>
    </dgm:pt>
    <dgm:pt modelId="{1418C9B6-19BA-4D0E-B1BF-D39A193C9BD5}" type="parTrans" cxnId="{09C74E58-9348-44D4-ABE9-410EBB9D9C25}">
      <dgm:prSet/>
      <dgm:spPr/>
      <dgm:t>
        <a:bodyPr/>
        <a:lstStyle/>
        <a:p>
          <a:endParaRPr lang="en-US"/>
        </a:p>
      </dgm:t>
    </dgm:pt>
    <dgm:pt modelId="{15014EA7-A6C7-4B2E-8BAD-C2A1B11CFB4D}" type="sibTrans" cxnId="{09C74E58-9348-44D4-ABE9-410EBB9D9C25}">
      <dgm:prSet/>
      <dgm:spPr/>
      <dgm:t>
        <a:bodyPr/>
        <a:lstStyle/>
        <a:p>
          <a:endParaRPr lang="en-US"/>
        </a:p>
      </dgm:t>
    </dgm:pt>
    <dgm:pt modelId="{27EAD43F-366C-4D12-A185-18BA2004D82F}" type="pres">
      <dgm:prSet presAssocID="{FBAB278E-ED23-47C8-B9CA-FFBE1261815B}" presName="Name0" presStyleCnt="0">
        <dgm:presLayoutVars>
          <dgm:dir/>
          <dgm:resizeHandles val="exact"/>
        </dgm:presLayoutVars>
      </dgm:prSet>
      <dgm:spPr/>
    </dgm:pt>
    <dgm:pt modelId="{7114FBFE-D7E2-491F-AF5E-D9DD6FA8AD41}" type="pres">
      <dgm:prSet presAssocID="{6366C64C-16F1-45FE-A47F-B83688985CAC}" presName="node" presStyleLbl="node1" presStyleIdx="0" presStyleCnt="3" custScaleX="96544" custScaleY="229958" custLinFactNeighborX="-854" custLinFactNeighborY="-1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A7BCC-3161-4F59-97F3-8C76B338399E}" type="pres">
      <dgm:prSet presAssocID="{CD6DC370-636B-4D61-B600-ECC233CBDDF1}" presName="sibTrans" presStyleLbl="sibTrans1D1" presStyleIdx="0" presStyleCnt="2"/>
      <dgm:spPr/>
      <dgm:t>
        <a:bodyPr/>
        <a:lstStyle/>
        <a:p>
          <a:endParaRPr lang="ru-RU"/>
        </a:p>
      </dgm:t>
    </dgm:pt>
    <dgm:pt modelId="{8E94758D-C55C-4813-9A1A-9C6D4824256A}" type="pres">
      <dgm:prSet presAssocID="{CD6DC370-636B-4D61-B600-ECC233CBDDF1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1A042EC3-F4A4-41EB-9FC9-954D9D1D0166}" type="pres">
      <dgm:prSet presAssocID="{72799AF7-F75B-4DEB-87E3-259FB1E1D329}" presName="node" presStyleLbl="node1" presStyleIdx="1" presStyleCnt="3" custScaleX="138756" custScaleY="229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93177-9144-43BA-8E3F-5592ACA4395F}" type="pres">
      <dgm:prSet presAssocID="{31AC39BA-01A4-445C-A7D2-BB42AA8017FD}" presName="sibTrans" presStyleLbl="sibTrans1D1" presStyleIdx="1" presStyleCnt="2"/>
      <dgm:spPr/>
      <dgm:t>
        <a:bodyPr/>
        <a:lstStyle/>
        <a:p>
          <a:endParaRPr lang="ru-RU"/>
        </a:p>
      </dgm:t>
    </dgm:pt>
    <dgm:pt modelId="{699686FE-BB2B-47AD-963B-5FC6EE661C25}" type="pres">
      <dgm:prSet presAssocID="{31AC39BA-01A4-445C-A7D2-BB42AA8017FD}" presName="connectorText" presStyleLbl="sibTrans1D1" presStyleIdx="1" presStyleCnt="2"/>
      <dgm:spPr/>
      <dgm:t>
        <a:bodyPr/>
        <a:lstStyle/>
        <a:p>
          <a:endParaRPr lang="ru-RU"/>
        </a:p>
      </dgm:t>
    </dgm:pt>
    <dgm:pt modelId="{8C257465-3CFA-4141-A7C9-ACECF56C63C9}" type="pres">
      <dgm:prSet presAssocID="{C71ED341-CC96-43A0-AF48-4A76A450E86E}" presName="node" presStyleLbl="node1" presStyleIdx="2" presStyleCnt="3" custScaleX="109253" custScaleY="227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DEBE8-638F-44A7-8A39-B98ED4C0D97B}" type="presOf" srcId="{CD6DC370-636B-4D61-B600-ECC233CBDDF1}" destId="{0F0A7BCC-3161-4F59-97F3-8C76B338399E}" srcOrd="0" destOrd="0" presId="urn:microsoft.com/office/officeart/2016/7/layout/RepeatingBendingProcessNew"/>
    <dgm:cxn modelId="{39F04C7A-F651-48AF-B62C-2717593A82B3}" type="presOf" srcId="{FBAB278E-ED23-47C8-B9CA-FFBE1261815B}" destId="{27EAD43F-366C-4D12-A185-18BA2004D82F}" srcOrd="0" destOrd="0" presId="urn:microsoft.com/office/officeart/2016/7/layout/RepeatingBendingProcessNew"/>
    <dgm:cxn modelId="{54EC653D-6F92-4A71-9123-FACA788E0F5B}" type="presOf" srcId="{C71ED341-CC96-43A0-AF48-4A76A450E86E}" destId="{8C257465-3CFA-4141-A7C9-ACECF56C63C9}" srcOrd="0" destOrd="0" presId="urn:microsoft.com/office/officeart/2016/7/layout/RepeatingBendingProcessNew"/>
    <dgm:cxn modelId="{09C74E58-9348-44D4-ABE9-410EBB9D9C25}" srcId="{FBAB278E-ED23-47C8-B9CA-FFBE1261815B}" destId="{C71ED341-CC96-43A0-AF48-4A76A450E86E}" srcOrd="2" destOrd="0" parTransId="{1418C9B6-19BA-4D0E-B1BF-D39A193C9BD5}" sibTransId="{15014EA7-A6C7-4B2E-8BAD-C2A1B11CFB4D}"/>
    <dgm:cxn modelId="{7821A6E4-52FC-4C51-99A2-8ECA6C7D2C12}" type="presOf" srcId="{31AC39BA-01A4-445C-A7D2-BB42AA8017FD}" destId="{21993177-9144-43BA-8E3F-5592ACA4395F}" srcOrd="0" destOrd="0" presId="urn:microsoft.com/office/officeart/2016/7/layout/RepeatingBendingProcessNew"/>
    <dgm:cxn modelId="{9C26C22A-71A0-4AB4-8977-A2897BB42B9D}" type="presOf" srcId="{31AC39BA-01A4-445C-A7D2-BB42AA8017FD}" destId="{699686FE-BB2B-47AD-963B-5FC6EE661C25}" srcOrd="1" destOrd="0" presId="urn:microsoft.com/office/officeart/2016/7/layout/RepeatingBendingProcessNew"/>
    <dgm:cxn modelId="{9C3F194E-2C92-40BB-9CB1-A61BA20AC93A}" type="presOf" srcId="{6366C64C-16F1-45FE-A47F-B83688985CAC}" destId="{7114FBFE-D7E2-491F-AF5E-D9DD6FA8AD41}" srcOrd="0" destOrd="0" presId="urn:microsoft.com/office/officeart/2016/7/layout/RepeatingBendingProcessNew"/>
    <dgm:cxn modelId="{1A068EE7-DA37-4C88-A334-D255D3B06D03}" type="presOf" srcId="{CD6DC370-636B-4D61-B600-ECC233CBDDF1}" destId="{8E94758D-C55C-4813-9A1A-9C6D4824256A}" srcOrd="1" destOrd="0" presId="urn:microsoft.com/office/officeart/2016/7/layout/RepeatingBendingProcessNew"/>
    <dgm:cxn modelId="{90E127DF-31B6-43CC-A9A6-E3278E6872D2}" srcId="{FBAB278E-ED23-47C8-B9CA-FFBE1261815B}" destId="{6366C64C-16F1-45FE-A47F-B83688985CAC}" srcOrd="0" destOrd="0" parTransId="{8424A942-1A43-4432-9AE0-69D717AF8284}" sibTransId="{CD6DC370-636B-4D61-B600-ECC233CBDDF1}"/>
    <dgm:cxn modelId="{A954FFB4-240D-4618-A512-CAC5CD4AEA87}" type="presOf" srcId="{72799AF7-F75B-4DEB-87E3-259FB1E1D329}" destId="{1A042EC3-F4A4-41EB-9FC9-954D9D1D0166}" srcOrd="0" destOrd="0" presId="urn:microsoft.com/office/officeart/2016/7/layout/RepeatingBendingProcessNew"/>
    <dgm:cxn modelId="{5C3FF875-6AE7-4B72-834F-FC6E24A5A90E}" srcId="{FBAB278E-ED23-47C8-B9CA-FFBE1261815B}" destId="{72799AF7-F75B-4DEB-87E3-259FB1E1D329}" srcOrd="1" destOrd="0" parTransId="{AF13816F-2260-4730-B0B1-2C1D3FABAB0B}" sibTransId="{31AC39BA-01A4-445C-A7D2-BB42AA8017FD}"/>
    <dgm:cxn modelId="{F2C3B19E-EB47-4873-A42B-2FE61503B894}" type="presParOf" srcId="{27EAD43F-366C-4D12-A185-18BA2004D82F}" destId="{7114FBFE-D7E2-491F-AF5E-D9DD6FA8AD41}" srcOrd="0" destOrd="0" presId="urn:microsoft.com/office/officeart/2016/7/layout/RepeatingBendingProcessNew"/>
    <dgm:cxn modelId="{2140E8B9-A30F-415C-BC7A-68E26D65F36F}" type="presParOf" srcId="{27EAD43F-366C-4D12-A185-18BA2004D82F}" destId="{0F0A7BCC-3161-4F59-97F3-8C76B338399E}" srcOrd="1" destOrd="0" presId="urn:microsoft.com/office/officeart/2016/7/layout/RepeatingBendingProcessNew"/>
    <dgm:cxn modelId="{5F568D08-52DA-4519-A964-52824FEF2ABA}" type="presParOf" srcId="{0F0A7BCC-3161-4F59-97F3-8C76B338399E}" destId="{8E94758D-C55C-4813-9A1A-9C6D4824256A}" srcOrd="0" destOrd="0" presId="urn:microsoft.com/office/officeart/2016/7/layout/RepeatingBendingProcessNew"/>
    <dgm:cxn modelId="{10126CFB-54F4-43BA-B256-77086F6B0622}" type="presParOf" srcId="{27EAD43F-366C-4D12-A185-18BA2004D82F}" destId="{1A042EC3-F4A4-41EB-9FC9-954D9D1D0166}" srcOrd="2" destOrd="0" presId="urn:microsoft.com/office/officeart/2016/7/layout/RepeatingBendingProcessNew"/>
    <dgm:cxn modelId="{6D02D8D0-2EA3-40E4-AED4-176B0A2DC17C}" type="presParOf" srcId="{27EAD43F-366C-4D12-A185-18BA2004D82F}" destId="{21993177-9144-43BA-8E3F-5592ACA4395F}" srcOrd="3" destOrd="0" presId="urn:microsoft.com/office/officeart/2016/7/layout/RepeatingBendingProcessNew"/>
    <dgm:cxn modelId="{1219367A-D913-453D-B523-FE98920F548D}" type="presParOf" srcId="{21993177-9144-43BA-8E3F-5592ACA4395F}" destId="{699686FE-BB2B-47AD-963B-5FC6EE661C25}" srcOrd="0" destOrd="0" presId="urn:microsoft.com/office/officeart/2016/7/layout/RepeatingBendingProcessNew"/>
    <dgm:cxn modelId="{19FA1821-1142-4DAA-B39D-9A066E08597E}" type="presParOf" srcId="{27EAD43F-366C-4D12-A185-18BA2004D82F}" destId="{8C257465-3CFA-4141-A7C9-ACECF56C63C9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876C9-814A-4737-8A25-52FB87A1606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702AF8-D0C4-46D7-B8FB-5D5686F2B835}">
      <dgm:prSet phldrT="[Text]" custT="1"/>
      <dgm:spPr/>
      <dgm:t>
        <a:bodyPr/>
        <a:lstStyle/>
        <a:p>
          <a:r>
            <a:rPr lang="ru-RU" sz="1600" b="0" i="0"/>
            <a:t>заявку на участие в конкурсе по форме, утвержденной НМСК</a:t>
          </a:r>
          <a:endParaRPr lang="en-US" sz="1600" dirty="0"/>
        </a:p>
      </dgm:t>
    </dgm:pt>
    <dgm:pt modelId="{585C66FD-07BB-44CC-8CC1-ED7D44F0BA99}" type="parTrans" cxnId="{4D66864A-4A6A-4D2D-A80B-1A23927EFA67}">
      <dgm:prSet/>
      <dgm:spPr/>
      <dgm:t>
        <a:bodyPr/>
        <a:lstStyle/>
        <a:p>
          <a:endParaRPr lang="en-US"/>
        </a:p>
      </dgm:t>
    </dgm:pt>
    <dgm:pt modelId="{B8D94685-EF10-4972-9D22-D35355C5D9F9}" type="sibTrans" cxnId="{4D66864A-4A6A-4D2D-A80B-1A23927EFA67}">
      <dgm:prSet/>
      <dgm:spPr/>
      <dgm:t>
        <a:bodyPr/>
        <a:lstStyle/>
        <a:p>
          <a:endParaRPr lang="en-US"/>
        </a:p>
      </dgm:t>
    </dgm:pt>
    <dgm:pt modelId="{D446B5AB-F048-47C0-B582-D95FA6BD056A}">
      <dgm:prSet phldrT="[Text]" custT="1"/>
      <dgm:spPr/>
      <dgm:t>
        <a:bodyPr/>
        <a:lstStyle/>
        <a:p>
          <a:r>
            <a:rPr lang="ru-RU" sz="1600" b="0" i="0"/>
            <a:t>проект</a:t>
          </a:r>
          <a:endParaRPr lang="en-US" sz="1600" dirty="0"/>
        </a:p>
      </dgm:t>
    </dgm:pt>
    <dgm:pt modelId="{242805BC-772F-4632-993D-21FDC827273F}" type="parTrans" cxnId="{9B43B85C-058A-41FC-99AF-56664E36E5C5}">
      <dgm:prSet/>
      <dgm:spPr/>
      <dgm:t>
        <a:bodyPr/>
        <a:lstStyle/>
        <a:p>
          <a:endParaRPr lang="en-US"/>
        </a:p>
      </dgm:t>
    </dgm:pt>
    <dgm:pt modelId="{26E90911-39E8-428F-A04D-371A8E0AAD70}" type="sibTrans" cxnId="{9B43B85C-058A-41FC-99AF-56664E36E5C5}">
      <dgm:prSet/>
      <dgm:spPr/>
      <dgm:t>
        <a:bodyPr/>
        <a:lstStyle/>
        <a:p>
          <a:endParaRPr lang="en-US"/>
        </a:p>
      </dgm:t>
    </dgm:pt>
    <dgm:pt modelId="{F484D3C0-2D12-45DF-923B-910E0E58322A}">
      <dgm:prSet phldrT="[Text]" custT="1"/>
      <dgm:spPr/>
      <dgm:t>
        <a:bodyPr/>
        <a:lstStyle/>
        <a:p>
          <a:r>
            <a:rPr lang="ru-RU" sz="1600" b="0" i="0" dirty="0" smtClean="0"/>
            <a:t>бюджет </a:t>
          </a:r>
          <a:r>
            <a:rPr lang="ru-RU" sz="1600" b="0" i="0" dirty="0"/>
            <a:t>проекта</a:t>
          </a:r>
          <a:endParaRPr lang="en-US" sz="1600" dirty="0"/>
        </a:p>
      </dgm:t>
    </dgm:pt>
    <dgm:pt modelId="{0221FD7C-1817-4769-A295-2AE43CF8A001}" type="parTrans" cxnId="{DE21968E-5D33-48DB-A29F-69E214767484}">
      <dgm:prSet/>
      <dgm:spPr/>
      <dgm:t>
        <a:bodyPr/>
        <a:lstStyle/>
        <a:p>
          <a:endParaRPr lang="en-US"/>
        </a:p>
      </dgm:t>
    </dgm:pt>
    <dgm:pt modelId="{0B1ACCEB-B33F-4BCE-A006-233C9962FDAA}" type="sibTrans" cxnId="{DE21968E-5D33-48DB-A29F-69E214767484}">
      <dgm:prSet/>
      <dgm:spPr/>
      <dgm:t>
        <a:bodyPr/>
        <a:lstStyle/>
        <a:p>
          <a:endParaRPr lang="en-US"/>
        </a:p>
      </dgm:t>
    </dgm:pt>
    <dgm:pt modelId="{00FECEA7-7661-4BC0-AB69-BACB3C7DD110}">
      <dgm:prSet phldrT="[Text]" custT="1"/>
      <dgm:spPr/>
      <dgm:t>
        <a:bodyPr/>
        <a:lstStyle/>
        <a:p>
          <a:r>
            <a:rPr lang="ru-RU" sz="1600" b="0" i="0"/>
            <a:t>резюме директора проекта</a:t>
          </a:r>
          <a:endParaRPr lang="en-US" sz="1600" dirty="0"/>
        </a:p>
      </dgm:t>
    </dgm:pt>
    <dgm:pt modelId="{DBE61470-6D59-4770-AB6B-C2226E11EB0C}" type="parTrans" cxnId="{1C047BC4-F919-498B-BE09-DAC707AC7D41}">
      <dgm:prSet/>
      <dgm:spPr/>
      <dgm:t>
        <a:bodyPr/>
        <a:lstStyle/>
        <a:p>
          <a:endParaRPr lang="en-US"/>
        </a:p>
      </dgm:t>
    </dgm:pt>
    <dgm:pt modelId="{A5D071DC-705F-4E3B-8E07-66CE85BA6481}" type="sibTrans" cxnId="{1C047BC4-F919-498B-BE09-DAC707AC7D41}">
      <dgm:prSet/>
      <dgm:spPr/>
      <dgm:t>
        <a:bodyPr/>
        <a:lstStyle/>
        <a:p>
          <a:endParaRPr lang="en-US"/>
        </a:p>
      </dgm:t>
    </dgm:pt>
    <dgm:pt modelId="{445C6A17-3D25-4837-8E29-409C1FDB97C2}">
      <dgm:prSet phldrT="[Text]" custT="1"/>
      <dgm:spPr/>
      <dgm:t>
        <a:bodyPr/>
        <a:lstStyle/>
        <a:p>
          <a:r>
            <a:rPr lang="ru-RU" sz="1600" b="0" i="0"/>
            <a:t>копию свидетельства о регистрации заявителя</a:t>
          </a:r>
          <a:endParaRPr lang="en-US" sz="1600" dirty="0"/>
        </a:p>
      </dgm:t>
    </dgm:pt>
    <dgm:pt modelId="{8E9457C5-2AED-43A1-8597-BAF3566D8BCE}" type="parTrans" cxnId="{0A59B0E2-8586-4C64-99F7-1591F238E869}">
      <dgm:prSet/>
      <dgm:spPr/>
      <dgm:t>
        <a:bodyPr/>
        <a:lstStyle/>
        <a:p>
          <a:endParaRPr lang="en-US"/>
        </a:p>
      </dgm:t>
    </dgm:pt>
    <dgm:pt modelId="{B48C5E40-70D3-402E-A3D9-0CD915A1A682}" type="sibTrans" cxnId="{0A59B0E2-8586-4C64-99F7-1591F238E869}">
      <dgm:prSet/>
      <dgm:spPr/>
      <dgm:t>
        <a:bodyPr/>
        <a:lstStyle/>
        <a:p>
          <a:endParaRPr lang="en-US"/>
        </a:p>
      </dgm:t>
    </dgm:pt>
    <dgm:pt modelId="{B7DB8774-FC17-4B3B-944E-F5740C38840A}">
      <dgm:prSet phldrT="[Text]" custT="1"/>
      <dgm:spPr/>
      <dgm:t>
        <a:bodyPr/>
        <a:lstStyle/>
        <a:p>
          <a:pPr algn="l"/>
          <a:r>
            <a:rPr lang="ru-RU" sz="1600" b="0" i="0"/>
            <a:t>данные о заявителе;</a:t>
          </a:r>
          <a:r>
            <a:rPr lang="ru-RU" sz="1600"/>
            <a:t/>
          </a:r>
          <a:br>
            <a:rPr lang="ru-RU" sz="1600"/>
          </a:br>
          <a:r>
            <a:rPr lang="ru-RU" sz="1600" b="0" i="0"/>
            <a:t>копию учредительного акта заявителя;</a:t>
          </a:r>
          <a:endParaRPr lang="en-US" sz="1600" dirty="0"/>
        </a:p>
      </dgm:t>
    </dgm:pt>
    <dgm:pt modelId="{F38E62FD-BADC-42C6-9F5F-7B0B3613FA50}" type="parTrans" cxnId="{90D8D251-33C2-4230-823E-3B441B01BB93}">
      <dgm:prSet/>
      <dgm:spPr/>
      <dgm:t>
        <a:bodyPr/>
        <a:lstStyle/>
        <a:p>
          <a:endParaRPr lang="en-US"/>
        </a:p>
      </dgm:t>
    </dgm:pt>
    <dgm:pt modelId="{D520E790-D31B-435B-A8D8-9DFA7EB5CBC5}" type="sibTrans" cxnId="{90D8D251-33C2-4230-823E-3B441B01BB93}">
      <dgm:prSet/>
      <dgm:spPr/>
      <dgm:t>
        <a:bodyPr/>
        <a:lstStyle/>
        <a:p>
          <a:endParaRPr lang="en-US"/>
        </a:p>
      </dgm:t>
    </dgm:pt>
    <dgm:pt modelId="{21914E8E-F1D7-4DA9-9122-E8054BAE6F2D}">
      <dgm:prSet phldrT="[Text]" custT="1"/>
      <dgm:spPr/>
      <dgm:t>
        <a:bodyPr/>
        <a:lstStyle/>
        <a:p>
          <a:r>
            <a:rPr lang="ro-RO" sz="1400" b="0" i="0"/>
            <a:t>k</a:t>
          </a:r>
          <a:r>
            <a:rPr lang="ru-RU" sz="1400" b="0" i="0"/>
            <a:t>опии последних 3 годовых финансовых отчетов, представленных в компетентные органы</a:t>
          </a:r>
          <a:endParaRPr lang="en-US" sz="1400" dirty="0"/>
        </a:p>
      </dgm:t>
    </dgm:pt>
    <dgm:pt modelId="{15DD50E1-81EC-48E0-8AFE-14EC4D059C6B}" type="parTrans" cxnId="{6EC21AE9-AAA5-4A1D-9EE5-3F66F627E0FC}">
      <dgm:prSet/>
      <dgm:spPr/>
      <dgm:t>
        <a:bodyPr/>
        <a:lstStyle/>
        <a:p>
          <a:endParaRPr lang="en-US"/>
        </a:p>
      </dgm:t>
    </dgm:pt>
    <dgm:pt modelId="{F6FDE73E-4C3E-418B-B043-3CACA8B6BD11}" type="sibTrans" cxnId="{6EC21AE9-AAA5-4A1D-9EE5-3F66F627E0FC}">
      <dgm:prSet/>
      <dgm:spPr/>
      <dgm:t>
        <a:bodyPr/>
        <a:lstStyle/>
        <a:p>
          <a:endParaRPr lang="en-US"/>
        </a:p>
      </dgm:t>
    </dgm:pt>
    <dgm:pt modelId="{3F3496C1-D218-466F-948E-124AD65853FC}">
      <dgm:prSet phldrT="[Text]" custT="1"/>
      <dgm:spPr/>
      <dgm:t>
        <a:bodyPr/>
        <a:lstStyle/>
        <a:p>
          <a:r>
            <a:rPr lang="ru-RU" sz="1100" b="0" i="0"/>
            <a:t>справку об отсутствии задолженностей перед национальным публичным бюджетом, выданную территориальной налоговой инспекцией (с неистекшим сроком действительности, в оригинале)</a:t>
          </a:r>
          <a:endParaRPr lang="en-US" sz="1100" dirty="0"/>
        </a:p>
      </dgm:t>
    </dgm:pt>
    <dgm:pt modelId="{1A862B01-640F-4A30-AE21-563D4DF66702}" type="parTrans" cxnId="{06FB4F20-4C87-4F9C-9CBA-433E55D94D97}">
      <dgm:prSet/>
      <dgm:spPr/>
      <dgm:t>
        <a:bodyPr/>
        <a:lstStyle/>
        <a:p>
          <a:endParaRPr lang="en-US"/>
        </a:p>
      </dgm:t>
    </dgm:pt>
    <dgm:pt modelId="{477F3035-2E44-4E02-B291-698CFFB756C9}" type="sibTrans" cxnId="{06FB4F20-4C87-4F9C-9CBA-433E55D94D97}">
      <dgm:prSet/>
      <dgm:spPr/>
      <dgm:t>
        <a:bodyPr/>
        <a:lstStyle/>
        <a:p>
          <a:endParaRPr lang="en-US"/>
        </a:p>
      </dgm:t>
    </dgm:pt>
    <dgm:pt modelId="{871F2AC8-A7E1-44BB-B3CF-7C8DA7656A16}">
      <dgm:prSet phldrT="[Text]"/>
      <dgm:spPr/>
      <dgm:t>
        <a:bodyPr/>
        <a:lstStyle/>
        <a:p>
          <a:r>
            <a:rPr lang="ru-RU" b="0" i="0" dirty="0"/>
            <a:t>справку о состоянии банковского счета (об отсутствии заблокированных банковских счетов)</a:t>
          </a:r>
          <a:endParaRPr lang="en-US" dirty="0"/>
        </a:p>
      </dgm:t>
    </dgm:pt>
    <dgm:pt modelId="{52D69ED2-88F9-4F2A-A2B2-C36733F8D9DC}" type="parTrans" cxnId="{D4D91216-44BC-49CC-A439-98347BE51092}">
      <dgm:prSet/>
      <dgm:spPr/>
      <dgm:t>
        <a:bodyPr/>
        <a:lstStyle/>
        <a:p>
          <a:endParaRPr lang="en-US"/>
        </a:p>
      </dgm:t>
    </dgm:pt>
    <dgm:pt modelId="{9BD1718F-5A3F-4A76-8EE7-2A079EF3EE6A}" type="sibTrans" cxnId="{D4D91216-44BC-49CC-A439-98347BE51092}">
      <dgm:prSet/>
      <dgm:spPr/>
      <dgm:t>
        <a:bodyPr/>
        <a:lstStyle/>
        <a:p>
          <a:endParaRPr lang="en-US"/>
        </a:p>
      </dgm:t>
    </dgm:pt>
    <dgm:pt modelId="{B3F071D8-1DBA-4731-90B6-C90553589310}" type="pres">
      <dgm:prSet presAssocID="{237876C9-814A-4737-8A25-52FB87A1606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9FC34F0-4639-430B-8216-33629D09642A}" type="pres">
      <dgm:prSet presAssocID="{95702AF8-D0C4-46D7-B8FB-5D5686F2B835}" presName="compNode" presStyleCnt="0"/>
      <dgm:spPr/>
    </dgm:pt>
    <dgm:pt modelId="{D66784CE-21D5-4C1E-9100-A673D7A2446B}" type="pres">
      <dgm:prSet presAssocID="{95702AF8-D0C4-46D7-B8FB-5D5686F2B835}" presName="dummyConnPt" presStyleCnt="0"/>
      <dgm:spPr/>
    </dgm:pt>
    <dgm:pt modelId="{F6DF4C49-5CF9-49CD-BB81-665EFD1A7D53}" type="pres">
      <dgm:prSet presAssocID="{95702AF8-D0C4-46D7-B8FB-5D5686F2B83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E6333-9D0A-4BC4-BD95-2B6D76460077}" type="pres">
      <dgm:prSet presAssocID="{B8D94685-EF10-4972-9D22-D35355C5D9F9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6AAA45F7-A450-47BA-BB2E-1D3EEAE2CF0B}" type="pres">
      <dgm:prSet presAssocID="{D446B5AB-F048-47C0-B582-D95FA6BD056A}" presName="compNode" presStyleCnt="0"/>
      <dgm:spPr/>
    </dgm:pt>
    <dgm:pt modelId="{2521E1E8-C108-43F9-AB2B-CD0E654D85A9}" type="pres">
      <dgm:prSet presAssocID="{D446B5AB-F048-47C0-B582-D95FA6BD056A}" presName="dummyConnPt" presStyleCnt="0"/>
      <dgm:spPr/>
    </dgm:pt>
    <dgm:pt modelId="{DA04DC75-9355-4D48-89F2-02B1771ECA48}" type="pres">
      <dgm:prSet presAssocID="{D446B5AB-F048-47C0-B582-D95FA6BD056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D6F3F-A1B0-401E-A46A-2503586B890F}" type="pres">
      <dgm:prSet presAssocID="{26E90911-39E8-428F-A04D-371A8E0AAD70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FF83BF10-FFEC-411A-BD2E-9A092B31A428}" type="pres">
      <dgm:prSet presAssocID="{F484D3C0-2D12-45DF-923B-910E0E58322A}" presName="compNode" presStyleCnt="0"/>
      <dgm:spPr/>
    </dgm:pt>
    <dgm:pt modelId="{4E3FD426-7505-44E6-AC4E-EAF706B9A765}" type="pres">
      <dgm:prSet presAssocID="{F484D3C0-2D12-45DF-923B-910E0E58322A}" presName="dummyConnPt" presStyleCnt="0"/>
      <dgm:spPr/>
    </dgm:pt>
    <dgm:pt modelId="{0DAE70CA-9C44-4793-BE44-1F451121D304}" type="pres">
      <dgm:prSet presAssocID="{F484D3C0-2D12-45DF-923B-910E0E58322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59751-EE9F-445F-AB87-CCF1331E8E20}" type="pres">
      <dgm:prSet presAssocID="{0B1ACCEB-B33F-4BCE-A006-233C9962FDAA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79B1200-BEF1-4672-96CD-B3DF92D68C2B}" type="pres">
      <dgm:prSet presAssocID="{00FECEA7-7661-4BC0-AB69-BACB3C7DD110}" presName="compNode" presStyleCnt="0"/>
      <dgm:spPr/>
    </dgm:pt>
    <dgm:pt modelId="{8A863268-62B5-4CBA-9D81-2DB050CF8E04}" type="pres">
      <dgm:prSet presAssocID="{00FECEA7-7661-4BC0-AB69-BACB3C7DD110}" presName="dummyConnPt" presStyleCnt="0"/>
      <dgm:spPr/>
    </dgm:pt>
    <dgm:pt modelId="{BEDF1659-82CA-40DC-B933-35B9FF401FBC}" type="pres">
      <dgm:prSet presAssocID="{00FECEA7-7661-4BC0-AB69-BACB3C7DD11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7E8E7-FB93-40A5-985F-A9D6B4E14742}" type="pres">
      <dgm:prSet presAssocID="{A5D071DC-705F-4E3B-8E07-66CE85BA6481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F4C40F4C-A043-45D2-9094-794D2F405961}" type="pres">
      <dgm:prSet presAssocID="{445C6A17-3D25-4837-8E29-409C1FDB97C2}" presName="compNode" presStyleCnt="0"/>
      <dgm:spPr/>
    </dgm:pt>
    <dgm:pt modelId="{A53DA25D-4E90-4EC1-AB37-0951D2E69EA7}" type="pres">
      <dgm:prSet presAssocID="{445C6A17-3D25-4837-8E29-409C1FDB97C2}" presName="dummyConnPt" presStyleCnt="0"/>
      <dgm:spPr/>
    </dgm:pt>
    <dgm:pt modelId="{CCEF297E-AE6C-4730-8015-A612D1CD0F34}" type="pres">
      <dgm:prSet presAssocID="{445C6A17-3D25-4837-8E29-409C1FDB97C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4E16-2B5E-4A18-AAD6-2C821DBDF5CB}" type="pres">
      <dgm:prSet presAssocID="{B48C5E40-70D3-402E-A3D9-0CD915A1A68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E7329DD1-9334-4C91-9062-C33CA351020F}" type="pres">
      <dgm:prSet presAssocID="{B7DB8774-FC17-4B3B-944E-F5740C38840A}" presName="compNode" presStyleCnt="0"/>
      <dgm:spPr/>
    </dgm:pt>
    <dgm:pt modelId="{63A1C188-005A-43B5-89B3-6DF11CB4490E}" type="pres">
      <dgm:prSet presAssocID="{B7DB8774-FC17-4B3B-944E-F5740C38840A}" presName="dummyConnPt" presStyleCnt="0"/>
      <dgm:spPr/>
    </dgm:pt>
    <dgm:pt modelId="{648E66CA-1015-4BCA-8DE4-933F8CE41BD5}" type="pres">
      <dgm:prSet presAssocID="{B7DB8774-FC17-4B3B-944E-F5740C38840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E4458-54DC-42F9-9F95-2BBDB8A6C3A5}" type="pres">
      <dgm:prSet presAssocID="{D520E790-D31B-435B-A8D8-9DFA7EB5CBC5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F89A8A39-F24B-4EC2-87EA-FC73E2B7F8D5}" type="pres">
      <dgm:prSet presAssocID="{21914E8E-F1D7-4DA9-9122-E8054BAE6F2D}" presName="compNode" presStyleCnt="0"/>
      <dgm:spPr/>
    </dgm:pt>
    <dgm:pt modelId="{D2D4D21F-702C-4E6E-95DD-06DC48651DF5}" type="pres">
      <dgm:prSet presAssocID="{21914E8E-F1D7-4DA9-9122-E8054BAE6F2D}" presName="dummyConnPt" presStyleCnt="0"/>
      <dgm:spPr/>
    </dgm:pt>
    <dgm:pt modelId="{CDE84C0B-77F4-4398-8108-2C6F1D0296E8}" type="pres">
      <dgm:prSet presAssocID="{21914E8E-F1D7-4DA9-9122-E8054BAE6F2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01A43-55B5-4047-9E36-982E63FD8042}" type="pres">
      <dgm:prSet presAssocID="{F6FDE73E-4C3E-418B-B043-3CACA8B6BD11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721F0063-ADEE-4C80-97C2-D7AF54D0D8FA}" type="pres">
      <dgm:prSet presAssocID="{3F3496C1-D218-466F-948E-124AD65853FC}" presName="compNode" presStyleCnt="0"/>
      <dgm:spPr/>
    </dgm:pt>
    <dgm:pt modelId="{060958A9-548B-4246-AA10-A2C6225F6105}" type="pres">
      <dgm:prSet presAssocID="{3F3496C1-D218-466F-948E-124AD65853FC}" presName="dummyConnPt" presStyleCnt="0"/>
      <dgm:spPr/>
    </dgm:pt>
    <dgm:pt modelId="{FD18EF75-B647-4F41-BD62-9A378380D085}" type="pres">
      <dgm:prSet presAssocID="{3F3496C1-D218-466F-948E-124AD65853F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00C1D-7BF9-4EA4-A69D-78CDEE966C8D}" type="pres">
      <dgm:prSet presAssocID="{477F3035-2E44-4E02-B291-698CFFB756C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D4E17117-764A-4ACC-9340-1A8B9F45CC14}" type="pres">
      <dgm:prSet presAssocID="{871F2AC8-A7E1-44BB-B3CF-7C8DA7656A16}" presName="compNode" presStyleCnt="0"/>
      <dgm:spPr/>
    </dgm:pt>
    <dgm:pt modelId="{98A8573F-370B-4CB4-A248-6AB51E047787}" type="pres">
      <dgm:prSet presAssocID="{871F2AC8-A7E1-44BB-B3CF-7C8DA7656A16}" presName="dummyConnPt" presStyleCnt="0"/>
      <dgm:spPr/>
    </dgm:pt>
    <dgm:pt modelId="{FEA6D8D1-1F9C-46FA-B06C-F74D160CE621}" type="pres">
      <dgm:prSet presAssocID="{871F2AC8-A7E1-44BB-B3CF-7C8DA7656A1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150EB-C476-45FE-909A-2587865201EF}" type="presOf" srcId="{95702AF8-D0C4-46D7-B8FB-5D5686F2B835}" destId="{F6DF4C49-5CF9-49CD-BB81-665EFD1A7D53}" srcOrd="0" destOrd="0" presId="urn:microsoft.com/office/officeart/2005/8/layout/bProcess4"/>
    <dgm:cxn modelId="{90D8D251-33C2-4230-823E-3B441B01BB93}" srcId="{237876C9-814A-4737-8A25-52FB87A1606C}" destId="{B7DB8774-FC17-4B3B-944E-F5740C38840A}" srcOrd="5" destOrd="0" parTransId="{F38E62FD-BADC-42C6-9F5F-7B0B3613FA50}" sibTransId="{D520E790-D31B-435B-A8D8-9DFA7EB5CBC5}"/>
    <dgm:cxn modelId="{6EC21AE9-AAA5-4A1D-9EE5-3F66F627E0FC}" srcId="{237876C9-814A-4737-8A25-52FB87A1606C}" destId="{21914E8E-F1D7-4DA9-9122-E8054BAE6F2D}" srcOrd="6" destOrd="0" parTransId="{15DD50E1-81EC-48E0-8AFE-14EC4D059C6B}" sibTransId="{F6FDE73E-4C3E-418B-B043-3CACA8B6BD11}"/>
    <dgm:cxn modelId="{C0F68823-27CE-4BA8-B8B5-1DBD7423E024}" type="presOf" srcId="{B8D94685-EF10-4972-9D22-D35355C5D9F9}" destId="{29CE6333-9D0A-4BC4-BD95-2B6D76460077}" srcOrd="0" destOrd="0" presId="urn:microsoft.com/office/officeart/2005/8/layout/bProcess4"/>
    <dgm:cxn modelId="{9B43B85C-058A-41FC-99AF-56664E36E5C5}" srcId="{237876C9-814A-4737-8A25-52FB87A1606C}" destId="{D446B5AB-F048-47C0-B582-D95FA6BD056A}" srcOrd="1" destOrd="0" parTransId="{242805BC-772F-4632-993D-21FDC827273F}" sibTransId="{26E90911-39E8-428F-A04D-371A8E0AAD70}"/>
    <dgm:cxn modelId="{C7E45A24-8CFF-4B13-A549-5B901F41718F}" type="presOf" srcId="{F484D3C0-2D12-45DF-923B-910E0E58322A}" destId="{0DAE70CA-9C44-4793-BE44-1F451121D304}" srcOrd="0" destOrd="0" presId="urn:microsoft.com/office/officeart/2005/8/layout/bProcess4"/>
    <dgm:cxn modelId="{01E05AAD-EF3C-49A6-8C1B-D1DDD45AB1CC}" type="presOf" srcId="{00FECEA7-7661-4BC0-AB69-BACB3C7DD110}" destId="{BEDF1659-82CA-40DC-B933-35B9FF401FBC}" srcOrd="0" destOrd="0" presId="urn:microsoft.com/office/officeart/2005/8/layout/bProcess4"/>
    <dgm:cxn modelId="{0C19EFBC-2D90-465C-AA7A-793FAB4B96C7}" type="presOf" srcId="{D446B5AB-F048-47C0-B582-D95FA6BD056A}" destId="{DA04DC75-9355-4D48-89F2-02B1771ECA48}" srcOrd="0" destOrd="0" presId="urn:microsoft.com/office/officeart/2005/8/layout/bProcess4"/>
    <dgm:cxn modelId="{E19771BC-2CDE-40C1-83D8-F216DE306666}" type="presOf" srcId="{F6FDE73E-4C3E-418B-B043-3CACA8B6BD11}" destId="{51601A43-55B5-4047-9E36-982E63FD8042}" srcOrd="0" destOrd="0" presId="urn:microsoft.com/office/officeart/2005/8/layout/bProcess4"/>
    <dgm:cxn modelId="{5A00076C-BD51-4162-9257-C836D22138C9}" type="presOf" srcId="{477F3035-2E44-4E02-B291-698CFFB756C9}" destId="{F4500C1D-7BF9-4EA4-A69D-78CDEE966C8D}" srcOrd="0" destOrd="0" presId="urn:microsoft.com/office/officeart/2005/8/layout/bProcess4"/>
    <dgm:cxn modelId="{67C59570-ACDB-4894-A6D3-3CB5CC07BE2F}" type="presOf" srcId="{26E90911-39E8-428F-A04D-371A8E0AAD70}" destId="{2DBD6F3F-A1B0-401E-A46A-2503586B890F}" srcOrd="0" destOrd="0" presId="urn:microsoft.com/office/officeart/2005/8/layout/bProcess4"/>
    <dgm:cxn modelId="{1C047BC4-F919-498B-BE09-DAC707AC7D41}" srcId="{237876C9-814A-4737-8A25-52FB87A1606C}" destId="{00FECEA7-7661-4BC0-AB69-BACB3C7DD110}" srcOrd="3" destOrd="0" parTransId="{DBE61470-6D59-4770-AB6B-C2226E11EB0C}" sibTransId="{A5D071DC-705F-4E3B-8E07-66CE85BA6481}"/>
    <dgm:cxn modelId="{7E167956-7C0D-42FB-BEFF-64407E73E28A}" type="presOf" srcId="{0B1ACCEB-B33F-4BCE-A006-233C9962FDAA}" destId="{EC559751-EE9F-445F-AB87-CCF1331E8E20}" srcOrd="0" destOrd="0" presId="urn:microsoft.com/office/officeart/2005/8/layout/bProcess4"/>
    <dgm:cxn modelId="{BC9A9C82-C04E-4CF4-91D5-55227DC9CEA8}" type="presOf" srcId="{B7DB8774-FC17-4B3B-944E-F5740C38840A}" destId="{648E66CA-1015-4BCA-8DE4-933F8CE41BD5}" srcOrd="0" destOrd="0" presId="urn:microsoft.com/office/officeart/2005/8/layout/bProcess4"/>
    <dgm:cxn modelId="{11B1A8A3-F2CA-4BEF-9F8F-0F36FCE1ACA1}" type="presOf" srcId="{21914E8E-F1D7-4DA9-9122-E8054BAE6F2D}" destId="{CDE84C0B-77F4-4398-8108-2C6F1D0296E8}" srcOrd="0" destOrd="0" presId="urn:microsoft.com/office/officeart/2005/8/layout/bProcess4"/>
    <dgm:cxn modelId="{4D66864A-4A6A-4D2D-A80B-1A23927EFA67}" srcId="{237876C9-814A-4737-8A25-52FB87A1606C}" destId="{95702AF8-D0C4-46D7-B8FB-5D5686F2B835}" srcOrd="0" destOrd="0" parTransId="{585C66FD-07BB-44CC-8CC1-ED7D44F0BA99}" sibTransId="{B8D94685-EF10-4972-9D22-D35355C5D9F9}"/>
    <dgm:cxn modelId="{64A336E3-6378-4C48-9D0B-696EF18462CC}" type="presOf" srcId="{A5D071DC-705F-4E3B-8E07-66CE85BA6481}" destId="{CA37E8E7-FB93-40A5-985F-A9D6B4E14742}" srcOrd="0" destOrd="0" presId="urn:microsoft.com/office/officeart/2005/8/layout/bProcess4"/>
    <dgm:cxn modelId="{D4D91216-44BC-49CC-A439-98347BE51092}" srcId="{237876C9-814A-4737-8A25-52FB87A1606C}" destId="{871F2AC8-A7E1-44BB-B3CF-7C8DA7656A16}" srcOrd="8" destOrd="0" parTransId="{52D69ED2-88F9-4F2A-A2B2-C36733F8D9DC}" sibTransId="{9BD1718F-5A3F-4A76-8EE7-2A079EF3EE6A}"/>
    <dgm:cxn modelId="{DE21968E-5D33-48DB-A29F-69E214767484}" srcId="{237876C9-814A-4737-8A25-52FB87A1606C}" destId="{F484D3C0-2D12-45DF-923B-910E0E58322A}" srcOrd="2" destOrd="0" parTransId="{0221FD7C-1817-4769-A295-2AE43CF8A001}" sibTransId="{0B1ACCEB-B33F-4BCE-A006-233C9962FDAA}"/>
    <dgm:cxn modelId="{678E0449-F028-4CE1-8249-EDE59F4C7963}" type="presOf" srcId="{237876C9-814A-4737-8A25-52FB87A1606C}" destId="{B3F071D8-1DBA-4731-90B6-C90553589310}" srcOrd="0" destOrd="0" presId="urn:microsoft.com/office/officeart/2005/8/layout/bProcess4"/>
    <dgm:cxn modelId="{844003A1-0D43-443C-9E1C-C3E9AF964758}" type="presOf" srcId="{3F3496C1-D218-466F-948E-124AD65853FC}" destId="{FD18EF75-B647-4F41-BD62-9A378380D085}" srcOrd="0" destOrd="0" presId="urn:microsoft.com/office/officeart/2005/8/layout/bProcess4"/>
    <dgm:cxn modelId="{0A59B0E2-8586-4C64-99F7-1591F238E869}" srcId="{237876C9-814A-4737-8A25-52FB87A1606C}" destId="{445C6A17-3D25-4837-8E29-409C1FDB97C2}" srcOrd="4" destOrd="0" parTransId="{8E9457C5-2AED-43A1-8597-BAF3566D8BCE}" sibTransId="{B48C5E40-70D3-402E-A3D9-0CD915A1A682}"/>
    <dgm:cxn modelId="{51CE97F3-CF30-41D6-821C-9AD291393F73}" type="presOf" srcId="{445C6A17-3D25-4837-8E29-409C1FDB97C2}" destId="{CCEF297E-AE6C-4730-8015-A612D1CD0F34}" srcOrd="0" destOrd="0" presId="urn:microsoft.com/office/officeart/2005/8/layout/bProcess4"/>
    <dgm:cxn modelId="{06FB4F20-4C87-4F9C-9CBA-433E55D94D97}" srcId="{237876C9-814A-4737-8A25-52FB87A1606C}" destId="{3F3496C1-D218-466F-948E-124AD65853FC}" srcOrd="7" destOrd="0" parTransId="{1A862B01-640F-4A30-AE21-563D4DF66702}" sibTransId="{477F3035-2E44-4E02-B291-698CFFB756C9}"/>
    <dgm:cxn modelId="{2919CCC4-7ED7-48A1-8428-A91C9E2459A4}" type="presOf" srcId="{D520E790-D31B-435B-A8D8-9DFA7EB5CBC5}" destId="{815E4458-54DC-42F9-9F95-2BBDB8A6C3A5}" srcOrd="0" destOrd="0" presId="urn:microsoft.com/office/officeart/2005/8/layout/bProcess4"/>
    <dgm:cxn modelId="{C9E87780-1FCD-4519-8A81-6431DEF3AC29}" type="presOf" srcId="{871F2AC8-A7E1-44BB-B3CF-7C8DA7656A16}" destId="{FEA6D8D1-1F9C-46FA-B06C-F74D160CE621}" srcOrd="0" destOrd="0" presId="urn:microsoft.com/office/officeart/2005/8/layout/bProcess4"/>
    <dgm:cxn modelId="{8E568F30-7E72-4525-9396-8CF45DAF59FA}" type="presOf" srcId="{B48C5E40-70D3-402E-A3D9-0CD915A1A682}" destId="{CD944E16-2B5E-4A18-AAD6-2C821DBDF5CB}" srcOrd="0" destOrd="0" presId="urn:microsoft.com/office/officeart/2005/8/layout/bProcess4"/>
    <dgm:cxn modelId="{76BF9E4F-19E3-4BA9-A152-E0C717C35DBF}" type="presParOf" srcId="{B3F071D8-1DBA-4731-90B6-C90553589310}" destId="{59FC34F0-4639-430B-8216-33629D09642A}" srcOrd="0" destOrd="0" presId="urn:microsoft.com/office/officeart/2005/8/layout/bProcess4"/>
    <dgm:cxn modelId="{56664451-A86D-4EF3-92C6-ED47D25CA20D}" type="presParOf" srcId="{59FC34F0-4639-430B-8216-33629D09642A}" destId="{D66784CE-21D5-4C1E-9100-A673D7A2446B}" srcOrd="0" destOrd="0" presId="urn:microsoft.com/office/officeart/2005/8/layout/bProcess4"/>
    <dgm:cxn modelId="{330DEC52-2D54-41A1-985D-01639DD55F91}" type="presParOf" srcId="{59FC34F0-4639-430B-8216-33629D09642A}" destId="{F6DF4C49-5CF9-49CD-BB81-665EFD1A7D53}" srcOrd="1" destOrd="0" presId="urn:microsoft.com/office/officeart/2005/8/layout/bProcess4"/>
    <dgm:cxn modelId="{91879125-40C6-4B3A-A912-7C80A0369A03}" type="presParOf" srcId="{B3F071D8-1DBA-4731-90B6-C90553589310}" destId="{29CE6333-9D0A-4BC4-BD95-2B6D76460077}" srcOrd="1" destOrd="0" presId="urn:microsoft.com/office/officeart/2005/8/layout/bProcess4"/>
    <dgm:cxn modelId="{1B8298D5-8C86-4F37-8A6F-2382089EA6E6}" type="presParOf" srcId="{B3F071D8-1DBA-4731-90B6-C90553589310}" destId="{6AAA45F7-A450-47BA-BB2E-1D3EEAE2CF0B}" srcOrd="2" destOrd="0" presId="urn:microsoft.com/office/officeart/2005/8/layout/bProcess4"/>
    <dgm:cxn modelId="{B6EC0ACE-6F9C-4CA5-B902-CDEEB241C275}" type="presParOf" srcId="{6AAA45F7-A450-47BA-BB2E-1D3EEAE2CF0B}" destId="{2521E1E8-C108-43F9-AB2B-CD0E654D85A9}" srcOrd="0" destOrd="0" presId="urn:microsoft.com/office/officeart/2005/8/layout/bProcess4"/>
    <dgm:cxn modelId="{5ABE9ADE-5A06-431A-BC26-9275731C3A73}" type="presParOf" srcId="{6AAA45F7-A450-47BA-BB2E-1D3EEAE2CF0B}" destId="{DA04DC75-9355-4D48-89F2-02B1771ECA48}" srcOrd="1" destOrd="0" presId="urn:microsoft.com/office/officeart/2005/8/layout/bProcess4"/>
    <dgm:cxn modelId="{082DA5D3-8005-428B-AAA8-509855F55DA8}" type="presParOf" srcId="{B3F071D8-1DBA-4731-90B6-C90553589310}" destId="{2DBD6F3F-A1B0-401E-A46A-2503586B890F}" srcOrd="3" destOrd="0" presId="urn:microsoft.com/office/officeart/2005/8/layout/bProcess4"/>
    <dgm:cxn modelId="{A7959B57-F752-44B6-9C61-4AAECE68DAFF}" type="presParOf" srcId="{B3F071D8-1DBA-4731-90B6-C90553589310}" destId="{FF83BF10-FFEC-411A-BD2E-9A092B31A428}" srcOrd="4" destOrd="0" presId="urn:microsoft.com/office/officeart/2005/8/layout/bProcess4"/>
    <dgm:cxn modelId="{8E7A7762-F1E7-4567-A80B-880FF7AAC9B1}" type="presParOf" srcId="{FF83BF10-FFEC-411A-BD2E-9A092B31A428}" destId="{4E3FD426-7505-44E6-AC4E-EAF706B9A765}" srcOrd="0" destOrd="0" presId="urn:microsoft.com/office/officeart/2005/8/layout/bProcess4"/>
    <dgm:cxn modelId="{682203DE-B2FD-406F-A21F-C8809F598D49}" type="presParOf" srcId="{FF83BF10-FFEC-411A-BD2E-9A092B31A428}" destId="{0DAE70CA-9C44-4793-BE44-1F451121D304}" srcOrd="1" destOrd="0" presId="urn:microsoft.com/office/officeart/2005/8/layout/bProcess4"/>
    <dgm:cxn modelId="{FE72FB34-6F37-469D-B672-4331EA77ED29}" type="presParOf" srcId="{B3F071D8-1DBA-4731-90B6-C90553589310}" destId="{EC559751-EE9F-445F-AB87-CCF1331E8E20}" srcOrd="5" destOrd="0" presId="urn:microsoft.com/office/officeart/2005/8/layout/bProcess4"/>
    <dgm:cxn modelId="{ADAE05F2-275D-4602-AE36-565CCE5AE344}" type="presParOf" srcId="{B3F071D8-1DBA-4731-90B6-C90553589310}" destId="{A79B1200-BEF1-4672-96CD-B3DF92D68C2B}" srcOrd="6" destOrd="0" presId="urn:microsoft.com/office/officeart/2005/8/layout/bProcess4"/>
    <dgm:cxn modelId="{DAFEFEF5-2CC2-43B8-AD90-FD9F483EBBB1}" type="presParOf" srcId="{A79B1200-BEF1-4672-96CD-B3DF92D68C2B}" destId="{8A863268-62B5-4CBA-9D81-2DB050CF8E04}" srcOrd="0" destOrd="0" presId="urn:microsoft.com/office/officeart/2005/8/layout/bProcess4"/>
    <dgm:cxn modelId="{CAC97E71-BB2B-498B-9A65-C3C0061D76A7}" type="presParOf" srcId="{A79B1200-BEF1-4672-96CD-B3DF92D68C2B}" destId="{BEDF1659-82CA-40DC-B933-35B9FF401FBC}" srcOrd="1" destOrd="0" presId="urn:microsoft.com/office/officeart/2005/8/layout/bProcess4"/>
    <dgm:cxn modelId="{46119C5C-0CE7-407F-8CA0-E851B05B6071}" type="presParOf" srcId="{B3F071D8-1DBA-4731-90B6-C90553589310}" destId="{CA37E8E7-FB93-40A5-985F-A9D6B4E14742}" srcOrd="7" destOrd="0" presId="urn:microsoft.com/office/officeart/2005/8/layout/bProcess4"/>
    <dgm:cxn modelId="{8C3A3DD4-6F58-46A5-941A-A0CB1B977672}" type="presParOf" srcId="{B3F071D8-1DBA-4731-90B6-C90553589310}" destId="{F4C40F4C-A043-45D2-9094-794D2F405961}" srcOrd="8" destOrd="0" presId="urn:microsoft.com/office/officeart/2005/8/layout/bProcess4"/>
    <dgm:cxn modelId="{DB23F298-0A9B-4B26-9B35-0A27AF94E98F}" type="presParOf" srcId="{F4C40F4C-A043-45D2-9094-794D2F405961}" destId="{A53DA25D-4E90-4EC1-AB37-0951D2E69EA7}" srcOrd="0" destOrd="0" presId="urn:microsoft.com/office/officeart/2005/8/layout/bProcess4"/>
    <dgm:cxn modelId="{E19F7E09-3E58-49C1-A614-B9A02AB85911}" type="presParOf" srcId="{F4C40F4C-A043-45D2-9094-794D2F405961}" destId="{CCEF297E-AE6C-4730-8015-A612D1CD0F34}" srcOrd="1" destOrd="0" presId="urn:microsoft.com/office/officeart/2005/8/layout/bProcess4"/>
    <dgm:cxn modelId="{26FAA30D-A1D6-46CA-8112-226F93E6B252}" type="presParOf" srcId="{B3F071D8-1DBA-4731-90B6-C90553589310}" destId="{CD944E16-2B5E-4A18-AAD6-2C821DBDF5CB}" srcOrd="9" destOrd="0" presId="urn:microsoft.com/office/officeart/2005/8/layout/bProcess4"/>
    <dgm:cxn modelId="{3585A577-488C-4114-9E69-C9F48E1EF448}" type="presParOf" srcId="{B3F071D8-1DBA-4731-90B6-C90553589310}" destId="{E7329DD1-9334-4C91-9062-C33CA351020F}" srcOrd="10" destOrd="0" presId="urn:microsoft.com/office/officeart/2005/8/layout/bProcess4"/>
    <dgm:cxn modelId="{B32E454B-D5E8-44FA-AF5C-6E074360C290}" type="presParOf" srcId="{E7329DD1-9334-4C91-9062-C33CA351020F}" destId="{63A1C188-005A-43B5-89B3-6DF11CB4490E}" srcOrd="0" destOrd="0" presId="urn:microsoft.com/office/officeart/2005/8/layout/bProcess4"/>
    <dgm:cxn modelId="{38AE6E89-F6F0-4F5C-9C6A-51577CDCD878}" type="presParOf" srcId="{E7329DD1-9334-4C91-9062-C33CA351020F}" destId="{648E66CA-1015-4BCA-8DE4-933F8CE41BD5}" srcOrd="1" destOrd="0" presId="urn:microsoft.com/office/officeart/2005/8/layout/bProcess4"/>
    <dgm:cxn modelId="{986C3089-4E30-4754-9AEC-DB1A3EB0549A}" type="presParOf" srcId="{B3F071D8-1DBA-4731-90B6-C90553589310}" destId="{815E4458-54DC-42F9-9F95-2BBDB8A6C3A5}" srcOrd="11" destOrd="0" presId="urn:microsoft.com/office/officeart/2005/8/layout/bProcess4"/>
    <dgm:cxn modelId="{F81EA889-DD69-4F7D-BFA2-30E21A7E1D95}" type="presParOf" srcId="{B3F071D8-1DBA-4731-90B6-C90553589310}" destId="{F89A8A39-F24B-4EC2-87EA-FC73E2B7F8D5}" srcOrd="12" destOrd="0" presId="urn:microsoft.com/office/officeart/2005/8/layout/bProcess4"/>
    <dgm:cxn modelId="{E73037BF-FF3D-4C56-9BD5-8C6E0040ADB1}" type="presParOf" srcId="{F89A8A39-F24B-4EC2-87EA-FC73E2B7F8D5}" destId="{D2D4D21F-702C-4E6E-95DD-06DC48651DF5}" srcOrd="0" destOrd="0" presId="urn:microsoft.com/office/officeart/2005/8/layout/bProcess4"/>
    <dgm:cxn modelId="{CFDEDDD1-9832-493A-87B6-F080487F9E02}" type="presParOf" srcId="{F89A8A39-F24B-4EC2-87EA-FC73E2B7F8D5}" destId="{CDE84C0B-77F4-4398-8108-2C6F1D0296E8}" srcOrd="1" destOrd="0" presId="urn:microsoft.com/office/officeart/2005/8/layout/bProcess4"/>
    <dgm:cxn modelId="{B003AA60-2C17-44EB-BB8F-B25EFC1E84C4}" type="presParOf" srcId="{B3F071D8-1DBA-4731-90B6-C90553589310}" destId="{51601A43-55B5-4047-9E36-982E63FD8042}" srcOrd="13" destOrd="0" presId="urn:microsoft.com/office/officeart/2005/8/layout/bProcess4"/>
    <dgm:cxn modelId="{10E8D543-45CC-44F8-832A-93730841BADD}" type="presParOf" srcId="{B3F071D8-1DBA-4731-90B6-C90553589310}" destId="{721F0063-ADEE-4C80-97C2-D7AF54D0D8FA}" srcOrd="14" destOrd="0" presId="urn:microsoft.com/office/officeart/2005/8/layout/bProcess4"/>
    <dgm:cxn modelId="{24BF1B2D-B555-44E6-B685-4A15815DCA6C}" type="presParOf" srcId="{721F0063-ADEE-4C80-97C2-D7AF54D0D8FA}" destId="{060958A9-548B-4246-AA10-A2C6225F6105}" srcOrd="0" destOrd="0" presId="urn:microsoft.com/office/officeart/2005/8/layout/bProcess4"/>
    <dgm:cxn modelId="{31B8C974-4BF3-4829-B381-01A974CA43CC}" type="presParOf" srcId="{721F0063-ADEE-4C80-97C2-D7AF54D0D8FA}" destId="{FD18EF75-B647-4F41-BD62-9A378380D085}" srcOrd="1" destOrd="0" presId="urn:microsoft.com/office/officeart/2005/8/layout/bProcess4"/>
    <dgm:cxn modelId="{6F801E0A-AA75-4422-8085-AE9CC3047D11}" type="presParOf" srcId="{B3F071D8-1DBA-4731-90B6-C90553589310}" destId="{F4500C1D-7BF9-4EA4-A69D-78CDEE966C8D}" srcOrd="15" destOrd="0" presId="urn:microsoft.com/office/officeart/2005/8/layout/bProcess4"/>
    <dgm:cxn modelId="{F295E31B-9A4F-40AD-A6B1-75DBA30AAC22}" type="presParOf" srcId="{B3F071D8-1DBA-4731-90B6-C90553589310}" destId="{D4E17117-764A-4ACC-9340-1A8B9F45CC14}" srcOrd="16" destOrd="0" presId="urn:microsoft.com/office/officeart/2005/8/layout/bProcess4"/>
    <dgm:cxn modelId="{1894CD15-416C-4829-B8A9-DAF3C4F30A33}" type="presParOf" srcId="{D4E17117-764A-4ACC-9340-1A8B9F45CC14}" destId="{98A8573F-370B-4CB4-A248-6AB51E047787}" srcOrd="0" destOrd="0" presId="urn:microsoft.com/office/officeart/2005/8/layout/bProcess4"/>
    <dgm:cxn modelId="{B424F8E8-0DF8-4885-83DA-AB86A858111D}" type="presParOf" srcId="{D4E17117-764A-4ACC-9340-1A8B9F45CC14}" destId="{FEA6D8D1-1F9C-46FA-B06C-F74D160CE62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3D29CC-377C-45B6-9F4D-24E5F9637F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0374E-B024-4DCA-897E-F5CBDBDB9D6E}">
      <dgm:prSet phldrT="[Текст]" custT="1"/>
      <dgm:spPr>
        <a:noFill/>
        <a:ln w="9525">
          <a:solidFill>
            <a:srgbClr val="FF0000">
              <a:alpha val="50000"/>
            </a:srgbClr>
          </a:solidFill>
        </a:ln>
      </dgm:spPr>
      <dgm:t>
        <a:bodyPr/>
        <a:lstStyle/>
        <a:p>
          <a:pPr algn="l"/>
          <a:endParaRPr lang="ru-RU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C257A6-F1FC-4670-B80F-6F2613B371DA}" type="parTrans" cxnId="{2821357E-9E8D-4F99-B939-256C864535CA}">
      <dgm:prSet/>
      <dgm:spPr/>
      <dgm:t>
        <a:bodyPr/>
        <a:lstStyle/>
        <a:p>
          <a:endParaRPr lang="ru-RU"/>
        </a:p>
      </dgm:t>
    </dgm:pt>
    <dgm:pt modelId="{C8425404-9D97-49C1-8693-85E14BE61CA1}" type="sibTrans" cxnId="{2821357E-9E8D-4F99-B939-256C864535CA}">
      <dgm:prSet/>
      <dgm:spPr/>
      <dgm:t>
        <a:bodyPr/>
        <a:lstStyle/>
        <a:p>
          <a:endParaRPr lang="ru-RU"/>
        </a:p>
      </dgm:t>
    </dgm:pt>
    <dgm:pt modelId="{C97790CE-EB5F-47BA-AD88-63B9BD325FBD}">
      <dgm:prSet custT="1"/>
      <dgm:spPr>
        <a:noFill/>
        <a:ln w="9525">
          <a:solidFill>
            <a:srgbClr val="FF0000">
              <a:alpha val="50000"/>
            </a:srgbClr>
          </a:solidFill>
        </a:ln>
      </dgm:spPr>
      <dgm:t>
        <a:bodyPr/>
        <a:lstStyle/>
        <a:p>
          <a:pPr algn="l" rtl="0"/>
          <a:endParaRPr lang="en-US" sz="16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algn="l" rtl="0"/>
          <a:r>
            <a:rPr lang="ru-RU" sz="1600" dirty="0">
              <a:solidFill>
                <a:schemeClr val="tx1"/>
              </a:solidFill>
              <a:latin typeface="+mn-lt"/>
              <a:ea typeface="+mn-ea"/>
              <a:cs typeface="+mn-cs"/>
            </a:rPr>
            <a:t>У 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всех клиентов </a:t>
          </a:r>
          <a:r>
            <a:rPr lang="ru-RU" sz="1600" dirty="0">
              <a:solidFill>
                <a:schemeClr val="tx1"/>
              </a:solidFill>
              <a:latin typeface="+mn-lt"/>
              <a:ea typeface="+mn-ea"/>
              <a:cs typeface="+mn-cs"/>
            </a:rPr>
            <a:t>есть 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RFID-карты</a:t>
          </a:r>
          <a:r>
            <a:rPr lang="ru-RU" sz="1600" dirty="0">
              <a:solidFill>
                <a:schemeClr val="tx1"/>
              </a:solidFill>
              <a:latin typeface="+mn-lt"/>
              <a:ea typeface="+mn-ea"/>
              <a:cs typeface="+mn-cs"/>
            </a:rPr>
            <a:t>. У поставщиков услуг есть 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мобильные телефоны с системой </a:t>
          </a:r>
          <a:r>
            <a:rPr lang="ro-MD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MFC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1600" dirty="0">
              <a:solidFill>
                <a:schemeClr val="tx1"/>
              </a:solidFill>
              <a:latin typeface="+mn-lt"/>
              <a:ea typeface="+mn-ea"/>
              <a:cs typeface="+mn-cs"/>
            </a:rPr>
            <a:t>для считывания карт клиентов. Все данные собираются на основном сервере</a:t>
          </a:r>
        </a:p>
      </dgm:t>
    </dgm:pt>
    <dgm:pt modelId="{9F614666-FA58-4A24-B6C5-BAF47D5BC382}" type="parTrans" cxnId="{5B795301-7439-470E-A00C-8328A215D942}">
      <dgm:prSet/>
      <dgm:spPr/>
      <dgm:t>
        <a:bodyPr/>
        <a:lstStyle/>
        <a:p>
          <a:endParaRPr lang="ru-RU"/>
        </a:p>
      </dgm:t>
    </dgm:pt>
    <dgm:pt modelId="{7754A489-1C6D-4149-A64F-BDB382851943}" type="sibTrans" cxnId="{5B795301-7439-470E-A00C-8328A215D942}">
      <dgm:prSet/>
      <dgm:spPr/>
      <dgm:t>
        <a:bodyPr/>
        <a:lstStyle/>
        <a:p>
          <a:endParaRPr lang="ru-RU"/>
        </a:p>
      </dgm:t>
    </dgm:pt>
    <dgm:pt modelId="{5C01A620-9022-4D80-A9AC-528309C78443}">
      <dgm:prSet custT="1"/>
      <dgm:spPr>
        <a:noFill/>
        <a:ln w="9525">
          <a:solidFill>
            <a:srgbClr val="FF0000">
              <a:alpha val="50000"/>
            </a:srgbClr>
          </a:solidFill>
        </a:ln>
      </dgm:spPr>
      <dgm:t>
        <a:bodyPr/>
        <a:lstStyle/>
        <a:p>
          <a:pPr algn="l" rtl="0"/>
          <a:r>
            <a:rPr lang="ru-RU" sz="1600" dirty="0">
              <a:solidFill>
                <a:schemeClr val="dk1"/>
              </a:solidFill>
              <a:latin typeface="Calibri" panose="020F0502020204030204" pitchFamily="34" charset="0"/>
              <a:cs typeface="Calibri"/>
            </a:rPr>
            <a:t>Все поставщики услуг и персонал по мониторингу и оценке прошли обучение. Все клиенты информируются о картах клиентов</a:t>
          </a:r>
          <a:endParaRPr lang="en-US" sz="1600" dirty="0">
            <a:solidFill>
              <a:schemeClr val="dk1"/>
            </a:solidFill>
            <a:latin typeface="Calibri" panose="020F0502020204030204" pitchFamily="34" charset="0"/>
            <a:ea typeface="Calibri"/>
            <a:cs typeface="Calibri"/>
          </a:endParaRPr>
        </a:p>
      </dgm:t>
    </dgm:pt>
    <dgm:pt modelId="{2C82217A-93FB-4923-B523-4A9761C02DE7}" type="parTrans" cxnId="{591E4986-E10A-404B-AEDA-8D4F0A5FE1DA}">
      <dgm:prSet/>
      <dgm:spPr/>
      <dgm:t>
        <a:bodyPr/>
        <a:lstStyle/>
        <a:p>
          <a:endParaRPr lang="ru-RU"/>
        </a:p>
      </dgm:t>
    </dgm:pt>
    <dgm:pt modelId="{44D8A26C-4ABA-4414-8906-07FEACEF3F76}" type="sibTrans" cxnId="{591E4986-E10A-404B-AEDA-8D4F0A5FE1DA}">
      <dgm:prSet/>
      <dgm:spPr/>
      <dgm:t>
        <a:bodyPr/>
        <a:lstStyle/>
        <a:p>
          <a:endParaRPr lang="ru-RU"/>
        </a:p>
      </dgm:t>
    </dgm:pt>
    <dgm:pt modelId="{0EB3F288-CF90-42E8-A455-37B92F17105E}" type="pres">
      <dgm:prSet presAssocID="{AE3D29CC-377C-45B6-9F4D-24E5F9637F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F95785-87A5-4337-9072-D62F599F56D6}" type="pres">
      <dgm:prSet presAssocID="{AD50374E-B024-4DCA-897E-F5CBDBDB9D6E}" presName="horFlow" presStyleCnt="0"/>
      <dgm:spPr/>
    </dgm:pt>
    <dgm:pt modelId="{447733EA-2D08-4980-9E28-E8B40A35D4F3}" type="pres">
      <dgm:prSet presAssocID="{AD50374E-B024-4DCA-897E-F5CBDBDB9D6E}" presName="bigChev" presStyleLbl="node1" presStyleIdx="0" presStyleCnt="3" custScaleX="83967" custScaleY="8996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5E1DBDB-0DE2-4FD7-A99B-B86A588946E0}" type="pres">
      <dgm:prSet presAssocID="{AD50374E-B024-4DCA-897E-F5CBDBDB9D6E}" presName="vSp" presStyleCnt="0"/>
      <dgm:spPr/>
    </dgm:pt>
    <dgm:pt modelId="{F5F122F2-9FC6-465E-A125-144E5CCAF53C}" type="pres">
      <dgm:prSet presAssocID="{C97790CE-EB5F-47BA-AD88-63B9BD325FBD}" presName="horFlow" presStyleCnt="0"/>
      <dgm:spPr/>
    </dgm:pt>
    <dgm:pt modelId="{8BDDBE05-D784-4A1C-B2A5-21D281DE13FE}" type="pres">
      <dgm:prSet presAssocID="{C97790CE-EB5F-47BA-AD88-63B9BD325FBD}" presName="bigChev" presStyleLbl="node1" presStyleIdx="1" presStyleCnt="3" custScaleX="83967" custScaleY="89965" custLinFactNeighborX="-1713" custLinFactNeighborY="-4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8041A54-B8F9-4CEC-8A18-DE79692FB768}" type="pres">
      <dgm:prSet presAssocID="{C97790CE-EB5F-47BA-AD88-63B9BD325FBD}" presName="vSp" presStyleCnt="0"/>
      <dgm:spPr/>
    </dgm:pt>
    <dgm:pt modelId="{E1823DF8-5511-4558-84B7-E40368C3B98E}" type="pres">
      <dgm:prSet presAssocID="{5C01A620-9022-4D80-A9AC-528309C78443}" presName="horFlow" presStyleCnt="0"/>
      <dgm:spPr/>
    </dgm:pt>
    <dgm:pt modelId="{E1B75532-E371-4442-9007-AF747431D26E}" type="pres">
      <dgm:prSet presAssocID="{5C01A620-9022-4D80-A9AC-528309C78443}" presName="bigChev" presStyleLbl="node1" presStyleIdx="2" presStyleCnt="3" custScaleX="83967" custScaleY="89965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6445A9A-B91A-4E62-A917-A248BFDF2819}" type="presOf" srcId="{5C01A620-9022-4D80-A9AC-528309C78443}" destId="{E1B75532-E371-4442-9007-AF747431D26E}" srcOrd="0" destOrd="0" presId="urn:microsoft.com/office/officeart/2005/8/layout/lProcess3"/>
    <dgm:cxn modelId="{2821357E-9E8D-4F99-B939-256C864535CA}" srcId="{AE3D29CC-377C-45B6-9F4D-24E5F9637F17}" destId="{AD50374E-B024-4DCA-897E-F5CBDBDB9D6E}" srcOrd="0" destOrd="0" parTransId="{F7C257A6-F1FC-4670-B80F-6F2613B371DA}" sibTransId="{C8425404-9D97-49C1-8693-85E14BE61CA1}"/>
    <dgm:cxn modelId="{591E4986-E10A-404B-AEDA-8D4F0A5FE1DA}" srcId="{AE3D29CC-377C-45B6-9F4D-24E5F9637F17}" destId="{5C01A620-9022-4D80-A9AC-528309C78443}" srcOrd="2" destOrd="0" parTransId="{2C82217A-93FB-4923-B523-4A9761C02DE7}" sibTransId="{44D8A26C-4ABA-4414-8906-07FEACEF3F76}"/>
    <dgm:cxn modelId="{B3B6AE90-D6F7-4FD2-8372-FC5A7DDE2A1E}" type="presOf" srcId="{C97790CE-EB5F-47BA-AD88-63B9BD325FBD}" destId="{8BDDBE05-D784-4A1C-B2A5-21D281DE13FE}" srcOrd="0" destOrd="0" presId="urn:microsoft.com/office/officeart/2005/8/layout/lProcess3"/>
    <dgm:cxn modelId="{F7BFF089-8BE0-48B9-B5B6-D591DF80A38F}" type="presOf" srcId="{AD50374E-B024-4DCA-897E-F5CBDBDB9D6E}" destId="{447733EA-2D08-4980-9E28-E8B40A35D4F3}" srcOrd="0" destOrd="0" presId="urn:microsoft.com/office/officeart/2005/8/layout/lProcess3"/>
    <dgm:cxn modelId="{5B795301-7439-470E-A00C-8328A215D942}" srcId="{AE3D29CC-377C-45B6-9F4D-24E5F9637F17}" destId="{C97790CE-EB5F-47BA-AD88-63B9BD325FBD}" srcOrd="1" destOrd="0" parTransId="{9F614666-FA58-4A24-B6C5-BAF47D5BC382}" sibTransId="{7754A489-1C6D-4149-A64F-BDB382851943}"/>
    <dgm:cxn modelId="{D7B5B44D-F676-463C-BE6B-0C664B22B80A}" type="presOf" srcId="{AE3D29CC-377C-45B6-9F4D-24E5F9637F17}" destId="{0EB3F288-CF90-42E8-A455-37B92F17105E}" srcOrd="0" destOrd="0" presId="urn:microsoft.com/office/officeart/2005/8/layout/lProcess3"/>
    <dgm:cxn modelId="{70CB2962-6ED5-4309-B56E-1985B3A983E4}" type="presParOf" srcId="{0EB3F288-CF90-42E8-A455-37B92F17105E}" destId="{DEF95785-87A5-4337-9072-D62F599F56D6}" srcOrd="0" destOrd="0" presId="urn:microsoft.com/office/officeart/2005/8/layout/lProcess3"/>
    <dgm:cxn modelId="{CE89AFBD-F408-4EA5-A9FD-4722AB8FAE0B}" type="presParOf" srcId="{DEF95785-87A5-4337-9072-D62F599F56D6}" destId="{447733EA-2D08-4980-9E28-E8B40A35D4F3}" srcOrd="0" destOrd="0" presId="urn:microsoft.com/office/officeart/2005/8/layout/lProcess3"/>
    <dgm:cxn modelId="{076C8E4E-31E9-4085-8E54-C9AB8E76A52F}" type="presParOf" srcId="{0EB3F288-CF90-42E8-A455-37B92F17105E}" destId="{E5E1DBDB-0DE2-4FD7-A99B-B86A588946E0}" srcOrd="1" destOrd="0" presId="urn:microsoft.com/office/officeart/2005/8/layout/lProcess3"/>
    <dgm:cxn modelId="{68C71889-F8A8-4B9E-8347-DA8EB5324E18}" type="presParOf" srcId="{0EB3F288-CF90-42E8-A455-37B92F17105E}" destId="{F5F122F2-9FC6-465E-A125-144E5CCAF53C}" srcOrd="2" destOrd="0" presId="urn:microsoft.com/office/officeart/2005/8/layout/lProcess3"/>
    <dgm:cxn modelId="{AD7AA523-4E4A-435E-AD03-0B489874D15A}" type="presParOf" srcId="{F5F122F2-9FC6-465E-A125-144E5CCAF53C}" destId="{8BDDBE05-D784-4A1C-B2A5-21D281DE13FE}" srcOrd="0" destOrd="0" presId="urn:microsoft.com/office/officeart/2005/8/layout/lProcess3"/>
    <dgm:cxn modelId="{942D2279-51BA-4BA7-B326-5EA439322CC7}" type="presParOf" srcId="{0EB3F288-CF90-42E8-A455-37B92F17105E}" destId="{C8041A54-B8F9-4CEC-8A18-DE79692FB768}" srcOrd="3" destOrd="0" presId="urn:microsoft.com/office/officeart/2005/8/layout/lProcess3"/>
    <dgm:cxn modelId="{636CA539-00BA-44BE-B0C1-27CEF7BCB5D5}" type="presParOf" srcId="{0EB3F288-CF90-42E8-A455-37B92F17105E}" destId="{E1823DF8-5511-4558-84B7-E40368C3B98E}" srcOrd="4" destOrd="0" presId="urn:microsoft.com/office/officeart/2005/8/layout/lProcess3"/>
    <dgm:cxn modelId="{07BAA9D5-1681-4864-BFDB-53AF95BFFAB0}" type="presParOf" srcId="{E1823DF8-5511-4558-84B7-E40368C3B98E}" destId="{E1B75532-E371-4442-9007-AF747431D26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A7BCC-3161-4F59-97F3-8C76B338399E}">
      <dsp:nvSpPr>
        <dsp:cNvPr id="0" name=""/>
        <dsp:cNvSpPr/>
      </dsp:nvSpPr>
      <dsp:spPr>
        <a:xfrm>
          <a:off x="2545152" y="2129018"/>
          <a:ext cx="584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595" y="45720"/>
              </a:lnTo>
              <a:lnTo>
                <a:pt x="309595" y="70412"/>
              </a:lnTo>
              <a:lnTo>
                <a:pt x="584990" y="7041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2245" y="2171701"/>
        <a:ext cx="30804" cy="6073"/>
      </dsp:txXfrm>
    </dsp:sp>
    <dsp:sp modelId="{7114FBFE-D7E2-491F-AF5E-D9DD6FA8AD41}">
      <dsp:nvSpPr>
        <dsp:cNvPr id="0" name=""/>
        <dsp:cNvSpPr/>
      </dsp:nvSpPr>
      <dsp:spPr>
        <a:xfrm>
          <a:off x="0" y="354763"/>
          <a:ext cx="2546952" cy="36399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70" tIns="135692" rIns="129270" bIns="13569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НМСК опубликовывает на своем официальном веб-сайте (www.cnam.md) и передает через средства массовой информации общие условия представления проектных предложений</a:t>
          </a:r>
          <a:r>
            <a:rPr lang="ru-RU" sz="1300" b="0" i="0" kern="1200" dirty="0"/>
            <a:t>.</a:t>
          </a:r>
          <a:endParaRPr lang="en-US" sz="1300" kern="1200" dirty="0"/>
        </a:p>
      </dsp:txBody>
      <dsp:txXfrm>
        <a:off x="0" y="354763"/>
        <a:ext cx="2546952" cy="3639948"/>
      </dsp:txXfrm>
    </dsp:sp>
    <dsp:sp modelId="{21993177-9144-43BA-8E3F-5592ACA4395F}">
      <dsp:nvSpPr>
        <dsp:cNvPr id="0" name=""/>
        <dsp:cNvSpPr/>
      </dsp:nvSpPr>
      <dsp:spPr>
        <a:xfrm>
          <a:off x="6821300" y="2153711"/>
          <a:ext cx="5761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168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94215" y="2196394"/>
        <a:ext cx="30338" cy="6073"/>
      </dsp:txXfrm>
    </dsp:sp>
    <dsp:sp modelId="{1A042EC3-F4A4-41EB-9FC9-954D9D1D0166}">
      <dsp:nvSpPr>
        <dsp:cNvPr id="0" name=""/>
        <dsp:cNvSpPr/>
      </dsp:nvSpPr>
      <dsp:spPr>
        <a:xfrm>
          <a:off x="3162542" y="383041"/>
          <a:ext cx="3660557" cy="363277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70" tIns="135692" rIns="129270" bIns="1356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rgbClr val="002060"/>
              </a:solidFill>
            </a:rPr>
            <a:t>Публичное </a:t>
          </a:r>
          <a:r>
            <a:rPr lang="ru-RU" sz="1600" b="1" i="0" kern="1200" dirty="0" smtClean="0">
              <a:solidFill>
                <a:srgbClr val="002060"/>
              </a:solidFill>
            </a:rPr>
            <a:t>предложение по финансированию проектов по снижению вреда должно </a:t>
          </a:r>
          <a:r>
            <a:rPr lang="ru-RU" sz="1600" b="1" i="0" kern="1200" dirty="0">
              <a:solidFill>
                <a:srgbClr val="002060"/>
              </a:solidFill>
            </a:rPr>
            <a:t>содержать информацию об:</a:t>
          </a:r>
          <a:r>
            <a:rPr lang="ru-RU" sz="1600" b="1" kern="1200" dirty="0">
              <a:solidFill>
                <a:srgbClr val="002060"/>
              </a:solidFill>
            </a:rPr>
            <a:t/>
          </a:r>
          <a:br>
            <a:rPr lang="ru-RU" sz="1600" b="1" kern="1200" dirty="0">
              <a:solidFill>
                <a:srgbClr val="002060"/>
              </a:solidFill>
            </a:rPr>
          </a:br>
          <a:r>
            <a:rPr lang="ru-RU" sz="1600" b="0" i="0" kern="1200" dirty="0"/>
            <a:t> </a:t>
          </a:r>
          <a:r>
            <a:rPr lang="ro-RO" sz="1600" b="0" i="0" kern="1200" dirty="0"/>
            <a:t>1. </a:t>
          </a:r>
          <a:r>
            <a:rPr lang="ru-RU" sz="1600" b="0" i="0" kern="1200" dirty="0"/>
            <a:t>общей сумме безвозвратных финансовых ассигнований на соответствующий год;</a:t>
          </a:r>
          <a:r>
            <a:rPr lang="ru-RU" sz="1600" kern="1200" dirty="0"/>
            <a:t/>
          </a:r>
          <a:br>
            <a:rPr lang="ru-RU" sz="1600" kern="1200" dirty="0"/>
          </a:br>
          <a:r>
            <a:rPr lang="ru-RU" sz="1600" b="0" i="0" kern="1200" dirty="0"/>
            <a:t> </a:t>
          </a:r>
          <a:r>
            <a:rPr lang="ro-RO" sz="1600" b="0" i="0" kern="1200" dirty="0"/>
            <a:t>2. </a:t>
          </a:r>
          <a:r>
            <a:rPr lang="ru-RU" sz="1600" b="0" i="0" kern="1200" dirty="0"/>
            <a:t>критериях предоставления финансирования;</a:t>
          </a:r>
          <a:r>
            <a:rPr lang="ru-RU" sz="1600" kern="1200" dirty="0"/>
            <a:t/>
          </a:r>
          <a:br>
            <a:rPr lang="ru-RU" sz="1600" kern="1200" dirty="0"/>
          </a:br>
          <a:r>
            <a:rPr lang="ru-RU" sz="1600" b="0" i="0" kern="1200" dirty="0"/>
            <a:t> </a:t>
          </a:r>
          <a:r>
            <a:rPr lang="ro-RO" sz="1600" b="0" i="0" kern="1200" dirty="0"/>
            <a:t>3. </a:t>
          </a:r>
          <a:r>
            <a:rPr lang="ru-RU" sz="1600" b="0" i="0" kern="1200" dirty="0"/>
            <a:t>условиях участия;</a:t>
          </a:r>
          <a:r>
            <a:rPr lang="ru-RU" sz="1600" kern="1200" dirty="0"/>
            <a:t/>
          </a:r>
          <a:br>
            <a:rPr lang="ru-RU" sz="1600" kern="1200" dirty="0"/>
          </a:br>
          <a:r>
            <a:rPr lang="ru-RU" sz="1600" b="0" i="0" kern="1200" dirty="0"/>
            <a:t> </a:t>
          </a:r>
          <a:r>
            <a:rPr lang="ro-RO" sz="1600" b="0" i="0" kern="1200" dirty="0"/>
            <a:t>4. </a:t>
          </a:r>
          <a:r>
            <a:rPr lang="ru-RU" sz="1600" b="0" i="0" kern="1200" dirty="0"/>
            <a:t>содержании </a:t>
          </a:r>
          <a:r>
            <a:rPr lang="ru-RU" sz="1600" b="0" i="0" kern="1200" dirty="0" smtClean="0"/>
            <a:t>пакета документов </a:t>
          </a:r>
          <a:r>
            <a:rPr lang="ru-RU" sz="1600" b="0" i="0" kern="1200" dirty="0"/>
            <a:t>о заявке на финансирование;</a:t>
          </a:r>
          <a:r>
            <a:rPr lang="ru-RU" sz="1600" kern="1200" dirty="0"/>
            <a:t/>
          </a:r>
          <a:br>
            <a:rPr lang="ru-RU" sz="1600" kern="1200" dirty="0"/>
          </a:br>
          <a:r>
            <a:rPr lang="ru-RU" sz="1600" b="0" i="0" kern="1200" dirty="0"/>
            <a:t> </a:t>
          </a:r>
          <a:r>
            <a:rPr lang="ro-RO" sz="1600" b="0" i="0" kern="1200" dirty="0"/>
            <a:t>5. </a:t>
          </a:r>
          <a:r>
            <a:rPr lang="ru-RU" sz="1600" b="0" i="0" kern="1200" dirty="0"/>
            <a:t>предельной дате подачи </a:t>
          </a:r>
          <a:r>
            <a:rPr lang="ru-RU" sz="1600" b="0" i="0" kern="1200" dirty="0" smtClean="0"/>
            <a:t>пакета документов </a:t>
          </a:r>
          <a:r>
            <a:rPr lang="ru-RU" sz="1600" b="0" i="0" kern="1200" dirty="0"/>
            <a:t>и проведения конкурса;</a:t>
          </a:r>
          <a:r>
            <a:rPr lang="ru-RU" sz="1600" kern="1200" dirty="0"/>
            <a:t/>
          </a:r>
          <a:br>
            <a:rPr lang="ru-RU" sz="1600" kern="1200" dirty="0"/>
          </a:br>
          <a:endParaRPr lang="en-US" sz="1600" kern="1200" dirty="0"/>
        </a:p>
      </dsp:txBody>
      <dsp:txXfrm>
        <a:off x="3162542" y="383041"/>
        <a:ext cx="3660557" cy="3632778"/>
      </dsp:txXfrm>
    </dsp:sp>
    <dsp:sp modelId="{8C257465-3CFA-4141-A7C9-ACECF56C63C9}">
      <dsp:nvSpPr>
        <dsp:cNvPr id="0" name=""/>
        <dsp:cNvSpPr/>
      </dsp:nvSpPr>
      <dsp:spPr>
        <a:xfrm>
          <a:off x="7429869" y="401901"/>
          <a:ext cx="2882231" cy="359505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70" tIns="135692" rIns="129270" bIns="13569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solidFill>
                <a:srgbClr val="002060"/>
              </a:solidFill>
            </a:rPr>
            <a:t>Проекты должны содержать</a:t>
          </a:r>
          <a:r>
            <a:rPr lang="ro-RO" sz="1800" b="1" i="0" kern="1200" dirty="0">
              <a:solidFill>
                <a:srgbClr val="002060"/>
              </a:solidFill>
            </a:rPr>
            <a:t>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0" i="0" kern="1200" dirty="0"/>
            <a:t>1. </a:t>
          </a:r>
          <a:r>
            <a:rPr lang="ru-RU" sz="1800" b="0" i="0" kern="1200" dirty="0"/>
            <a:t> цель и задачи</a:t>
          </a:r>
          <a:r>
            <a:rPr lang="ro-RO" sz="1800" b="0" i="0" kern="1200" dirty="0"/>
            <a:t>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0" i="0" kern="1200" dirty="0"/>
            <a:t>2. c</a:t>
          </a:r>
          <a:r>
            <a:rPr lang="ru-RU" sz="1800" b="0" i="0" kern="1200" dirty="0"/>
            <a:t>оциальную значимость</a:t>
          </a:r>
          <a:r>
            <a:rPr lang="ro-RO" sz="1800" b="0" i="0" kern="1200" dirty="0"/>
            <a:t>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0" i="0" kern="1200" dirty="0"/>
            <a:t>3. </a:t>
          </a:r>
          <a:r>
            <a:rPr lang="ru-RU" sz="1800" b="0" i="0" kern="1200" dirty="0"/>
            <a:t>ожидаемые результаты</a:t>
          </a:r>
          <a:r>
            <a:rPr lang="ro-RO" sz="1800" b="0" i="0" kern="1200" dirty="0"/>
            <a:t>; </a:t>
          </a:r>
          <a:r>
            <a:rPr lang="ru-RU" sz="1800" b="0" i="0" kern="1200" dirty="0"/>
            <a:t> </a:t>
          </a:r>
          <a:endParaRPr lang="ro-RO" sz="1800" b="0" i="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0" i="0" kern="1200" dirty="0"/>
            <a:t>4. </a:t>
          </a:r>
          <a:r>
            <a:rPr lang="ru-RU" sz="1800" b="0" i="0" kern="1200" dirty="0"/>
            <a:t>последствия и показатели оценки финансовых затрат</a:t>
          </a:r>
          <a:r>
            <a:rPr lang="ro-RO" sz="1800" b="0" i="0" kern="1200" dirty="0"/>
            <a:t>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0" i="0" kern="1200" dirty="0"/>
            <a:t>5. </a:t>
          </a:r>
          <a:r>
            <a:rPr lang="ru-RU" sz="1800" b="0" i="0" kern="1200" dirty="0"/>
            <a:t> а также другую соответствующую информацию</a:t>
          </a:r>
          <a:endParaRPr lang="en-US" sz="1800" kern="1200" dirty="0"/>
        </a:p>
      </dsp:txBody>
      <dsp:txXfrm>
        <a:off x="7429869" y="401901"/>
        <a:ext cx="2882231" cy="3595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E6333-9D0A-4BC4-BD95-2B6D76460077}">
      <dsp:nvSpPr>
        <dsp:cNvPr id="0" name=""/>
        <dsp:cNvSpPr/>
      </dsp:nvSpPr>
      <dsp:spPr>
        <a:xfrm rot="5400000">
          <a:off x="1540283" y="987696"/>
          <a:ext cx="1547249" cy="1864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F4C49-5CF9-49CD-BB81-665EFD1A7D53}">
      <dsp:nvSpPr>
        <dsp:cNvPr id="0" name=""/>
        <dsp:cNvSpPr/>
      </dsp:nvSpPr>
      <dsp:spPr>
        <a:xfrm>
          <a:off x="1896281" y="340"/>
          <a:ext cx="2071741" cy="124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/>
            <a:t>заявку на участие в конкурсе по форме, утвержденной НМСК</a:t>
          </a:r>
          <a:endParaRPr lang="en-US" sz="1600" kern="1200" dirty="0"/>
        </a:p>
      </dsp:txBody>
      <dsp:txXfrm>
        <a:off x="1932689" y="36748"/>
        <a:ext cx="1998925" cy="1170228"/>
      </dsp:txXfrm>
    </dsp:sp>
    <dsp:sp modelId="{2DBD6F3F-A1B0-401E-A46A-2503586B890F}">
      <dsp:nvSpPr>
        <dsp:cNvPr id="0" name=""/>
        <dsp:cNvSpPr/>
      </dsp:nvSpPr>
      <dsp:spPr>
        <a:xfrm rot="5400000">
          <a:off x="1540283" y="2541502"/>
          <a:ext cx="1547249" cy="1864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4DC75-9355-4D48-89F2-02B1771ECA48}">
      <dsp:nvSpPr>
        <dsp:cNvPr id="0" name=""/>
        <dsp:cNvSpPr/>
      </dsp:nvSpPr>
      <dsp:spPr>
        <a:xfrm>
          <a:off x="1896281" y="1554146"/>
          <a:ext cx="2071741" cy="124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/>
            <a:t>проект</a:t>
          </a:r>
          <a:endParaRPr lang="en-US" sz="1600" kern="1200" dirty="0"/>
        </a:p>
      </dsp:txBody>
      <dsp:txXfrm>
        <a:off x="1932689" y="1590554"/>
        <a:ext cx="1998925" cy="1170228"/>
      </dsp:txXfrm>
    </dsp:sp>
    <dsp:sp modelId="{EC559751-EE9F-445F-AB87-CCF1331E8E20}">
      <dsp:nvSpPr>
        <dsp:cNvPr id="0" name=""/>
        <dsp:cNvSpPr/>
      </dsp:nvSpPr>
      <dsp:spPr>
        <a:xfrm>
          <a:off x="2317186" y="3318404"/>
          <a:ext cx="2748858" cy="1864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E70CA-9C44-4793-BE44-1F451121D304}">
      <dsp:nvSpPr>
        <dsp:cNvPr id="0" name=""/>
        <dsp:cNvSpPr/>
      </dsp:nvSpPr>
      <dsp:spPr>
        <a:xfrm>
          <a:off x="1896281" y="3107952"/>
          <a:ext cx="2071741" cy="124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бюджет </a:t>
          </a:r>
          <a:r>
            <a:rPr lang="ru-RU" sz="1600" b="0" i="0" kern="1200" dirty="0"/>
            <a:t>проекта</a:t>
          </a:r>
          <a:endParaRPr lang="en-US" sz="1600" kern="1200" dirty="0"/>
        </a:p>
      </dsp:txBody>
      <dsp:txXfrm>
        <a:off x="1932689" y="3144360"/>
        <a:ext cx="1998925" cy="1170228"/>
      </dsp:txXfrm>
    </dsp:sp>
    <dsp:sp modelId="{CA37E8E7-FB93-40A5-985F-A9D6B4E14742}">
      <dsp:nvSpPr>
        <dsp:cNvPr id="0" name=""/>
        <dsp:cNvSpPr/>
      </dsp:nvSpPr>
      <dsp:spPr>
        <a:xfrm rot="16200000">
          <a:off x="4295699" y="2541502"/>
          <a:ext cx="1547249" cy="1864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F1659-82CA-40DC-B933-35B9FF401FBC}">
      <dsp:nvSpPr>
        <dsp:cNvPr id="0" name=""/>
        <dsp:cNvSpPr/>
      </dsp:nvSpPr>
      <dsp:spPr>
        <a:xfrm>
          <a:off x="4651697" y="3107952"/>
          <a:ext cx="2071741" cy="124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/>
            <a:t>резюме директора проекта</a:t>
          </a:r>
          <a:endParaRPr lang="en-US" sz="1600" kern="1200" dirty="0"/>
        </a:p>
      </dsp:txBody>
      <dsp:txXfrm>
        <a:off x="4688105" y="3144360"/>
        <a:ext cx="1998925" cy="1170228"/>
      </dsp:txXfrm>
    </dsp:sp>
    <dsp:sp modelId="{CD944E16-2B5E-4A18-AAD6-2C821DBDF5CB}">
      <dsp:nvSpPr>
        <dsp:cNvPr id="0" name=""/>
        <dsp:cNvSpPr/>
      </dsp:nvSpPr>
      <dsp:spPr>
        <a:xfrm rot="16200000">
          <a:off x="4295699" y="987696"/>
          <a:ext cx="1547249" cy="1864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F297E-AE6C-4730-8015-A612D1CD0F34}">
      <dsp:nvSpPr>
        <dsp:cNvPr id="0" name=""/>
        <dsp:cNvSpPr/>
      </dsp:nvSpPr>
      <dsp:spPr>
        <a:xfrm>
          <a:off x="4651697" y="1554146"/>
          <a:ext cx="2071741" cy="124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/>
            <a:t>копию свидетельства о регистрации заявителя</a:t>
          </a:r>
          <a:endParaRPr lang="en-US" sz="1600" kern="1200" dirty="0"/>
        </a:p>
      </dsp:txBody>
      <dsp:txXfrm>
        <a:off x="4688105" y="1590554"/>
        <a:ext cx="1998925" cy="1170228"/>
      </dsp:txXfrm>
    </dsp:sp>
    <dsp:sp modelId="{815E4458-54DC-42F9-9F95-2BBDB8A6C3A5}">
      <dsp:nvSpPr>
        <dsp:cNvPr id="0" name=""/>
        <dsp:cNvSpPr/>
      </dsp:nvSpPr>
      <dsp:spPr>
        <a:xfrm>
          <a:off x="5072602" y="210793"/>
          <a:ext cx="2748858" cy="1864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E66CA-1015-4BCA-8DE4-933F8CE41BD5}">
      <dsp:nvSpPr>
        <dsp:cNvPr id="0" name=""/>
        <dsp:cNvSpPr/>
      </dsp:nvSpPr>
      <dsp:spPr>
        <a:xfrm>
          <a:off x="4651697" y="340"/>
          <a:ext cx="2071741" cy="124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/>
            <a:t>данные о заявителе;</a:t>
          </a:r>
          <a:r>
            <a:rPr lang="ru-RU" sz="1600" kern="1200"/>
            <a:t/>
          </a:r>
          <a:br>
            <a:rPr lang="ru-RU" sz="1600" kern="1200"/>
          </a:br>
          <a:r>
            <a:rPr lang="ru-RU" sz="1600" b="0" i="0" kern="1200"/>
            <a:t>копию учредительного акта заявителя;</a:t>
          </a:r>
          <a:endParaRPr lang="en-US" sz="1600" kern="1200" dirty="0"/>
        </a:p>
      </dsp:txBody>
      <dsp:txXfrm>
        <a:off x="4688105" y="36748"/>
        <a:ext cx="1998925" cy="1170228"/>
      </dsp:txXfrm>
    </dsp:sp>
    <dsp:sp modelId="{51601A43-55B5-4047-9E36-982E63FD8042}">
      <dsp:nvSpPr>
        <dsp:cNvPr id="0" name=""/>
        <dsp:cNvSpPr/>
      </dsp:nvSpPr>
      <dsp:spPr>
        <a:xfrm rot="5400000">
          <a:off x="7051115" y="987696"/>
          <a:ext cx="1547249" cy="1864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84C0B-77F4-4398-8108-2C6F1D0296E8}">
      <dsp:nvSpPr>
        <dsp:cNvPr id="0" name=""/>
        <dsp:cNvSpPr/>
      </dsp:nvSpPr>
      <dsp:spPr>
        <a:xfrm>
          <a:off x="7407113" y="340"/>
          <a:ext cx="2071741" cy="124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0" i="0" kern="1200"/>
            <a:t>k</a:t>
          </a:r>
          <a:r>
            <a:rPr lang="ru-RU" sz="1400" b="0" i="0" kern="1200"/>
            <a:t>опии последних 3 годовых финансовых отчетов, представленных в компетентные органы</a:t>
          </a:r>
          <a:endParaRPr lang="en-US" sz="1400" kern="1200" dirty="0"/>
        </a:p>
      </dsp:txBody>
      <dsp:txXfrm>
        <a:off x="7443521" y="36748"/>
        <a:ext cx="1998925" cy="1170228"/>
      </dsp:txXfrm>
    </dsp:sp>
    <dsp:sp modelId="{F4500C1D-7BF9-4EA4-A69D-78CDEE966C8D}">
      <dsp:nvSpPr>
        <dsp:cNvPr id="0" name=""/>
        <dsp:cNvSpPr/>
      </dsp:nvSpPr>
      <dsp:spPr>
        <a:xfrm rot="5400000">
          <a:off x="7051115" y="2541502"/>
          <a:ext cx="1547249" cy="1864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8EF75-B647-4F41-BD62-9A378380D085}">
      <dsp:nvSpPr>
        <dsp:cNvPr id="0" name=""/>
        <dsp:cNvSpPr/>
      </dsp:nvSpPr>
      <dsp:spPr>
        <a:xfrm>
          <a:off x="7407113" y="1554146"/>
          <a:ext cx="2071741" cy="124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/>
            <a:t>справку об отсутствии задолженностей перед национальным публичным бюджетом, выданную территориальной налоговой инспекцией (с неистекшим сроком действительности, в оригинале)</a:t>
          </a:r>
          <a:endParaRPr lang="en-US" sz="1100" kern="1200" dirty="0"/>
        </a:p>
      </dsp:txBody>
      <dsp:txXfrm>
        <a:off x="7443521" y="1590554"/>
        <a:ext cx="1998925" cy="1170228"/>
      </dsp:txXfrm>
    </dsp:sp>
    <dsp:sp modelId="{FEA6D8D1-1F9C-46FA-B06C-F74D160CE621}">
      <dsp:nvSpPr>
        <dsp:cNvPr id="0" name=""/>
        <dsp:cNvSpPr/>
      </dsp:nvSpPr>
      <dsp:spPr>
        <a:xfrm>
          <a:off x="7407113" y="3107952"/>
          <a:ext cx="2071741" cy="1243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/>
            <a:t>справку о состоянии банковского счета (об отсутствии заблокированных банковских счетов)</a:t>
          </a:r>
          <a:endParaRPr lang="en-US" sz="1500" kern="1200" dirty="0"/>
        </a:p>
      </dsp:txBody>
      <dsp:txXfrm>
        <a:off x="7443521" y="3144360"/>
        <a:ext cx="1998925" cy="1170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733EA-2D08-4980-9E28-E8B40A35D4F3}">
      <dsp:nvSpPr>
        <dsp:cNvPr id="0" name=""/>
        <dsp:cNvSpPr/>
      </dsp:nvSpPr>
      <dsp:spPr>
        <a:xfrm>
          <a:off x="464017" y="1580"/>
          <a:ext cx="3777315" cy="1618856"/>
        </a:xfrm>
        <a:prstGeom prst="roundRect">
          <a:avLst/>
        </a:prstGeom>
        <a:noFill/>
        <a:ln w="9525" cap="flat" cmpd="sng" algn="ctr">
          <a:solidFill>
            <a:srgbClr val="FF0000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43043" y="80606"/>
        <a:ext cx="3619263" cy="1460804"/>
      </dsp:txXfrm>
    </dsp:sp>
    <dsp:sp modelId="{8BDDBE05-D784-4A1C-B2A5-21D281DE13FE}">
      <dsp:nvSpPr>
        <dsp:cNvPr id="0" name=""/>
        <dsp:cNvSpPr/>
      </dsp:nvSpPr>
      <dsp:spPr>
        <a:xfrm>
          <a:off x="386956" y="1871601"/>
          <a:ext cx="3777315" cy="1618856"/>
        </a:xfrm>
        <a:prstGeom prst="roundRect">
          <a:avLst/>
        </a:prstGeom>
        <a:noFill/>
        <a:ln w="9525" cap="flat" cmpd="sng" algn="ctr">
          <a:solidFill>
            <a:srgbClr val="FF0000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У </a:t>
          </a:r>
          <a:r>
            <a:rPr lang="ru-RU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всех клиентов </a:t>
          </a:r>
          <a:r>
            <a: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есть </a:t>
          </a:r>
          <a:r>
            <a:rPr lang="ru-RU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RFID-карты</a:t>
          </a:r>
          <a:r>
            <a: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. У поставщиков услуг есть </a:t>
          </a:r>
          <a:r>
            <a:rPr lang="ru-RU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мобильные телефоны с системой </a:t>
          </a:r>
          <a:r>
            <a:rPr lang="ro-MD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MFC</a:t>
          </a:r>
          <a:r>
            <a:rPr lang="ru-RU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для считывания карт клиентов. Все данные собираются на основном сервере</a:t>
          </a:r>
        </a:p>
      </dsp:txBody>
      <dsp:txXfrm>
        <a:off x="465982" y="1950627"/>
        <a:ext cx="3619263" cy="1460804"/>
      </dsp:txXfrm>
    </dsp:sp>
    <dsp:sp modelId="{E1B75532-E371-4442-9007-AF747431D26E}">
      <dsp:nvSpPr>
        <dsp:cNvPr id="0" name=""/>
        <dsp:cNvSpPr/>
      </dsp:nvSpPr>
      <dsp:spPr>
        <a:xfrm>
          <a:off x="464017" y="3743133"/>
          <a:ext cx="3777315" cy="1618856"/>
        </a:xfrm>
        <a:prstGeom prst="roundRect">
          <a:avLst/>
        </a:prstGeom>
        <a:noFill/>
        <a:ln w="9525" cap="flat" cmpd="sng" algn="ctr">
          <a:solidFill>
            <a:srgbClr val="FF0000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dk1"/>
              </a:solidFill>
              <a:latin typeface="Calibri" panose="020F0502020204030204" pitchFamily="34" charset="0"/>
              <a:cs typeface="Calibri"/>
            </a:rPr>
            <a:t>Все поставщики услуг и персонал по мониторингу и оценке прошли обучение. Все клиенты информируются о картах клиентов</a:t>
          </a:r>
          <a:endParaRPr lang="en-US" sz="1600" kern="1200" dirty="0">
            <a:solidFill>
              <a:schemeClr val="dk1"/>
            </a:solidFill>
            <a:latin typeface="Calibri" panose="020F0502020204030204" pitchFamily="34" charset="0"/>
            <a:ea typeface="Calibri"/>
            <a:cs typeface="Calibri"/>
          </a:endParaRPr>
        </a:p>
      </dsp:txBody>
      <dsp:txXfrm>
        <a:off x="543043" y="3822159"/>
        <a:ext cx="3619263" cy="1460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18C8-7660-4275-9E95-1357D577B86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8A4D-DB74-4946-8BF7-E797EA35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4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</a:t>
            </a:r>
            <a:r>
              <a:rPr lang="en-US" baseline="0" dirty="0"/>
              <a:t> -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программное обеспечение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7313-F65D-4F41-9F55-1D2F9CF9595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B5DB-B013-409E-B41E-1F292919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92FAD-D416-48D0-A88C-F4313E0CC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08D40-4C26-47E9-BA39-386E7DB1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5B459-F493-461B-89B3-E8E24672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58EEA-81EC-4BBA-8415-056EDE1B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7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596C-40DA-4C1A-9B0A-2DA893F6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3C089-F4A4-464D-B7CD-6ABC7AB29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20B2D-8EC5-482A-95B5-08DBE7FF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6A58F-F735-4B1A-9FE9-636774C8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531A2-736F-4324-93D6-C13FF3E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BE6AB-F73A-467F-B2A6-2B9633296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A5CFE-5F8E-4E98-BAEC-1A611FE49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B9631-568E-468E-97E1-8FE46574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D2EAE-C5B5-4A2F-8301-20CB390B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9FE3-5D78-43B5-A935-897ACF20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2484407"/>
            <a:ext cx="9007415" cy="21182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602703"/>
            <a:ext cx="836330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C7BB-094A-491A-A0C1-C11FF3CCF6A1}" type="datetime1">
              <a:rPr lang="ro-RO" smtClean="0"/>
              <a:t>01.03.2021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6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7325-33E4-424F-A2BB-437B625696F9}" type="datetime1">
              <a:rPr lang="ro-RO" smtClean="0"/>
              <a:t>01.03.2021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3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543-EAC2-4854-9E6D-36A96073A8DE}" type="datetime1">
              <a:rPr lang="ro-RO" smtClean="0"/>
              <a:t>01.03.2021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8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64B0-C58D-418A-A1CB-A57E01FAB235}" type="datetime1">
              <a:rPr lang="ro-RO" smtClean="0"/>
              <a:t>01.03.2021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o-R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o-RO" noProof="0"/>
              <a:t>Click to edit Master text styles</a:t>
            </a:r>
          </a:p>
          <a:p>
            <a:pPr lvl="1"/>
            <a:r>
              <a:rPr lang="ro-RO" noProof="0"/>
              <a:t>Second level</a:t>
            </a:r>
          </a:p>
          <a:p>
            <a:pPr lvl="2"/>
            <a:r>
              <a:rPr lang="ro-RO" noProof="0"/>
              <a:t>Third level</a:t>
            </a:r>
          </a:p>
          <a:p>
            <a:pPr lvl="3"/>
            <a:r>
              <a:rPr lang="ro-RO" noProof="0"/>
              <a:t>Fourth level</a:t>
            </a:r>
          </a:p>
          <a:p>
            <a:pPr lvl="4"/>
            <a:r>
              <a:rPr lang="ro-RO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38C6-1D11-429B-9636-77EAF6275FEE}" type="datetime1">
              <a:rPr lang="ro-RO" noProof="0" smtClean="0"/>
              <a:t>01.03.2021</a:t>
            </a:fld>
            <a:endParaRPr lang="ro-RO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27103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E0B2-1ADE-4D4C-8103-6338CF38D793}" type="datetime1">
              <a:rPr lang="ro-RO" smtClean="0"/>
              <a:t>01.03.2021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5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E7C-F044-4C19-8EBE-B6E0832E2E4F}" type="datetime1">
              <a:rPr lang="ro-RO" smtClean="0"/>
              <a:t>01.03.2021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956-11DD-469E-8FF3-D2ACFEF40758}" type="datetime1">
              <a:rPr lang="ro-RO" smtClean="0"/>
              <a:t>01.03.2021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1DF3-6B7D-4DC2-B336-0C7BC696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01FD2-0C12-4F38-99F6-F94D7FA0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095F5-0B08-4AF1-83E1-7348C400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525F-AC71-4BCA-B9D6-7A81C5AC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B1851-19C1-4664-A3BA-93A5B80B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421A-C1DB-484C-A25F-2B489F1A2567}" type="datetime1">
              <a:rPr lang="ro-RO" smtClean="0"/>
              <a:t>01.03.2021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9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FDCC-B0CE-42AE-9739-AFE4B0AEBBEA}" type="datetime1">
              <a:rPr lang="ro-RO" smtClean="0"/>
              <a:t>01.03.2021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3CE0-54DA-4331-8D74-98CD58CEE59D}" type="datetime1">
              <a:rPr lang="ro-RO" smtClean="0"/>
              <a:t>01.03.2021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88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5BA8085-0A07-49E5-A56E-1F0FE27F60EC}"/>
              </a:ext>
            </a:extLst>
          </p:cNvPr>
          <p:cNvSpPr txBox="1"/>
          <p:nvPr userDrawn="1"/>
        </p:nvSpPr>
        <p:spPr>
          <a:xfrm>
            <a:off x="471578" y="4888230"/>
            <a:ext cx="761424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MD" sz="1800" b="1" noProof="0" dirty="0">
                <a:solidFill>
                  <a:schemeClr val="accent2">
                    <a:lumMod val="50000"/>
                  </a:schemeClr>
                </a:solidFill>
              </a:rPr>
              <a:t>Spitalul de Dermatologie și Maladii Comunicabile</a:t>
            </a:r>
          </a:p>
          <a:p>
            <a:pPr algn="l"/>
            <a:r>
              <a:rPr lang="ro-MD" sz="1600" b="1" i="1" noProof="0" dirty="0">
                <a:solidFill>
                  <a:schemeClr val="accent2">
                    <a:lumMod val="50000"/>
                  </a:schemeClr>
                </a:solidFill>
              </a:rPr>
              <a:t>Unitatea de Coordonare a Programului</a:t>
            </a:r>
            <a:r>
              <a:rPr lang="ro-MD" sz="1600" b="1" i="1" baseline="0" noProof="0" dirty="0">
                <a:solidFill>
                  <a:schemeClr val="accent2">
                    <a:lumMod val="50000"/>
                  </a:schemeClr>
                </a:solidFill>
              </a:rPr>
              <a:t> Național de Prevenire și Control al infecției HIV/SIDA și ITS</a:t>
            </a:r>
            <a:endParaRPr lang="ro-MD" sz="1600" b="1" i="1" noProof="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o-MD" sz="1800" noProof="0" dirty="0">
                <a:solidFill>
                  <a:schemeClr val="accent2">
                    <a:lumMod val="50000"/>
                  </a:schemeClr>
                </a:solidFill>
              </a:rPr>
              <a:t>MD-2011, mun. Chișinău, Str. </a:t>
            </a:r>
            <a:r>
              <a:rPr lang="ro-MD" sz="1800" noProof="0" dirty="0" err="1">
                <a:solidFill>
                  <a:schemeClr val="accent2">
                    <a:lumMod val="50000"/>
                  </a:schemeClr>
                </a:solidFill>
              </a:rPr>
              <a:t>Costiujeni</a:t>
            </a:r>
            <a:r>
              <a:rPr lang="ro-MD" sz="1800" noProof="0" dirty="0">
                <a:solidFill>
                  <a:schemeClr val="accent2">
                    <a:lumMod val="50000"/>
                  </a:schemeClr>
                </a:solidFill>
              </a:rPr>
              <a:t>, 5/1</a:t>
            </a:r>
          </a:p>
          <a:p>
            <a:pPr algn="l"/>
            <a:r>
              <a:rPr lang="ro-MD" sz="1800" noProof="0" dirty="0">
                <a:solidFill>
                  <a:schemeClr val="accent2">
                    <a:lumMod val="50000"/>
                  </a:schemeClr>
                </a:solidFill>
              </a:rPr>
              <a:t>Tel. : (+373) 22 794111, Fax : (+373) 22 794211</a:t>
            </a:r>
          </a:p>
          <a:p>
            <a:pPr algn="l"/>
            <a:r>
              <a:rPr lang="ro-MD" sz="1800" noProof="0" dirty="0">
                <a:solidFill>
                  <a:schemeClr val="accent2">
                    <a:lumMod val="50000"/>
                  </a:schemeClr>
                </a:solidFill>
              </a:rPr>
              <a:t>www.sdmc.md, sdmc@ms.md</a:t>
            </a:r>
          </a:p>
          <a:p>
            <a:endParaRPr lang="en-US" sz="1800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AE763C-CA7B-4644-9C87-00401610C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38" y="2542893"/>
            <a:ext cx="6543053" cy="11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03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595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11E2-C876-4DB4-9504-A8250AA53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C284E-D228-41DE-B2B6-9EA1079FC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9600-23C1-4C5D-866E-28F3C125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7D094-E199-4708-9F2E-A8E5A34E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94D85-8D59-4DF1-82A7-10D0C4F7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181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DC54-62C9-4FCF-9261-FCE1D6D4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0E85-4171-487C-9BDE-D7794F868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EE1F2-EB4F-416E-A70C-0D9BD224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6910B-DBB0-4FEB-955C-1368FB76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BE719-8CDC-4B75-8D13-F3B35137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900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59B6-D0FE-41F0-8D1D-80F3A6EB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85612-6472-49A5-922B-48417679E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C76D-7519-4E82-B665-0854CFC3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FB0CF-92FC-46E5-A4B7-C8583A33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B532C-4AA5-4A52-8112-B3E8AB81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6679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9746-7252-484D-8E4F-ECE554EB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E5BC-663C-49FB-A34F-C1BC93FBA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4A910-9FB3-4064-BC4F-391345C85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582BE-F26F-40DF-BDF9-14E9FD34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081C6-20F6-4F30-BC22-7CBFEAAC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8E828-1E9B-497F-BCC2-D574D6D9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7253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1329-9817-4B08-B241-B0A3D20D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60B8C-36B8-428E-A206-617EB65D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73759-730E-4F37-B622-5162F33E6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ED6783-1263-4C8A-AAEA-3CDB67BCD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61AF7-FBFC-4678-89FD-D1314A936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DB9D2-B5B9-4DEF-B9E4-DE1003AF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1A067-CA73-42B3-BED7-F5FC2884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F0FD7-0ACE-46C7-8519-C265CFE2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11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161E-39E0-4681-A332-FD737F6D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1FDA2-C831-4569-B076-9DA88CD21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98566-0FCE-490A-BFA5-C93AAF54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D8D3-16CF-480B-BDEF-5F53BFD6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4E15B-F995-48B3-9F49-0EC8C779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9116-F99D-4B79-A3F6-700B9D0C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F3CC5-0E4D-455A-B987-D38E8C6A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39A27-5349-4BA9-B0EB-3104B3DA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E258-AF90-4FB4-9143-4F195107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6632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717D8-EFC2-4412-B1E8-B9478A94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A9BBF-B0EB-4840-9448-3AD7FAFC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FA8E3-69E5-4C2F-9217-C1E2EEC8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9429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F12B-5BAB-45C7-9242-CAFD227F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C5A5-BE23-455A-8FAA-4A972911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12473-38B2-4385-88BA-168627F68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A6FDE-83DC-422B-B046-8230A87A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45376-5A44-4087-90F7-7A3A72B3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1B02D-C76C-4368-B00F-537E4C20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0154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617A-A5CD-485B-9E78-CFC632B2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42D43-935B-4959-B592-B0365D795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4D7F6-450A-476D-BC5C-7A7B53286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484E6-F109-42BF-B743-C39FD030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44283-94A7-425B-AE3A-1CF35CC8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08B88-D479-4DCD-881C-D3E33D00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584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1FED-39FF-433E-AD5E-8C80B1FF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215A5-150D-4944-AD35-7420BBB13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EFC9E-3096-4BD5-B10E-BC82C27E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83ADD-5429-47E4-96BE-C3860E7B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C2F4-4C6E-49EB-8ABA-B13CA9D8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01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9A62E-6DCD-479D-8050-391DCEFF7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227B1-71D5-4DD9-8543-2A2961365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709C9-E701-4DA6-9A11-91B5F80A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C775-91B3-4149-8924-A465E310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CC7FE-1605-4D58-AE5C-BA145991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34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ECE2-28F0-4E9C-99CB-16B2E2C9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431BD-144B-4CB7-9483-634DC7490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316E1-BB7D-470E-AA7D-248DD3AE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6F080-3C59-4640-9234-9EB18036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BC0EA-7C91-4904-B1BB-584CFC3F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3CFDE-AB24-44B0-9004-F7159FA8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8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757B-A62A-43B4-A4DA-F1E278F3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521-C49F-4B68-8ACA-8164A28F1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F46D9-6F34-4043-AC54-1FCA135C1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A733E-D494-44E5-8BA2-8EED40ACF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7C576-D602-440C-9D9D-0A9B8BFC2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9DDFD-5FA5-454D-A5DD-A3008D44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3BAEF-D635-4592-B37E-F619A0D8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C8BCF-AE5E-4DBC-BC72-D6D9477F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909E-6AC1-424A-AFDF-058BE81D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C744A-FE9B-4E02-8284-0D2834C7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97721-D1A6-4DDF-AE7A-0B9699E8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7A307-4537-404C-9C27-8A955F42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5FE2A-6794-42EE-BD15-8C02DAFC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FF9BC-9913-4B9F-8711-A2845933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26947-C1B6-44F0-9AF6-EB3222B1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842F-0499-4286-B393-665EC5D7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D2E5-B7FC-458D-A9D2-B0D03A94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3697D-E7C9-4251-895E-E01C7AC6D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64FC4-9381-45ED-A237-5B24ED5D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60DD2-03DB-45B5-833A-6A975846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03AB7-6FDE-4C68-B124-66245992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D8D8-9A40-4C2F-912C-D3731417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7E9A-DC45-4177-BA5E-0A35C1FAB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824FB-2A24-4993-A095-FED049990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BB0E-84E2-4B21-86D3-5016F361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017F2-C8A8-40E2-8560-770FC3D0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E8EB9-1124-478E-A29E-1F6B08D5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1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4DBBB-8875-4F0B-A2BB-196DC469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6C05F-F43B-4A74-B7D2-BC5D09DA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4FB7-27B1-40F6-B822-BC1F459B9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584AA-705E-4501-9943-B9D8DCF9A03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C487-00A8-4767-87BE-F93793D19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9E6E2-7F71-44C8-8FE1-EC2014D75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B028-CF22-4BD8-B394-B18657AC4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04C9C7E-C1DC-411E-9D70-08C0A9BD1E38}" type="datetime1">
              <a:rPr lang="ro-RO" smtClean="0"/>
              <a:t>01.03.2021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E866367-A921-4D53-9FCD-CD2BDF0DDE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0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A05250-A363-4109-9CD9-77024FFC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90980-B86A-4CA7-A8EA-FD2B494C3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2358D-FC75-4639-AA18-5FC2C343D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6DAA-FBCF-4384-9687-FB5B0BEDB35D}" type="datetimeFigureOut">
              <a:rPr lang="x-none" smtClean="0"/>
              <a:t>3/1/2021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C6F2-2652-429D-9EC2-967035D3C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BD1B5-91CD-4A1B-96F3-FE7F8A8DA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C1D1-FD2D-4C31-9B1E-DCF116DA36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38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B3823-9436-40D3-9BCB-E5CC341C9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ru-RU" sz="37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Контрактирование услуг по профилактике ВИЧ среди ключевых групп населения в Республике Молдова. </a:t>
            </a:r>
            <a:r>
              <a:rPr lang="en-US" sz="37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37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37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Инновационные способы мониторинга и оценки</a:t>
            </a:r>
            <a:endParaRPr lang="en-US" sz="37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B427D-0C60-493D-BE5A-FD0E34C26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Юрий Климашевский, Координатор Национальной программы по ВИЧ, Больница дерматологии и </a:t>
            </a:r>
            <a:r>
              <a:rPr lang="ru-RU" b="1" dirty="0" err="1" smtClean="0">
                <a:solidFill>
                  <a:srgbClr val="002060"/>
                </a:solidFill>
              </a:rPr>
              <a:t>комуникабельных</a:t>
            </a:r>
            <a:r>
              <a:rPr lang="ru-RU" b="1" dirty="0" smtClean="0">
                <a:solidFill>
                  <a:srgbClr val="002060"/>
                </a:solidFill>
              </a:rPr>
              <a:t> болезней, </a:t>
            </a:r>
            <a:r>
              <a:rPr lang="ru-RU" b="1" dirty="0" err="1" smtClean="0">
                <a:solidFill>
                  <a:srgbClr val="002060"/>
                </a:solidFill>
              </a:rPr>
              <a:t>Республикa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Молдова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B509-53E6-42E5-A140-91AE2A89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ru-RU" b="1" i="0" dirty="0">
                <a:effectLst/>
                <a:latin typeface="PT Serif"/>
              </a:rPr>
              <a:t>Порядок представления проектных предложений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FC8FC31-CDAF-4964-B0E6-DD266ACE2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843554"/>
              </p:ext>
            </p:extLst>
          </p:nvPr>
        </p:nvGraphicFramePr>
        <p:xfrm>
          <a:off x="1000874" y="2124486"/>
          <a:ext cx="10320922" cy="439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07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B0051-B24A-4DFC-BD1B-B92CFF8E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PT Serif"/>
              </a:rPr>
              <a:t>Проектные предложения должны содержать 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4355CA-03F7-489A-B4BB-8B486B46E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579414"/>
              </p:ext>
            </p:extLst>
          </p:nvPr>
        </p:nvGraphicFramePr>
        <p:xfrm>
          <a:off x="320040" y="1825625"/>
          <a:ext cx="113751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5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56B44-8358-4E71-80C0-59DCC257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2600" b="1" i="0">
                <a:effectLst/>
                <a:latin typeface="PT Serif"/>
              </a:rPr>
              <a:t>Учет и контроль использования безвозвратных</a:t>
            </a:r>
            <a:br>
              <a:rPr lang="ru-RU" sz="2600" b="1" i="0">
                <a:effectLst/>
                <a:latin typeface="PT Serif"/>
              </a:rPr>
            </a:br>
            <a:r>
              <a:rPr lang="ru-RU" sz="2600" b="1" i="0">
                <a:effectLst/>
                <a:latin typeface="PT Serif"/>
              </a:rPr>
              <a:t>финансовых средств</a:t>
            </a:r>
            <a:endParaRPr lang="en-US" sz="2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EB44-20F6-4833-A43B-7CEDC39B79E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933254" y="2553790"/>
            <a:ext cx="10004074" cy="45719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B53BB8-E848-4EC7-9555-14197AA1491D}"/>
              </a:ext>
            </a:extLst>
          </p:cNvPr>
          <p:cNvSpPr/>
          <p:nvPr/>
        </p:nvSpPr>
        <p:spPr>
          <a:xfrm>
            <a:off x="1488831" y="2790091"/>
            <a:ext cx="4607169" cy="3270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b="1" i="0" dirty="0">
                <a:solidFill>
                  <a:srgbClr val="FF0000"/>
                </a:solidFill>
                <a:effectLst/>
                <a:latin typeface="PT Serif"/>
              </a:rPr>
              <a:t>промежуточные отчеты –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PT Serif"/>
              </a:rPr>
              <a:t>должны быть представлены </a:t>
            </a:r>
            <a:r>
              <a:rPr lang="ru-RU" sz="2400" dirty="0">
                <a:solidFill>
                  <a:srgbClr val="333333"/>
                </a:solidFill>
                <a:latin typeface="PT Serif"/>
              </a:rPr>
              <a:t>с </a:t>
            </a:r>
            <a:r>
              <a:rPr lang="ru-RU" sz="2400" dirty="0" smtClean="0">
                <a:solidFill>
                  <a:srgbClr val="333333"/>
                </a:solidFill>
                <a:latin typeface="PT Serif"/>
              </a:rPr>
              <a:t>целью обоснования предыдущего финансирования и 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PT Serif"/>
              </a:rPr>
              <a:t>запроса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PT Serif"/>
              </a:rPr>
              <a:t>очередного транша</a:t>
            </a: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416452-C7F1-4455-A4D8-A4041D535088}"/>
              </a:ext>
            </a:extLst>
          </p:cNvPr>
          <p:cNvSpPr/>
          <p:nvPr/>
        </p:nvSpPr>
        <p:spPr>
          <a:xfrm>
            <a:off x="6858000" y="2790091"/>
            <a:ext cx="4302369" cy="3270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o-RO" b="1" dirty="0">
                <a:solidFill>
                  <a:srgbClr val="FF0000"/>
                </a:solidFill>
                <a:latin typeface="PT Serif"/>
              </a:rPr>
              <a:t>O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PT Serif"/>
              </a:rPr>
              <a:t>кончательный</a:t>
            </a:r>
            <a:r>
              <a:rPr lang="ru-RU" b="1" i="0" dirty="0">
                <a:solidFill>
                  <a:srgbClr val="FF0000"/>
                </a:solidFill>
                <a:effectLst/>
                <a:latin typeface="PT Serif"/>
              </a:rPr>
              <a:t> отчет </a:t>
            </a:r>
            <a:r>
              <a:rPr lang="ru-RU" b="0" i="0" dirty="0">
                <a:solidFill>
                  <a:srgbClr val="333333"/>
                </a:solidFill>
                <a:effectLst/>
                <a:latin typeface="PT Serif"/>
              </a:rPr>
              <a:t>– должен быть представлен в течение 15 дней после завершения мероприятия и должен содержать в обязательном порядке обоснование расходов всего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PT Serif"/>
              </a:rPr>
              <a:t>проекта</a:t>
            </a:r>
            <a:r>
              <a:rPr lang="ru-RU" dirty="0" smtClean="0">
                <a:solidFill>
                  <a:srgbClr val="333333"/>
                </a:solidFill>
                <a:latin typeface="PT Serif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2E35B-C194-47A1-8B9A-80A9AA45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400468" cy="1188950"/>
          </a:xfrm>
        </p:spPr>
        <p:txBody>
          <a:bodyPr anchor="b">
            <a:normAutofit/>
          </a:bodyPr>
          <a:lstStyle/>
          <a:p>
            <a:r>
              <a:rPr lang="ru-RU" sz="3400" b="1" i="0" dirty="0">
                <a:effectLst/>
                <a:latin typeface="Roboto"/>
              </a:rPr>
              <a:t>Проблемы покрытия услуг по профилактике ВИЧ за счет внутренних ресурсов</a:t>
            </a:r>
            <a:endParaRPr lang="en-US" sz="3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8E7B-22CE-4950-9DA8-5FFF4A520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393879"/>
            <a:ext cx="10143668" cy="3641161"/>
          </a:xfrm>
        </p:spPr>
        <p:txBody>
          <a:bodyPr anchor="ctr">
            <a:normAutofit/>
          </a:bodyPr>
          <a:lstStyle/>
          <a:p>
            <a:r>
              <a:rPr lang="ru-RU" sz="2200" b="0" i="0" dirty="0">
                <a:effectLst/>
              </a:rPr>
              <a:t>Ежегодная приоритезация средств фонда профилакти</a:t>
            </a:r>
            <a:r>
              <a:rPr lang="ro-RO" sz="2200" b="0" i="0" dirty="0">
                <a:effectLst/>
              </a:rPr>
              <a:t>; </a:t>
            </a:r>
          </a:p>
          <a:p>
            <a:r>
              <a:rPr lang="ru-RU" sz="2200" dirty="0"/>
              <a:t>Непредсказуемость</a:t>
            </a:r>
            <a:r>
              <a:rPr lang="ro-RO" sz="2200" dirty="0"/>
              <a:t>; </a:t>
            </a:r>
          </a:p>
          <a:p>
            <a:r>
              <a:rPr lang="ru-RU" sz="2200" b="0" i="0" dirty="0">
                <a:effectLst/>
              </a:rPr>
              <a:t>Циклы закупок за счет внутренних ресурсов отличаются от циклов GFATM</a:t>
            </a:r>
            <a:r>
              <a:rPr lang="ro-RO" sz="2200" dirty="0"/>
              <a:t>; </a:t>
            </a:r>
          </a:p>
          <a:p>
            <a:r>
              <a:rPr lang="ru-RU" sz="2200" dirty="0"/>
              <a:t> Политическая нестабильность</a:t>
            </a:r>
            <a:r>
              <a:rPr lang="ro-RO" sz="2200" dirty="0"/>
              <a:t>; </a:t>
            </a:r>
          </a:p>
          <a:p>
            <a:r>
              <a:rPr lang="ru-RU" sz="2200" dirty="0" smtClean="0"/>
              <a:t>Незнание </a:t>
            </a:r>
            <a:r>
              <a:rPr lang="ru-RU" sz="2200" dirty="0"/>
              <a:t>специфики мероприятий по профилактике ВИЧ в ключевых </a:t>
            </a:r>
            <a:r>
              <a:rPr lang="ru-RU" sz="2200" dirty="0" smtClean="0"/>
              <a:t>группах</a:t>
            </a:r>
            <a:r>
              <a:rPr lang="ro-MD" sz="2200" dirty="0"/>
              <a:t>;</a:t>
            </a:r>
            <a:endParaRPr lang="ro-RO" sz="2200" b="0" i="0" dirty="0">
              <a:effectLst/>
            </a:endParaRPr>
          </a:p>
          <a:p>
            <a:r>
              <a:rPr lang="ru-RU" sz="2200" dirty="0"/>
              <a:t>Недоверие властей к НПО</a:t>
            </a:r>
            <a:r>
              <a:rPr lang="ro-RO" sz="2200" dirty="0" smtClean="0"/>
              <a:t>;</a:t>
            </a:r>
            <a:endParaRPr lang="ru-MD" sz="2200" dirty="0" smtClean="0"/>
          </a:p>
          <a:p>
            <a:r>
              <a:rPr lang="ro-RO" sz="2200" dirty="0" smtClean="0"/>
              <a:t> </a:t>
            </a:r>
            <a:r>
              <a:rPr lang="ru-RU" sz="2200" dirty="0"/>
              <a:t>Множественные потребности по профилактики из ФП НСМК</a:t>
            </a:r>
            <a:r>
              <a:rPr lang="ro-RO" sz="2200" dirty="0"/>
              <a:t>; </a:t>
            </a:r>
            <a:endParaRPr lang="ru-MD" sz="22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9890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443366" y="285786"/>
            <a:ext cx="10454591" cy="577510"/>
          </a:xfrm>
          <a:prstGeom prst="roundRect">
            <a:avLst/>
          </a:prstGeom>
          <a:ln w="76200">
            <a:solidFill>
              <a:srgbClr val="2AA69A"/>
            </a:solidFill>
          </a:ln>
        </p:spPr>
        <p:txBody>
          <a:bodyPr vert="horz" lIns="74295" tIns="37148" rIns="74295" bIns="3714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Инновационные способы</a:t>
            </a:r>
            <a:r>
              <a:rPr lang="ro-RO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мониторинга и оценки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88482" y="1019667"/>
            <a:ext cx="4742597" cy="5527343"/>
            <a:chOff x="88710" y="1023582"/>
            <a:chExt cx="4742597" cy="5527343"/>
          </a:xfrm>
        </p:grpSpPr>
        <p:graphicFrame>
          <p:nvGraphicFramePr>
            <p:cNvPr id="42" name="Схема 41"/>
            <p:cNvGraphicFramePr/>
            <p:nvPr>
              <p:extLst>
                <p:ext uri="{D42A27DB-BD31-4B8C-83A1-F6EECF244321}">
                  <p14:modId xmlns:p14="http://schemas.microsoft.com/office/powerpoint/2010/main" val="4031468864"/>
                </p:ext>
              </p:extLst>
            </p:nvPr>
          </p:nvGraphicFramePr>
          <p:xfrm>
            <a:off x="88710" y="1187355"/>
            <a:ext cx="4705350" cy="53635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0" name="Блок-схема: узел 29"/>
            <p:cNvSpPr/>
            <p:nvPr/>
          </p:nvSpPr>
          <p:spPr>
            <a:xfrm>
              <a:off x="340069" y="1023582"/>
              <a:ext cx="457200" cy="457200"/>
            </a:xfrm>
            <a:prstGeom prst="flowChartConnector">
              <a:avLst/>
            </a:prstGeom>
            <a:solidFill>
              <a:srgbClr val="2AA6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300367" y="2895600"/>
              <a:ext cx="447021" cy="399748"/>
            </a:xfrm>
            <a:prstGeom prst="flowChartConnector">
              <a:avLst/>
            </a:prstGeom>
            <a:solidFill>
              <a:srgbClr val="2AA6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300367" y="4767618"/>
              <a:ext cx="457200" cy="457200"/>
            </a:xfrm>
            <a:prstGeom prst="flowChartConnector">
              <a:avLst/>
            </a:prstGeom>
            <a:solidFill>
              <a:srgbClr val="2AA6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943977" y="1023582"/>
              <a:ext cx="3887330" cy="354842"/>
            </a:xfrm>
            <a:prstGeom prst="roundRect">
              <a:avLst/>
            </a:prstGeom>
            <a:solidFill>
              <a:schemeClr val="bg1"/>
            </a:solidFill>
            <a:ln cmpd="dbl">
              <a:solidFill>
                <a:schemeClr val="tx1"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SOFT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943977" y="2895600"/>
              <a:ext cx="3887330" cy="354842"/>
            </a:xfrm>
            <a:prstGeom prst="roundRect">
              <a:avLst/>
            </a:prstGeom>
            <a:solidFill>
              <a:schemeClr val="bg1"/>
            </a:solidFill>
            <a:ln cmpd="dbl">
              <a:solidFill>
                <a:schemeClr val="tx1"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i="0" dirty="0">
                  <a:solidFill>
                    <a:srgbClr val="000000"/>
                  </a:solidFill>
                  <a:effectLst/>
                  <a:latin typeface="Roboto"/>
                </a:rPr>
                <a:t>Оборудование</a:t>
              </a:r>
              <a:r>
                <a:rPr lang="ru-RU" b="0" i="0" dirty="0">
                  <a:solidFill>
                    <a:srgbClr val="000000"/>
                  </a:solidFill>
                  <a:effectLst/>
                  <a:latin typeface="Roboto"/>
                </a:rPr>
                <a:t>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757567" y="4817963"/>
              <a:ext cx="3887330" cy="354842"/>
            </a:xfrm>
            <a:prstGeom prst="roundRect">
              <a:avLst/>
            </a:prstGeom>
            <a:solidFill>
              <a:schemeClr val="bg1"/>
            </a:solidFill>
            <a:ln cmpd="dbl">
              <a:solidFill>
                <a:schemeClr val="tx1"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i="0" dirty="0">
                  <a:solidFill>
                    <a:srgbClr val="000000"/>
                  </a:solidFill>
                  <a:effectLst/>
                  <a:latin typeface="Roboto"/>
                </a:rPr>
                <a:t>Обучение персонала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05041" y="3223744"/>
            <a:ext cx="5439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ymbol" panose="05050102010706020507" pitchFamily="18" charset="2"/>
              <a:buChar char="·"/>
            </a:pPr>
            <a:r>
              <a:rPr lang="ru-RU" sz="1600" dirty="0"/>
              <a:t>Карточка клиента, беспроводная и бесконтактная </a:t>
            </a:r>
            <a:r>
              <a:rPr lang="ru-RU" sz="1600" dirty="0" smtClean="0"/>
              <a:t>система</a:t>
            </a:r>
            <a:r>
              <a:rPr lang="ro-MD" sz="1600" dirty="0" smtClean="0"/>
              <a:t> MFC</a:t>
            </a:r>
            <a:endParaRPr lang="ru-RU" sz="1600" dirty="0"/>
          </a:p>
          <a:p>
            <a:pPr marL="285750" indent="-285750">
              <a:buClr>
                <a:srgbClr val="FF0000"/>
              </a:buClr>
              <a:buFont typeface="Symbol" panose="05050102010706020507" pitchFamily="18" charset="2"/>
              <a:buChar char="·"/>
            </a:pPr>
            <a:r>
              <a:rPr lang="ru-RU" sz="1600" dirty="0"/>
              <a:t>Мобильные телефоны с системой </a:t>
            </a:r>
            <a:r>
              <a:rPr lang="ro-MD" sz="1600" dirty="0" smtClean="0"/>
              <a:t>MFC</a:t>
            </a:r>
            <a:endParaRPr lang="ru-RU" sz="1600" dirty="0"/>
          </a:p>
          <a:p>
            <a:pPr marL="285750" indent="-285750">
              <a:buClr>
                <a:srgbClr val="FF0000"/>
              </a:buClr>
              <a:buFont typeface="Symbol" panose="05050102010706020507" pitchFamily="18" charset="2"/>
              <a:buChar char="·"/>
            </a:pPr>
            <a:r>
              <a:rPr lang="ru-RU" sz="1600" dirty="0"/>
              <a:t>Планшетные ПК с </a:t>
            </a:r>
            <a:r>
              <a:rPr lang="ro-MD" sz="1600" dirty="0" smtClean="0"/>
              <a:t>MFC</a:t>
            </a:r>
            <a:r>
              <a:rPr lang="ru-RU" sz="1600" dirty="0" smtClean="0"/>
              <a:t> </a:t>
            </a:r>
            <a:r>
              <a:rPr lang="ru-RU" sz="1600" dirty="0"/>
              <a:t>Reader</a:t>
            </a:r>
          </a:p>
          <a:p>
            <a:pPr marL="285750" indent="-285750">
              <a:buClr>
                <a:srgbClr val="FF0000"/>
              </a:buClr>
              <a:buFont typeface="Symbol" panose="05050102010706020507" pitchFamily="18" charset="2"/>
              <a:buChar char="·"/>
            </a:pPr>
            <a:r>
              <a:rPr lang="ru-RU" sz="1600" dirty="0"/>
              <a:t>Главный сервер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7957" y="1330369"/>
            <a:ext cx="54398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Программный комплекс на базе платформы 1С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Единая неноминальная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 данных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957" y="5122461"/>
            <a:ext cx="543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ymbol" panose="05050102010706020507" pitchFamily="18" charset="2"/>
              <a:buChar char="·"/>
            </a:pPr>
            <a:r>
              <a:rPr lang="ru-RU" sz="1600" dirty="0"/>
              <a:t>Обучение поставщиков услуг</a:t>
            </a:r>
          </a:p>
          <a:p>
            <a:pPr marL="285750" indent="-285750">
              <a:buClr>
                <a:srgbClr val="FF0000"/>
              </a:buClr>
              <a:buFont typeface="Symbol" panose="05050102010706020507" pitchFamily="18" charset="2"/>
              <a:buChar char="·"/>
            </a:pPr>
            <a:r>
              <a:rPr lang="ru-RU" sz="1600" dirty="0"/>
              <a:t>Обучение персонала M&amp;E</a:t>
            </a:r>
          </a:p>
          <a:p>
            <a:pPr marL="285750" indent="-285750">
              <a:buClr>
                <a:srgbClr val="FF0000"/>
              </a:buClr>
              <a:buFont typeface="Symbol" panose="05050102010706020507" pitchFamily="18" charset="2"/>
              <a:buChar char="·"/>
            </a:pPr>
            <a:r>
              <a:rPr lang="ru-RU" sz="1600" dirty="0"/>
              <a:t>Инструктаж клиентов 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AEC82A-2FA1-436D-AE63-F4542F12B5CE}"/>
              </a:ext>
            </a:extLst>
          </p:cNvPr>
          <p:cNvSpPr txBox="1"/>
          <p:nvPr/>
        </p:nvSpPr>
        <p:spPr>
          <a:xfrm>
            <a:off x="1216058" y="1486294"/>
            <a:ext cx="3996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Программа разработана</a:t>
            </a:r>
            <a:endParaRPr lang="ro-RO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в соответствии с потребностями</a:t>
            </a:r>
            <a:endParaRPr lang="ro-RO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информационной системы </a:t>
            </a:r>
            <a:endParaRPr lang="ro-RO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по предоставлению услуг и </a:t>
            </a:r>
            <a:r>
              <a:rPr lang="ro-RO" b="0" i="0" dirty="0">
                <a:solidFill>
                  <a:srgbClr val="000000"/>
                </a:solidFill>
                <a:effectLst/>
                <a:latin typeface="Roboto"/>
              </a:rPr>
              <a:t>M&amp;O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6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Картинки по запросу планшет иконка 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59" y="3972555"/>
            <a:ext cx="2632500" cy="26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Картинки по запросу планшет иконка 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43" y="813564"/>
            <a:ext cx="2632500" cy="26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Заголовок 1"/>
          <p:cNvSpPr txBox="1">
            <a:spLocks/>
          </p:cNvSpPr>
          <p:nvPr/>
        </p:nvSpPr>
        <p:spPr>
          <a:xfrm>
            <a:off x="4093320" y="1015564"/>
            <a:ext cx="5670968" cy="526256"/>
          </a:xfrm>
          <a:prstGeom prst="rect">
            <a:avLst/>
          </a:prstGeom>
          <a:noFill/>
          <a:ln w="76200">
            <a:noFill/>
          </a:ln>
        </p:spPr>
        <p:txBody>
          <a:bodyPr vert="horz" lIns="74295" tIns="37148" rIns="74295" bIns="37148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«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ONLINE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–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change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                              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information </a:t>
            </a:r>
            <a: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Картинки по запросу сервер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7003" y="696987"/>
            <a:ext cx="2239937" cy="23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205292" y="567268"/>
            <a:ext cx="2604245" cy="2552435"/>
            <a:chOff x="-177421" y="-108259"/>
            <a:chExt cx="3297425" cy="3185438"/>
          </a:xfrm>
        </p:grpSpPr>
        <p:pic>
          <p:nvPicPr>
            <p:cNvPr id="1032" name="Picture 8" descr="Картинки по запросу компьютер иконка 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7421" y="-108259"/>
              <a:ext cx="3297425" cy="3185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030" y="709684"/>
              <a:ext cx="1205110" cy="120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163774" y="189693"/>
              <a:ext cx="2683270" cy="629173"/>
            </a:xfrm>
            <a:prstGeom prst="rect">
              <a:avLst/>
            </a:prstGeom>
            <a:noFill/>
            <a:ln w="76200">
              <a:noFill/>
            </a:ln>
          </p:spPr>
          <p:txBody>
            <a:bodyPr vert="horz" lIns="74295" tIns="37148" rIns="74295" bIns="37148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92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  <a:t>Platforme</a:t>
              </a:r>
              <a:r>
                <a:rPr kumimoji="0" lang="en-US" sz="292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ru-RU" sz="29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  <a:t/>
              </a:r>
              <a:br>
                <a:rPr kumimoji="0" lang="ru-RU" sz="29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</a:br>
              <a:r>
                <a:rPr kumimoji="0" lang="ru-RU" sz="29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  <a:t/>
              </a:r>
              <a:br>
                <a:rPr kumimoji="0" lang="ru-RU" sz="29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</a:br>
              <a:endParaRPr kumimoji="0" lang="ru-RU" sz="29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pic>
        <p:nvPicPr>
          <p:cNvPr id="15" name="Picture 12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rgbClr val="FF11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55584" y="662786"/>
            <a:ext cx="737848" cy="50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rgbClr val="FF11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79887" y="662785"/>
            <a:ext cx="737848" cy="50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rgbClr val="FF11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91014" y="694621"/>
            <a:ext cx="771976" cy="52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736091" y="3128697"/>
            <a:ext cx="4481166" cy="3239266"/>
            <a:chOff x="2593091" y="2637369"/>
            <a:chExt cx="4481166" cy="3239266"/>
          </a:xfrm>
        </p:grpSpPr>
        <p:pic>
          <p:nvPicPr>
            <p:cNvPr id="34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91986" y="2739317"/>
              <a:ext cx="737848" cy="5339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prstClr val="black"/>
                <a:srgbClr val="FF111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336409" y="5371849"/>
              <a:ext cx="737848" cy="50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prstClr val="black"/>
                <a:srgbClr val="FF111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60712" y="5371848"/>
              <a:ext cx="737848" cy="50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prstClr val="black"/>
                <a:srgbClr val="FF111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598560" y="5354069"/>
              <a:ext cx="737848" cy="50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prstClr val="black"/>
                <a:srgbClr val="FF111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122862" y="5371850"/>
              <a:ext cx="737848" cy="50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prstClr val="black"/>
                <a:srgbClr val="FF111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86790">
              <a:off x="2737307" y="4690199"/>
              <a:ext cx="737848" cy="534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prstClr val="black"/>
                <a:srgbClr val="FF111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0778">
              <a:off x="3369536" y="5199288"/>
              <a:ext cx="737848" cy="50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prstClr val="black"/>
                <a:srgbClr val="FF111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91146" y="3214295"/>
              <a:ext cx="737848" cy="5339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prstClr val="black"/>
                <a:srgbClr val="FF111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91143" y="4011351"/>
              <a:ext cx="737848" cy="5339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822" y="4441070"/>
              <a:ext cx="737848" cy="50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670" y="4423290"/>
              <a:ext cx="737848" cy="50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883" y="4441072"/>
              <a:ext cx="737848" cy="50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790">
              <a:off x="3271417" y="4115418"/>
              <a:ext cx="737848" cy="534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035" y="4423291"/>
              <a:ext cx="737848" cy="50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91985" y="3458750"/>
              <a:ext cx="737848" cy="5339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12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13" y="1613819"/>
            <a:ext cx="737848" cy="50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61" y="1596039"/>
            <a:ext cx="737848" cy="50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74" y="1613820"/>
            <a:ext cx="737848" cy="50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"/>
          <p:cNvSpPr txBox="1">
            <a:spLocks/>
          </p:cNvSpPr>
          <p:nvPr/>
        </p:nvSpPr>
        <p:spPr>
          <a:xfrm>
            <a:off x="3828502" y="5234493"/>
            <a:ext cx="5670968" cy="526256"/>
          </a:xfrm>
          <a:prstGeom prst="rect">
            <a:avLst/>
          </a:prstGeom>
          <a:noFill/>
          <a:ln w="76200">
            <a:noFill/>
          </a:ln>
        </p:spPr>
        <p:txBody>
          <a:bodyPr vert="horz" lIns="74295" tIns="37148" rIns="74295" bIns="37148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«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ONLINE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–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change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                              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information </a:t>
            </a:r>
            <a: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ru-RU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385667" y="3096702"/>
            <a:ext cx="2180157" cy="15757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74295" tIns="37148" rIns="74295" bIns="37148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Центральный сервер и общая база данных</a:t>
            </a:r>
            <a:endParaRPr kumimoji="0" lang="ru-RU" sz="35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4104" y="1008185"/>
            <a:ext cx="1787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0" dirty="0">
                <a:solidFill>
                  <a:srgbClr val="000000"/>
                </a:solidFill>
                <a:effectLst/>
              </a:rPr>
              <a:t>Социальный ассистент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99471" y="1947072"/>
            <a:ext cx="146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Психолог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89964" y="4181683"/>
            <a:ext cx="14680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Равный консультант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58218" y="2483996"/>
            <a:ext cx="2126953" cy="1930405"/>
            <a:chOff x="99788" y="3078951"/>
            <a:chExt cx="2970344" cy="2622562"/>
          </a:xfrm>
        </p:grpSpPr>
        <p:sp>
          <p:nvSpPr>
            <p:cNvPr id="36" name="Заголовок 1"/>
            <p:cNvSpPr txBox="1">
              <a:spLocks/>
            </p:cNvSpPr>
            <p:nvPr/>
          </p:nvSpPr>
          <p:spPr>
            <a:xfrm>
              <a:off x="99788" y="3078951"/>
              <a:ext cx="2970344" cy="262256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txBody>
            <a:bodyPr vert="horz" lIns="74295" tIns="37148" rIns="74295" bIns="37148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9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  <a:t>Единая история карты клиента </a:t>
              </a:r>
              <a:r>
                <a:rPr kumimoji="0" lang="ru-RU" sz="35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  <a:t/>
              </a:r>
              <a:br>
                <a:rPr kumimoji="0" lang="ru-RU" sz="35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</a:br>
              <a:r>
                <a:rPr kumimoji="0" lang="ru-RU" sz="35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  <a:t/>
              </a:r>
              <a:br>
                <a:rPr kumimoji="0" lang="ru-RU" sz="35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</a:br>
              <a:r>
                <a:rPr kumimoji="0" lang="ru-RU" sz="35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1040" name="Picture 16" descr="Картинки по запросу rfid 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" r="4503"/>
            <a:stretch/>
          </p:blipFill>
          <p:spPr bwMode="auto">
            <a:xfrm>
              <a:off x="560380" y="4066236"/>
              <a:ext cx="2082655" cy="124796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9839600" y="5154597"/>
            <a:ext cx="787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dirty="0">
                <a:solidFill>
                  <a:srgbClr val="000000"/>
                </a:solidFill>
                <a:effectLst/>
                <a:latin typeface="Roboto"/>
              </a:rPr>
              <a:t>Аптека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6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26862-15E7-4E88-92C0-DD4AAA763553}"/>
              </a:ext>
            </a:extLst>
          </p:cNvPr>
          <p:cNvSpPr txBox="1"/>
          <p:nvPr/>
        </p:nvSpPr>
        <p:spPr>
          <a:xfrm>
            <a:off x="1524000" y="1584683"/>
            <a:ext cx="9144000" cy="2551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Спасибо</a:t>
            </a:r>
            <a:r>
              <a:rPr lang="en-US" sz="6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!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6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В</a:t>
            </a:r>
            <a:r>
              <a:rPr lang="en-US" sz="6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опросы</a:t>
            </a:r>
            <a:r>
              <a:rPr lang="ro-RO" sz="6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o-RO" sz="6600" b="0" i="0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?</a:t>
            </a:r>
            <a:endParaRPr lang="en-US" sz="66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73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21C1D-8A12-4FCD-99E4-0C504BB0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749809"/>
            <a:ext cx="8074815" cy="1353312"/>
          </a:xfrm>
        </p:spPr>
        <p:txBody>
          <a:bodyPr anchor="ctr">
            <a:normAutofit/>
          </a:bodyPr>
          <a:lstStyle/>
          <a:p>
            <a:r>
              <a:rPr lang="ru-RU" sz="4000" b="1" i="0" dirty="0">
                <a:solidFill>
                  <a:srgbClr val="000000"/>
                </a:solidFill>
                <a:effectLst/>
                <a:latin typeface="Roboto"/>
              </a:rPr>
              <a:t>Особенности ВИЧ в РМ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B8721-D4A0-4BE9-9266-6F5188E1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103120"/>
            <a:ext cx="6968040" cy="3858679"/>
          </a:xfrm>
        </p:spPr>
        <p:txBody>
          <a:bodyPr anchor="t">
            <a:normAutofit lnSpcReduction="10000"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Бремя ВИЧ в Молдове - одно из самых высоких в Европе и второе по величине после Украины - 9,4% потерянных лет жизни в возрастной группе 15–49 лет</a:t>
            </a:r>
            <a:r>
              <a:rPr lang="en-US" sz="2000" dirty="0"/>
              <a:t>; 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Пересечение с высоким бременем ТБ / МЛУ, 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вирусными гепатитами</a:t>
            </a:r>
            <a:r>
              <a:rPr lang="ro-RO" sz="2000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неинфекционными заболеваниями</a:t>
            </a:r>
            <a:r>
              <a:rPr lang="en-US" sz="2000" dirty="0" smtClean="0"/>
              <a:t>; </a:t>
            </a:r>
            <a:endParaRPr lang="en-US" sz="2000" dirty="0"/>
          </a:p>
          <a:p>
            <a:r>
              <a:rPr lang="ru-RU" sz="2000" dirty="0"/>
              <a:t>Передача гетеросексуальным путем более 80% за последние 10 лет - продвижение к родственным группам: партнеры, клиенты - население в целом</a:t>
            </a:r>
            <a:r>
              <a:rPr lang="en-US" sz="2000" dirty="0"/>
              <a:t>; </a:t>
            </a:r>
          </a:p>
          <a:p>
            <a:r>
              <a:rPr lang="ru-RU" sz="2000" dirty="0"/>
              <a:t>С середины 1990-х годов эпидемия сконцентрировалась в трех ключевых группах населения, которые трудно охватить: </a:t>
            </a:r>
            <a:r>
              <a:rPr lang="ru-RU" sz="2000" dirty="0" smtClean="0"/>
              <a:t>ЛУИН, РС, МСМ.</a:t>
            </a:r>
            <a:endParaRPr lang="ro-RO" sz="2000" dirty="0"/>
          </a:p>
          <a:p>
            <a:r>
              <a:rPr lang="ru-RU" sz="2000" dirty="0"/>
              <a:t>Стигма и дискриминация в отношении люд</a:t>
            </a:r>
            <a:r>
              <a:rPr lang="ro-RO" sz="2000" dirty="0"/>
              <a:t>e</a:t>
            </a:r>
            <a:r>
              <a:rPr lang="ru-RU" sz="2000" dirty="0"/>
              <a:t>и, живущих с ВИЧ</a:t>
            </a:r>
            <a:r>
              <a:rPr lang="en-US" sz="2000" dirty="0"/>
              <a:t>; </a:t>
            </a:r>
          </a:p>
          <a:p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D6DFE-42BB-4080-BD6E-12F740B1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30" y="1678813"/>
            <a:ext cx="2338621" cy="2553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34E5EA-6A1A-443E-82DB-1E69A4D6F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148" y="4273062"/>
            <a:ext cx="1926503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C3773-C66F-4830-829A-EFD8916F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5" y="623276"/>
            <a:ext cx="10905052" cy="1528254"/>
          </a:xfrm>
        </p:spPr>
        <p:txBody>
          <a:bodyPr anchor="ctr">
            <a:normAutofit/>
          </a:bodyPr>
          <a:lstStyle/>
          <a:p>
            <a:r>
              <a:rPr lang="ru-RU" sz="4800" b="1" dirty="0"/>
              <a:t>Эпидемиологическая ситуация ВИЧ в РМ 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BCBCF-87D6-4CD8-8138-5A38644C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151530"/>
            <a:ext cx="8074815" cy="3976001"/>
          </a:xfrm>
        </p:spPr>
        <p:txBody>
          <a:bodyPr anchor="t">
            <a:normAutofit/>
          </a:bodyPr>
          <a:lstStyle/>
          <a:p>
            <a:r>
              <a:rPr lang="ru-RU" sz="2000" b="1" dirty="0"/>
              <a:t>Общее количество зарегистрированных случаев </a:t>
            </a:r>
            <a:r>
              <a:rPr lang="en-US" sz="2000" b="1" dirty="0"/>
              <a:t>1987 –2020 – </a:t>
            </a:r>
            <a:r>
              <a:rPr lang="en-US" sz="2000" b="1" dirty="0">
                <a:solidFill>
                  <a:srgbClr val="FF0000"/>
                </a:solidFill>
              </a:rPr>
              <a:t>14 381 </a:t>
            </a:r>
          </a:p>
          <a:p>
            <a:r>
              <a:rPr lang="ru-RU" sz="2000" b="1" dirty="0"/>
              <a:t>Люди, живущие с ВИЧ на </a:t>
            </a:r>
            <a:r>
              <a:rPr lang="en-US" sz="2000" b="1" dirty="0"/>
              <a:t>10.2020 – </a:t>
            </a:r>
            <a:r>
              <a:rPr lang="en-US" sz="2000" b="1" dirty="0">
                <a:solidFill>
                  <a:srgbClr val="FF0000"/>
                </a:solidFill>
              </a:rPr>
              <a:t>10 039</a:t>
            </a:r>
          </a:p>
          <a:p>
            <a:r>
              <a:rPr lang="ru-RU" sz="2000" b="1" dirty="0"/>
              <a:t>Расчетное количество на</a:t>
            </a:r>
            <a:r>
              <a:rPr lang="ro-RO" sz="2000" b="1" dirty="0"/>
              <a:t> </a:t>
            </a:r>
            <a:r>
              <a:rPr lang="en-US" sz="2000" b="1" dirty="0"/>
              <a:t>01.01.2020 – </a:t>
            </a:r>
            <a:r>
              <a:rPr lang="en-US" sz="2000" b="1" dirty="0">
                <a:solidFill>
                  <a:srgbClr val="FF0000"/>
                </a:solidFill>
              </a:rPr>
              <a:t>15000</a:t>
            </a:r>
          </a:p>
          <a:p>
            <a:r>
              <a:rPr lang="ru-RU" sz="2000" b="1" dirty="0"/>
              <a:t>Новые подтвержденные случаи зарегистрированы в</a:t>
            </a:r>
            <a:r>
              <a:rPr lang="ro-RO" sz="2000" b="1" dirty="0"/>
              <a:t> </a:t>
            </a:r>
            <a:r>
              <a:rPr lang="en-US" sz="2000" b="1" dirty="0"/>
              <a:t>2019 – </a:t>
            </a:r>
            <a:r>
              <a:rPr lang="en-US" sz="2000" b="1" dirty="0">
                <a:solidFill>
                  <a:srgbClr val="FF0000"/>
                </a:solidFill>
              </a:rPr>
              <a:t>922</a:t>
            </a:r>
          </a:p>
          <a:p>
            <a:pPr marL="0" indent="0">
              <a:buNone/>
            </a:pPr>
            <a:r>
              <a:rPr lang="en-US" sz="2000" b="1" dirty="0"/>
              <a:t>				</a:t>
            </a:r>
            <a:r>
              <a:rPr lang="ro-RO" sz="2000" b="1" dirty="0"/>
              <a:t>                                      </a:t>
            </a:r>
            <a:r>
              <a:rPr lang="ru-RU" sz="2000" b="1" dirty="0"/>
              <a:t>в</a:t>
            </a:r>
            <a:r>
              <a:rPr lang="en-US" sz="2000" b="1" dirty="0"/>
              <a:t> 2020 – </a:t>
            </a:r>
            <a:r>
              <a:rPr lang="en-US" sz="2000" b="1" dirty="0">
                <a:solidFill>
                  <a:srgbClr val="FF0000"/>
                </a:solidFill>
              </a:rPr>
              <a:t>675</a:t>
            </a:r>
            <a:r>
              <a:rPr lang="en-US" sz="2000" b="1" dirty="0"/>
              <a:t> </a:t>
            </a:r>
          </a:p>
          <a:p>
            <a:r>
              <a:rPr lang="ru-RU" sz="2000" b="1" dirty="0"/>
              <a:t>Люди, умершие с начала эпидемии до </a:t>
            </a:r>
            <a:r>
              <a:rPr lang="en-US" sz="2000" b="1" dirty="0"/>
              <a:t>01.01.2020 </a:t>
            </a:r>
            <a:r>
              <a:rPr lang="en-US" sz="2000" b="1" dirty="0">
                <a:solidFill>
                  <a:srgbClr val="FF0000"/>
                </a:solidFill>
              </a:rPr>
              <a:t>– 4110</a:t>
            </a:r>
          </a:p>
          <a:p>
            <a:r>
              <a:rPr lang="ru-RU" sz="1800" b="1" dirty="0"/>
              <a:t>Лица, находящиеся под медицинским наблюдением на</a:t>
            </a:r>
            <a:r>
              <a:rPr lang="ro-RO" sz="1800" b="1" dirty="0"/>
              <a:t> </a:t>
            </a:r>
            <a:r>
              <a:rPr lang="en-US" sz="1800" b="1" dirty="0"/>
              <a:t>10.2020 </a:t>
            </a:r>
            <a:r>
              <a:rPr lang="en-US" sz="2000" b="1" dirty="0"/>
              <a:t>–  </a:t>
            </a:r>
            <a:r>
              <a:rPr lang="en-US" sz="2000" b="1" dirty="0">
                <a:solidFill>
                  <a:srgbClr val="FF0000"/>
                </a:solidFill>
              </a:rPr>
              <a:t>8184</a:t>
            </a:r>
          </a:p>
          <a:p>
            <a:r>
              <a:rPr lang="ru-RU" sz="1800" b="1" dirty="0"/>
              <a:t>Лица, получающие антиретровирусную терапию на</a:t>
            </a:r>
            <a:r>
              <a:rPr lang="en-US" sz="1800" b="1" dirty="0"/>
              <a:t> 01.10.2020 </a:t>
            </a:r>
            <a:r>
              <a:rPr lang="en-US" sz="2000" b="1" dirty="0"/>
              <a:t>-  </a:t>
            </a:r>
            <a:r>
              <a:rPr lang="en-US" sz="2000" b="1" dirty="0">
                <a:solidFill>
                  <a:srgbClr val="FF0000"/>
                </a:solidFill>
              </a:rPr>
              <a:t>6910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3227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DDBF0-8CB6-4280-868A-50158C6D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2" y="228600"/>
            <a:ext cx="10797814" cy="17035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/>
              <a:t>Распространенность ВИЧ среди ключевых групп и населения в целом, 2009-2020 гг.</a:t>
            </a:r>
            <a:r>
              <a:rPr lang="ro-RO" sz="3600" b="1" dirty="0"/>
              <a:t> </a:t>
            </a:r>
            <a:br>
              <a:rPr lang="ro-RO" sz="3600" b="1" dirty="0"/>
            </a:br>
            <a:r>
              <a:rPr lang="ru-RU" sz="3600" b="1" dirty="0"/>
              <a:t>Оценочное число</a:t>
            </a:r>
            <a:r>
              <a:rPr lang="en-US" sz="3600" b="1" dirty="0"/>
              <a:t> </a:t>
            </a:r>
            <a:r>
              <a:rPr lang="ru-RU" sz="3600" b="1" dirty="0"/>
              <a:t>ключевых групп</a:t>
            </a:r>
            <a:r>
              <a:rPr lang="ro-RO" sz="3600" b="1" dirty="0"/>
              <a:t> 2020 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E784D4-BD11-4C3B-B053-6B1578FAB1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8224835"/>
              </p:ext>
            </p:extLst>
          </p:nvPr>
        </p:nvGraphicFramePr>
        <p:xfrm>
          <a:off x="1000125" y="2384425"/>
          <a:ext cx="5060950" cy="36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EC6C53-9C7A-45EA-9F17-02852953CFF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6187807"/>
              </p:ext>
            </p:extLst>
          </p:nvPr>
        </p:nvGraphicFramePr>
        <p:xfrm>
          <a:off x="6227508" y="2384425"/>
          <a:ext cx="5094288" cy="370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058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1AB87-DE43-434D-A038-E20CFBA4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Основные аргументы в пользу заключения контракта на профилактические услуги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89351-E770-4C49-AE07-071937271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i="0" dirty="0" err="1">
                <a:effectLst/>
              </a:rPr>
              <a:t>Доказательства</a:t>
            </a:r>
            <a:r>
              <a:rPr lang="en-US" sz="2000" b="0" i="0" dirty="0">
                <a:effectLst/>
              </a:rPr>
              <a:t> и </a:t>
            </a:r>
            <a:r>
              <a:rPr lang="en-US" sz="2000" b="0" i="0" dirty="0" err="1">
                <a:effectLst/>
              </a:rPr>
              <a:t>международные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 smtClean="0">
                <a:effectLst/>
              </a:rPr>
              <a:t>рекомендации</a:t>
            </a:r>
            <a:r>
              <a:rPr lang="en-US" sz="2000" b="0" i="0" dirty="0" smtClean="0">
                <a:effectLst/>
              </a:rPr>
              <a:t> </a:t>
            </a:r>
            <a:r>
              <a:rPr lang="en-US" sz="2000" b="0" i="0" dirty="0">
                <a:effectLst/>
              </a:rPr>
              <a:t>ВОЗ, ЮНЭЙДС, UNODC, ЮНФПА, GFATM  </a:t>
            </a:r>
          </a:p>
          <a:p>
            <a:r>
              <a:rPr lang="en-US" sz="2000" b="0" i="0" dirty="0" err="1">
                <a:effectLst/>
              </a:rPr>
              <a:t>Анализ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экономической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эффективности</a:t>
            </a:r>
            <a:r>
              <a:rPr lang="en-US" sz="2000" b="0" i="0" dirty="0">
                <a:effectLst/>
              </a:rPr>
              <a:t> (РМ 2010) </a:t>
            </a:r>
          </a:p>
          <a:p>
            <a:r>
              <a:rPr lang="en-US" sz="2000" b="0" i="0" dirty="0" err="1">
                <a:effectLst/>
              </a:rPr>
              <a:t>Эффективность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распределения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ресурсов</a:t>
            </a:r>
            <a:r>
              <a:rPr lang="en-US" sz="2000" b="0" i="0" dirty="0">
                <a:effectLst/>
              </a:rPr>
              <a:t> (Optima 2017, 2019) </a:t>
            </a:r>
          </a:p>
          <a:p>
            <a:r>
              <a:rPr lang="en-US" sz="2000" b="0" i="0" dirty="0" err="1">
                <a:effectLst/>
              </a:rPr>
              <a:t>Расчет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стоимости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услуг</a:t>
            </a:r>
            <a:endParaRPr lang="en-US" sz="2000" b="0" i="0" dirty="0">
              <a:effectLst/>
            </a:endParaRPr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1491-4FB2-48CB-8111-68E2F7DBF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3846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A217F-A9C4-4AD5-A15B-E2EBD50E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05474"/>
          </a:xfrm>
        </p:spPr>
        <p:txBody>
          <a:bodyPr anchor="b">
            <a:normAutofit fontScale="90000"/>
          </a:bodyPr>
          <a:lstStyle/>
          <a:p>
            <a:r>
              <a:rPr lang="ru-RU" sz="3800" b="0" i="0" dirty="0">
                <a:effectLst/>
                <a:latin typeface="Roboto"/>
              </a:rPr>
              <a:t>Национальные меры по профилактике ВИЧ </a:t>
            </a:r>
            <a:endParaRPr lang="en-US" sz="3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E095-3E1F-47D1-BE4B-BDF1ABB27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86001"/>
            <a:ext cx="10143668" cy="3749040"/>
          </a:xfrm>
        </p:spPr>
        <p:txBody>
          <a:bodyPr anchor="ctr">
            <a:normAutofit/>
          </a:bodyPr>
          <a:lstStyle/>
          <a:p>
            <a:r>
              <a:rPr lang="ru-RU" sz="2000" b="1" i="0" dirty="0">
                <a:effectLst/>
                <a:latin typeface="Roboto"/>
              </a:rPr>
              <a:t>Закон о профилактике и контроле ВИЧ-инфекции </a:t>
            </a:r>
            <a:endParaRPr lang="ro-RO" sz="2000" b="1" i="0" dirty="0">
              <a:effectLst/>
              <a:latin typeface="Roboto"/>
            </a:endParaRPr>
          </a:p>
          <a:p>
            <a:r>
              <a:rPr lang="ru-RU" sz="2000" b="1" i="0" dirty="0">
                <a:effectLst/>
                <a:latin typeface="Roboto"/>
              </a:rPr>
              <a:t>Национальная программа контроля и профилактики ВИЧ / ИППП на 2021-2025 гг.</a:t>
            </a:r>
            <a:endParaRPr lang="ro-RO" sz="2000" b="1" i="0" dirty="0">
              <a:effectLst/>
              <a:latin typeface="Roboto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>
                <a:latin typeface="Roboto"/>
              </a:rPr>
              <a:t> </a:t>
            </a:r>
            <a:r>
              <a:rPr lang="ru-RU" sz="2000" b="0" i="0" dirty="0">
                <a:effectLst/>
                <a:latin typeface="Roboto"/>
              </a:rPr>
              <a:t>Профилактика ВИЧ в ключевых группах - первый приоритет Н.</a:t>
            </a:r>
            <a:r>
              <a:rPr lang="ru-RU" sz="2000" dirty="0">
                <a:latin typeface="Roboto"/>
              </a:rPr>
              <a:t>П. ВИЧ</a:t>
            </a:r>
            <a:r>
              <a:rPr lang="ro-RO" sz="2000" dirty="0">
                <a:latin typeface="Roboto"/>
              </a:rPr>
              <a:t> </a:t>
            </a:r>
            <a:r>
              <a:rPr lang="ro-RO" sz="2000" dirty="0" smtClean="0">
                <a:latin typeface="Roboto"/>
              </a:rPr>
              <a:t>(</a:t>
            </a:r>
            <a:r>
              <a:rPr lang="ru-MD" sz="2000" dirty="0" err="1" smtClean="0">
                <a:latin typeface="Roboto"/>
              </a:rPr>
              <a:t>приоритизация</a:t>
            </a:r>
            <a:r>
              <a:rPr lang="ro-RO" sz="2000" dirty="0" smtClean="0">
                <a:latin typeface="Roboto"/>
              </a:rPr>
              <a:t> </a:t>
            </a:r>
            <a:r>
              <a:rPr lang="ro-RO" sz="2000" dirty="0">
                <a:latin typeface="Roboto"/>
              </a:rPr>
              <a:t>MSM)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Roboto"/>
              </a:rPr>
              <a:t>Доконтактная профилактика </a:t>
            </a:r>
            <a:r>
              <a:rPr lang="ro-RO" sz="2000" b="0" i="0" dirty="0" smtClean="0">
                <a:effectLst/>
                <a:latin typeface="Roboto"/>
              </a:rPr>
              <a:t>– </a:t>
            </a:r>
            <a:r>
              <a:rPr lang="ru-MD" sz="2000" b="0" i="0" dirty="0" smtClean="0">
                <a:effectLst/>
                <a:latin typeface="Roboto"/>
              </a:rPr>
              <a:t>включительно </a:t>
            </a:r>
            <a:r>
              <a:rPr lang="ru-RU" sz="2000" b="0" i="0" dirty="0" smtClean="0">
                <a:effectLst/>
                <a:latin typeface="Roboto"/>
              </a:rPr>
              <a:t>через </a:t>
            </a:r>
            <a:r>
              <a:rPr lang="ru-RU" sz="2000" b="0" i="0" dirty="0">
                <a:effectLst/>
                <a:latin typeface="Roboto"/>
              </a:rPr>
              <a:t>сообщество</a:t>
            </a:r>
            <a:r>
              <a:rPr lang="ro-RO" sz="2000" dirty="0">
                <a:latin typeface="Roboto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>
                <a:latin typeface="Roboto"/>
              </a:rPr>
              <a:t> </a:t>
            </a:r>
            <a:r>
              <a:rPr lang="ru-RU" sz="2000" b="0" i="0" dirty="0">
                <a:effectLst/>
                <a:latin typeface="Roboto"/>
              </a:rPr>
              <a:t>Ожидаемый бюджет</a:t>
            </a:r>
            <a:r>
              <a:rPr lang="ro-RO" sz="2000" b="0" i="0" dirty="0">
                <a:effectLst/>
                <a:latin typeface="Roboto"/>
              </a:rPr>
              <a:t> </a:t>
            </a:r>
            <a:r>
              <a:rPr lang="ru-MD" sz="2000" dirty="0" smtClean="0">
                <a:latin typeface="Roboto"/>
              </a:rPr>
              <a:t>по профилактике </a:t>
            </a:r>
            <a:r>
              <a:rPr lang="ro-RO" sz="2000" b="0" i="0" dirty="0" smtClean="0">
                <a:effectLst/>
                <a:latin typeface="Roboto"/>
              </a:rPr>
              <a:t>– </a:t>
            </a:r>
            <a:r>
              <a:rPr lang="ro-RO" sz="2000" b="0" i="0" dirty="0">
                <a:effectLst/>
                <a:latin typeface="Roboto"/>
              </a:rPr>
              <a:t>30% </a:t>
            </a:r>
            <a:r>
              <a:rPr lang="ru-RU" sz="2000" b="0" i="0" dirty="0">
                <a:effectLst/>
                <a:latin typeface="Roboto"/>
              </a:rPr>
              <a:t>от общих потребностей Национальной программы </a:t>
            </a:r>
            <a:r>
              <a:rPr lang="ru-RU" sz="2000" b="0" i="0" dirty="0" smtClean="0">
                <a:effectLst/>
                <a:latin typeface="Roboto"/>
              </a:rPr>
              <a:t>на  2021-2025 </a:t>
            </a:r>
            <a:endParaRPr lang="ro-RO" sz="2000" b="0" i="0" dirty="0">
              <a:effectLst/>
              <a:latin typeface="Robot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7BF85-32A9-4819-80AE-79470984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777325-33E4-424F-A2BB-437B625696F9}" type="datetime1">
              <a:rPr lang="ro-RO" smtClean="0"/>
              <a:pPr>
                <a:spcAft>
                  <a:spcPts val="600"/>
                </a:spcAft>
              </a:pPr>
              <a:t>01.03.2021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04216-2F01-43D8-A5EB-7880C891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66367-A921-4D53-9FCD-CD2BDF0DDE2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3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D85C4-7A41-4B60-ADD5-E883C1E0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i="0" dirty="0" err="1">
                <a:effectLst/>
              </a:rPr>
              <a:t>Прогресс</a:t>
            </a:r>
            <a:r>
              <a:rPr lang="en-US" sz="2200" b="1" i="0" dirty="0">
                <a:effectLst/>
              </a:rPr>
              <a:t> </a:t>
            </a:r>
            <a:r>
              <a:rPr lang="en-US" sz="2200" b="1" i="0" dirty="0" err="1">
                <a:effectLst/>
              </a:rPr>
              <a:t>к</a:t>
            </a:r>
            <a:r>
              <a:rPr lang="en-US" sz="2200" b="1" dirty="0" err="1">
                <a:effectLst/>
              </a:rPr>
              <a:t>oнтрактировани</a:t>
            </a:r>
            <a:r>
              <a:rPr lang="en-US" sz="2200" b="1" i="0" dirty="0" err="1">
                <a:effectLst/>
              </a:rPr>
              <a:t>я</a:t>
            </a:r>
            <a:r>
              <a:rPr lang="en-US" sz="2200" b="1" dirty="0">
                <a:effectLst/>
              </a:rPr>
              <a:t> </a:t>
            </a:r>
            <a:r>
              <a:rPr lang="en-US" sz="2200" b="1" i="0" dirty="0" err="1">
                <a:effectLst/>
              </a:rPr>
              <a:t>услуг</a:t>
            </a:r>
            <a:r>
              <a:rPr lang="en-US" sz="2200" b="1" i="0" dirty="0">
                <a:effectLst/>
              </a:rPr>
              <a:t> </a:t>
            </a:r>
            <a:r>
              <a:rPr lang="en-US" sz="2200" b="1" i="0" dirty="0" err="1">
                <a:effectLst/>
              </a:rPr>
              <a:t>по</a:t>
            </a:r>
            <a:r>
              <a:rPr lang="en-US" sz="2200" b="1" i="0" dirty="0">
                <a:effectLst/>
              </a:rPr>
              <a:t> </a:t>
            </a:r>
            <a:r>
              <a:rPr lang="en-US" sz="2200" b="1" i="0" dirty="0" err="1">
                <a:effectLst/>
              </a:rPr>
              <a:t>профилактике</a:t>
            </a:r>
            <a:r>
              <a:rPr lang="en-US" sz="2200" b="1" i="0" dirty="0">
                <a:effectLst/>
              </a:rPr>
              <a:t> ВИЧ </a:t>
            </a:r>
            <a:r>
              <a:rPr lang="en-US" sz="2200" b="1" i="0" dirty="0" err="1">
                <a:effectLst/>
              </a:rPr>
              <a:t>среди</a:t>
            </a:r>
            <a:r>
              <a:rPr lang="en-US" sz="2200" b="1" i="0" dirty="0">
                <a:effectLst/>
              </a:rPr>
              <a:t> </a:t>
            </a:r>
            <a:r>
              <a:rPr lang="en-US" sz="2200" b="1" i="0" dirty="0" err="1">
                <a:effectLst/>
              </a:rPr>
              <a:t>ключевых</a:t>
            </a:r>
            <a:r>
              <a:rPr lang="en-US" sz="2200" b="1" i="0" dirty="0">
                <a:effectLst/>
              </a:rPr>
              <a:t> </a:t>
            </a:r>
            <a:r>
              <a:rPr lang="en-US" sz="2200" b="1" i="0" dirty="0" err="1">
                <a:effectLst/>
              </a:rPr>
              <a:t>групп</a:t>
            </a:r>
            <a:r>
              <a:rPr lang="en-US" sz="2200" b="1" i="0" dirty="0">
                <a:effectLst/>
              </a:rPr>
              <a:t> </a:t>
            </a:r>
            <a:r>
              <a:rPr lang="en-US" sz="2200" b="1" i="0" dirty="0" err="1">
                <a:effectLst/>
              </a:rPr>
              <a:t>населения</a:t>
            </a:r>
            <a:endParaRPr lang="en-US" sz="22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9C8E5-C465-4C1B-A1F6-3F9A9217A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i="0" dirty="0" err="1">
                <a:effectLst/>
              </a:rPr>
              <a:t>Процесс</a:t>
            </a:r>
            <a:r>
              <a:rPr lang="en-US" sz="2000" b="1" i="0" dirty="0">
                <a:effectLst/>
              </a:rPr>
              <a:t> </a:t>
            </a:r>
            <a:r>
              <a:rPr lang="ru-MD" sz="2000" b="1" i="0" dirty="0" smtClean="0">
                <a:effectLst/>
              </a:rPr>
              <a:t>финансирования</a:t>
            </a:r>
            <a:r>
              <a:rPr lang="en-US" sz="2000" b="1" i="0" dirty="0" smtClean="0">
                <a:effectLst/>
              </a:rPr>
              <a:t> </a:t>
            </a:r>
            <a:r>
              <a:rPr lang="en-US" sz="2000" b="1" i="0" dirty="0" err="1">
                <a:effectLst/>
              </a:rPr>
              <a:t>услуг</a:t>
            </a:r>
            <a:r>
              <a:rPr lang="en-US" sz="2000" b="1" i="0" dirty="0">
                <a:effectLst/>
              </a:rPr>
              <a:t> по </a:t>
            </a:r>
            <a:r>
              <a:rPr lang="en-US" sz="2000" b="1" i="0" dirty="0" err="1">
                <a:effectLst/>
              </a:rPr>
              <a:t>профилактике</a:t>
            </a:r>
            <a:r>
              <a:rPr lang="en-US" sz="2000" b="1" i="0" dirty="0">
                <a:effectLst/>
              </a:rPr>
              <a:t> ВИЧ </a:t>
            </a:r>
            <a:r>
              <a:rPr lang="en-US" sz="2000" b="1" i="0" dirty="0" err="1">
                <a:effectLst/>
              </a:rPr>
              <a:t>начался</a:t>
            </a:r>
            <a:r>
              <a:rPr lang="en-US" sz="2000" b="1" i="0" dirty="0">
                <a:effectLst/>
              </a:rPr>
              <a:t> в 2017 </a:t>
            </a:r>
            <a:r>
              <a:rPr lang="en-US" sz="2000" b="1" i="0" dirty="0" err="1">
                <a:effectLst/>
              </a:rPr>
              <a:t>году</a:t>
            </a:r>
            <a:endParaRPr lang="ro-RO" sz="2000" b="1" i="0" dirty="0">
              <a:effectLst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</a:rPr>
              <a:t>Разработка механизма закупок из средств Фонда профилактики Национальной медицинской страховой компании</a:t>
            </a:r>
            <a:r>
              <a:rPr lang="ro-RO" sz="2000" b="1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Н</a:t>
            </a:r>
            <a:r>
              <a:rPr lang="ro-RO" sz="2000" b="1" i="0" dirty="0">
                <a:solidFill>
                  <a:srgbClr val="000000"/>
                </a:solidFill>
                <a:effectLst/>
              </a:rPr>
              <a:t>MCK)</a:t>
            </a:r>
          </a:p>
          <a:p>
            <a:r>
              <a:rPr lang="ru-RU" sz="2000" b="1" i="0" dirty="0">
                <a:solidFill>
                  <a:srgbClr val="000000"/>
                </a:solidFill>
                <a:effectLst/>
              </a:rPr>
              <a:t>Пилотирование механизма закупок в 2017 году</a:t>
            </a:r>
            <a:r>
              <a:rPr lang="ro-RO" sz="2000" b="1" i="0" dirty="0">
                <a:solidFill>
                  <a:srgbClr val="000000"/>
                </a:solidFill>
                <a:effectLst/>
              </a:rPr>
              <a:t> </a:t>
            </a:r>
            <a:endParaRPr lang="ru-MD" sz="2000" b="1" i="0" dirty="0" smtClean="0">
              <a:solidFill>
                <a:srgbClr val="000000"/>
              </a:solidFill>
              <a:effectLst/>
            </a:endParaRPr>
          </a:p>
          <a:p>
            <a:r>
              <a:rPr lang="ru-MD" sz="2000" b="1" dirty="0" smtClean="0">
                <a:solidFill>
                  <a:srgbClr val="000000"/>
                </a:solidFill>
              </a:rPr>
              <a:t>Дальнейшее финансирование проектов по профилактики ВИЧ из фонда по профилактики НМСК</a:t>
            </a:r>
            <a:endParaRPr lang="ro-RO" sz="2000" b="1" i="0" dirty="0">
              <a:solidFill>
                <a:srgbClr val="000000"/>
              </a:solidFill>
              <a:effectLst/>
            </a:endParaRPr>
          </a:p>
          <a:p>
            <a:endParaRPr lang="ro-RO" sz="2000" b="1" i="0" dirty="0">
              <a:solidFill>
                <a:srgbClr val="000000"/>
              </a:solidFill>
              <a:effectLst/>
            </a:endParaRPr>
          </a:p>
          <a:p>
            <a:endParaRPr lang="en-US" sz="2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656B51-E9C1-4D5B-A689-4495A1EC44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977" r="18166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EC9BA-0BF5-4B4F-8811-9E00BF9F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16522"/>
            <a:ext cx="10886443" cy="1380116"/>
          </a:xfrm>
        </p:spPr>
        <p:txBody>
          <a:bodyPr anchor="b">
            <a:normAutofit/>
          </a:bodyPr>
          <a:lstStyle/>
          <a:p>
            <a:r>
              <a:rPr lang="ro-RO" sz="4000" b="1" i="0" dirty="0">
                <a:effectLst/>
                <a:latin typeface="+mn-lt"/>
              </a:rPr>
              <a:t/>
            </a:r>
            <a:br>
              <a:rPr lang="ro-RO" sz="4000" b="1" i="0" dirty="0">
                <a:effectLst/>
                <a:latin typeface="+mn-lt"/>
              </a:rPr>
            </a:br>
            <a:endParaRPr lang="en-US" sz="38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815A-62F0-4B4C-BB63-5E8EA595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3831961"/>
          </a:xfrm>
        </p:spPr>
        <p:txBody>
          <a:bodyPr anchor="ctr">
            <a:normAutofit fontScale="92500"/>
          </a:bodyPr>
          <a:lstStyle/>
          <a:p>
            <a:r>
              <a:rPr lang="ru-RU" b="0" i="0" dirty="0">
                <a:effectLst/>
                <a:latin typeface="Roboto"/>
              </a:rPr>
              <a:t>Охватывает все ключевые группы</a:t>
            </a:r>
            <a:endParaRPr lang="ro-RO" b="0" i="0" dirty="0">
              <a:effectLst/>
              <a:latin typeface="Roboto"/>
            </a:endParaRPr>
          </a:p>
          <a:p>
            <a:r>
              <a:rPr lang="ru-RU" b="0" i="0" dirty="0">
                <a:effectLst/>
                <a:latin typeface="Roboto"/>
              </a:rPr>
              <a:t>Финансовые ресурсы до 1,5 млн.</a:t>
            </a:r>
            <a:r>
              <a:rPr lang="ro-RO" b="0" i="0" dirty="0">
                <a:effectLst/>
                <a:latin typeface="Roboto"/>
              </a:rPr>
              <a:t>(86 K USD)</a:t>
            </a:r>
            <a:r>
              <a:rPr lang="ru-RU" b="0" i="0" dirty="0">
                <a:effectLst/>
                <a:latin typeface="Roboto"/>
              </a:rPr>
              <a:t> леев для всех проектов </a:t>
            </a:r>
            <a:r>
              <a:rPr lang="ro-RO" b="0" i="0" dirty="0" smtClean="0">
                <a:effectLst/>
                <a:latin typeface="Roboto"/>
              </a:rPr>
              <a:t>– </a:t>
            </a:r>
            <a:r>
              <a:rPr lang="ru-MD" b="0" i="0" dirty="0" smtClean="0">
                <a:effectLst/>
                <a:latin typeface="Roboto"/>
              </a:rPr>
              <a:t>7 </a:t>
            </a:r>
            <a:r>
              <a:rPr lang="ro-RO" b="0" i="0" dirty="0" smtClean="0">
                <a:effectLst/>
                <a:latin typeface="Roboto"/>
              </a:rPr>
              <a:t>% </a:t>
            </a:r>
            <a:r>
              <a:rPr lang="ru-RU" sz="2800" b="0" i="0" dirty="0">
                <a:effectLst/>
                <a:latin typeface="Roboto"/>
              </a:rPr>
              <a:t>от общих потребностей </a:t>
            </a:r>
            <a:r>
              <a:rPr lang="ru-RU" sz="2800" b="0" i="0" dirty="0" smtClean="0">
                <a:effectLst/>
                <a:latin typeface="Roboto"/>
              </a:rPr>
              <a:t>на финансирование проектов по оказанию профилактических </a:t>
            </a:r>
            <a:r>
              <a:rPr lang="ru-MD" sz="2800" b="0" i="0" dirty="0" smtClean="0">
                <a:effectLst/>
                <a:latin typeface="Roboto"/>
              </a:rPr>
              <a:t>услуг</a:t>
            </a:r>
            <a:r>
              <a:rPr lang="ro-MD" sz="2800" b="0" i="0" dirty="0" smtClean="0">
                <a:effectLst/>
                <a:latin typeface="Roboto"/>
              </a:rPr>
              <a:t>;</a:t>
            </a:r>
            <a:endParaRPr lang="ro-RO" b="0" i="0" dirty="0">
              <a:effectLst/>
              <a:latin typeface="Roboto"/>
            </a:endParaRPr>
          </a:p>
          <a:p>
            <a:r>
              <a:rPr lang="ru-RU" b="0" i="0" dirty="0">
                <a:effectLst/>
                <a:latin typeface="Roboto"/>
              </a:rPr>
              <a:t>Они дополняют проекты, финансируемые Глобальным фондом</a:t>
            </a:r>
            <a:r>
              <a:rPr lang="ro-RO" b="0" i="0" dirty="0">
                <a:effectLst/>
                <a:latin typeface="Roboto"/>
              </a:rPr>
              <a:t>; </a:t>
            </a:r>
          </a:p>
          <a:p>
            <a:r>
              <a:rPr lang="ru-RU" b="0" i="0" dirty="0" err="1">
                <a:effectLst/>
                <a:latin typeface="Roboto"/>
              </a:rPr>
              <a:t>Валидация</a:t>
            </a:r>
            <a:r>
              <a:rPr lang="ru-RU" b="0" i="0" dirty="0">
                <a:effectLst/>
                <a:latin typeface="Roboto"/>
              </a:rPr>
              <a:t> </a:t>
            </a:r>
            <a:r>
              <a:rPr lang="ru-RU" b="0" i="0" dirty="0" smtClean="0">
                <a:effectLst/>
                <a:latin typeface="Roboto"/>
              </a:rPr>
              <a:t>оказываемых услуг </a:t>
            </a:r>
            <a:r>
              <a:rPr lang="ru-RU" b="0" i="0" dirty="0">
                <a:effectLst/>
                <a:latin typeface="Roboto"/>
              </a:rPr>
              <a:t>осуществляется совместно со специалистами отдела координации национальной программы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6D3C9-FB21-41F9-8ACF-10F5FAA16226}"/>
              </a:ext>
            </a:extLst>
          </p:cNvPr>
          <p:cNvSpPr txBox="1"/>
          <p:nvPr/>
        </p:nvSpPr>
        <p:spPr>
          <a:xfrm>
            <a:off x="609600" y="507076"/>
            <a:ext cx="10773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effectLst/>
                <a:latin typeface="+mn-lt"/>
              </a:rPr>
              <a:t>Характеристики профилактических проектов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+mn-lt"/>
              </a:rPr>
              <a:t>, финансируемых за счет </a:t>
            </a:r>
            <a:r>
              <a:rPr lang="ro-RO" sz="3200" b="1" i="0" dirty="0"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+mn-lt"/>
              </a:rPr>
              <a:t>Н</a:t>
            </a:r>
            <a:r>
              <a:rPr lang="ro-RO" sz="3200" b="1" i="0" dirty="0">
                <a:solidFill>
                  <a:srgbClr val="000000"/>
                </a:solidFill>
                <a:effectLst/>
                <a:latin typeface="+mn-lt"/>
              </a:rPr>
              <a:t>MCK)</a:t>
            </a:r>
            <a:br>
              <a:rPr lang="ro-RO" sz="3200" b="1" i="0" dirty="0">
                <a:solidFill>
                  <a:srgbClr val="000000"/>
                </a:solidFill>
                <a:effectLst/>
                <a:latin typeface="+mn-lt"/>
              </a:rPr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910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7008-C8DD-4099-9B1A-8F2E654E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74790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tx1"/>
                </a:solidFill>
                <a:effectLst/>
                <a:latin typeface="PT Serif"/>
              </a:rPr>
              <a:t>Основные принципы присуждения договоров</a:t>
            </a:r>
            <a:r>
              <a:rPr lang="ro-RO" sz="3600" b="1" i="0" dirty="0">
                <a:solidFill>
                  <a:schemeClr val="tx1"/>
                </a:solidFill>
                <a:effectLst/>
                <a:latin typeface="PT Serif"/>
              </a:rPr>
              <a:t> </a:t>
            </a:r>
            <a:r>
              <a:rPr lang="ru-RU" sz="3600" b="1" i="0" dirty="0">
                <a:solidFill>
                  <a:schemeClr val="tx1"/>
                </a:solidFill>
                <a:effectLst/>
                <a:latin typeface="PT Serif"/>
              </a:rPr>
              <a:t>Финансирования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592F5E-0C31-4422-933B-E020314C3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234064"/>
            <a:ext cx="10515600" cy="7854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F31B-2DD9-457C-A634-F859284A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7325-33E4-424F-A2BB-437B625696F9}" type="datetime1">
              <a:rPr lang="ro-RO" smtClean="0"/>
              <a:t>01.03.2021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184DA-2E20-4693-8AA6-A81C9A97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6367-A921-4D53-9FCD-CD2BDF0DDE2B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5EB193-7ADA-4CC3-8E2A-4D57B5FDF678}"/>
              </a:ext>
            </a:extLst>
          </p:cNvPr>
          <p:cNvSpPr/>
          <p:nvPr/>
        </p:nvSpPr>
        <p:spPr>
          <a:xfrm>
            <a:off x="838200" y="1611738"/>
            <a:ext cx="10515600" cy="769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800" b="1" i="0" dirty="0">
                <a:effectLst/>
                <a:latin typeface="PT Serif"/>
              </a:rPr>
              <a:t>1. </a:t>
            </a:r>
            <a:r>
              <a:rPr lang="ro-RO" b="1" dirty="0">
                <a:latin typeface="PT Serif"/>
              </a:rPr>
              <a:t>C</a:t>
            </a:r>
            <a:r>
              <a:rPr lang="ru-RU" sz="1800" b="1" i="0" dirty="0">
                <a:effectLst/>
                <a:latin typeface="PT Serif"/>
              </a:rPr>
              <a:t>оответствия</a:t>
            </a:r>
            <a:r>
              <a:rPr lang="ru-RU" sz="1800" b="0" i="0" dirty="0">
                <a:effectLst/>
                <a:latin typeface="PT Serif"/>
              </a:rPr>
              <a:t> - соответствие национальным политикам и программам в области здравоохранения, а также действующему законодательству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3E27A5-4574-4CE3-9CEE-F2E08E49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3" y="3362839"/>
            <a:ext cx="10528705" cy="786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7DB8BD-FA9D-42C8-99E6-18FD3C3A2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4809"/>
            <a:ext cx="10528705" cy="786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D624AC-39D0-4850-A9F9-CE8E8C433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4" y="5091901"/>
            <a:ext cx="10528705" cy="786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51D87F-B09F-4E89-8229-3F71AA3A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4" y="5963126"/>
            <a:ext cx="10528705" cy="7864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A2D9EA-E397-4F43-8977-98361F66CB9F}"/>
              </a:ext>
            </a:extLst>
          </p:cNvPr>
          <p:cNvSpPr txBox="1"/>
          <p:nvPr/>
        </p:nvSpPr>
        <p:spPr>
          <a:xfrm>
            <a:off x="966952" y="2553200"/>
            <a:ext cx="10386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i="0" dirty="0">
                <a:effectLst/>
                <a:latin typeface="PT Serif"/>
              </a:rPr>
              <a:t>2. </a:t>
            </a:r>
            <a:r>
              <a:rPr lang="ru-RU" sz="1800" b="1" i="0" dirty="0">
                <a:effectLst/>
                <a:latin typeface="PT Serif"/>
              </a:rPr>
              <a:t>финансового покрытия </a:t>
            </a:r>
            <a:r>
              <a:rPr lang="ru-RU" sz="1800" b="0" i="0" dirty="0">
                <a:effectLst/>
                <a:latin typeface="PT Serif"/>
              </a:rPr>
              <a:t>- при планировании проекта учитываются наличие средств в ФПМ и способность к внедрению проекта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298A4-2103-452E-B628-3242B67C9A1C}"/>
              </a:ext>
            </a:extLst>
          </p:cNvPr>
          <p:cNvSpPr txBox="1"/>
          <p:nvPr/>
        </p:nvSpPr>
        <p:spPr>
          <a:xfrm>
            <a:off x="966952" y="355155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PT Serif"/>
              </a:rPr>
              <a:t>3) исключения двойного финансирования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PT Serif"/>
              </a:rPr>
              <a:t>;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E7ACDB-1C1F-408E-A035-E349571DEBA0}"/>
              </a:ext>
            </a:extLst>
          </p:cNvPr>
          <p:cNvSpPr txBox="1"/>
          <p:nvPr/>
        </p:nvSpPr>
        <p:spPr>
          <a:xfrm>
            <a:off x="838198" y="4213642"/>
            <a:ext cx="10515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0" i="0" dirty="0">
                <a:effectLst/>
                <a:latin typeface="PT Serif"/>
              </a:rPr>
              <a:t> </a:t>
            </a:r>
            <a:r>
              <a:rPr lang="ru-RU" sz="1800" b="1" i="0" dirty="0">
                <a:effectLst/>
                <a:latin typeface="PT Serif"/>
              </a:rPr>
              <a:t>4) принципа трех «э» </a:t>
            </a:r>
            <a:r>
              <a:rPr lang="ru-RU" sz="1800" b="0" i="0" dirty="0">
                <a:effectLst/>
                <a:latin typeface="PT Serif"/>
              </a:rPr>
              <a:t>- </a:t>
            </a:r>
            <a:r>
              <a:rPr lang="ru-RU" sz="1600" b="1" i="0" dirty="0">
                <a:effectLst/>
                <a:latin typeface="PT Serif"/>
              </a:rPr>
              <a:t>пользователи проекта должны обеспечить экономное, эффективное и действенное расходование публичных средств, обеспечивая высокий уровень соотношения качества-стоимости</a:t>
            </a:r>
            <a:endParaRPr lang="ro-RO" sz="1600" b="1" i="0" dirty="0">
              <a:effectLst/>
              <a:latin typeface="PT Serif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16C737-3D6A-4F77-AD1E-F5D685191FEB}"/>
              </a:ext>
            </a:extLst>
          </p:cNvPr>
          <p:cNvSpPr txBox="1"/>
          <p:nvPr/>
        </p:nvSpPr>
        <p:spPr>
          <a:xfrm>
            <a:off x="966950" y="5130894"/>
            <a:ext cx="10121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PT Serif"/>
              </a:rPr>
              <a:t>5) свободной конкуренции и равного отношения к заявителям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PT Serif"/>
              </a:rPr>
              <a:t>;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666D8-DE56-40B8-9763-155E04A091CA}"/>
              </a:ext>
            </a:extLst>
          </p:cNvPr>
          <p:cNvSpPr txBox="1"/>
          <p:nvPr/>
        </p:nvSpPr>
        <p:spPr>
          <a:xfrm>
            <a:off x="945928" y="5950717"/>
            <a:ext cx="104078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effectLst/>
                <a:latin typeface="PT Serif"/>
              </a:rPr>
              <a:t>6) прозрачности</a:t>
            </a:r>
            <a:r>
              <a:rPr lang="ru-RU" sz="1800" b="0" i="0" dirty="0">
                <a:effectLst/>
                <a:latin typeface="PT Serif"/>
              </a:rPr>
              <a:t>: </a:t>
            </a:r>
            <a:r>
              <a:rPr lang="ru-RU" sz="1600" b="1" i="0" dirty="0">
                <a:effectLst/>
                <a:latin typeface="PT Serif"/>
              </a:rPr>
              <a:t>предоставления заинтересованным лицам всей информации о применении процедуры присуждения финансирования, опубликования всей информации о поданных проектах, критериях отбора проектов, предлагаемого бюджета и т.д.;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8754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899</Words>
  <Application>Microsoft Office PowerPoint</Application>
  <PresentationFormat>Широкоэкранный</PresentationFormat>
  <Paragraphs>120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PT Serif</vt:lpstr>
      <vt:lpstr>Roboto</vt:lpstr>
      <vt:lpstr>Symbol</vt:lpstr>
      <vt:lpstr>Wingdings</vt:lpstr>
      <vt:lpstr>Office Theme</vt:lpstr>
      <vt:lpstr>1_Office Theme</vt:lpstr>
      <vt:lpstr>2_Office Theme</vt:lpstr>
      <vt:lpstr>Контрактирование услуг по профилактике ВИЧ среди ключевых групп населения в Республике Молдова.  Инновационные способы мониторинга и оценки</vt:lpstr>
      <vt:lpstr>Особенности ВИЧ в РМ </vt:lpstr>
      <vt:lpstr>Эпидемиологическая ситуация ВИЧ в РМ </vt:lpstr>
      <vt:lpstr>Распространенность ВИЧ среди ключевых групп и населения в целом, 2009-2020 гг.  Оценочное число ключевых групп 2020 </vt:lpstr>
      <vt:lpstr>Основные аргументы в пользу заключения контракта на профилактические услуги</vt:lpstr>
      <vt:lpstr>Национальные меры по профилактике ВИЧ </vt:lpstr>
      <vt:lpstr>Прогресс кoнтрактирования услуг по профилактике ВИЧ среди ключевых групп населения</vt:lpstr>
      <vt:lpstr> </vt:lpstr>
      <vt:lpstr>Основные принципы присуждения договоров Финансирования</vt:lpstr>
      <vt:lpstr>Порядок представления проектных предложений</vt:lpstr>
      <vt:lpstr>Проектные предложения должны содержать </vt:lpstr>
      <vt:lpstr>Учет и контроль использования безвозвратных финансовых средств</vt:lpstr>
      <vt:lpstr>Проблемы покрытия услуг по профилактике ВИЧ за счет внутренних ресурсов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</dc:creator>
  <cp:lastModifiedBy>Iurie Climasevschii</cp:lastModifiedBy>
  <cp:revision>34</cp:revision>
  <dcterms:created xsi:type="dcterms:W3CDTF">2021-02-26T06:43:11Z</dcterms:created>
  <dcterms:modified xsi:type="dcterms:W3CDTF">2021-03-01T07:55:34Z</dcterms:modified>
</cp:coreProperties>
</file>