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599" r:id="rId2"/>
    <p:sldId id="1625" r:id="rId3"/>
    <p:sldId id="1626" r:id="rId4"/>
    <p:sldId id="1624" r:id="rId5"/>
    <p:sldId id="1621" r:id="rId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3E46"/>
    <a:srgbClr val="EE6C94"/>
    <a:srgbClr val="F8C4D4"/>
    <a:srgbClr val="F6B0C6"/>
    <a:srgbClr val="002060"/>
    <a:srgbClr val="E478A9"/>
    <a:srgbClr val="4472C4"/>
    <a:srgbClr val="97B11E"/>
    <a:srgbClr val="6600CC"/>
    <a:srgbClr val="F183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9" autoAdjust="0"/>
    <p:restoredTop sz="91261" autoAdjust="0"/>
  </p:normalViewPr>
  <p:slideViewPr>
    <p:cSldViewPr snapToGrid="0">
      <p:cViewPr varScale="1">
        <p:scale>
          <a:sx n="79" d="100"/>
          <a:sy n="79" d="100"/>
        </p:scale>
        <p:origin x="109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10" y="-120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633A-C417-47A0-821E-1E21A64BE12C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1F58F-357D-4949-8105-D94F2A01F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9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07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1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0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6C06E-2830-4662-8D5D-50619450D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A94858-2EA6-45F1-A669-C481B4A22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8988C1-C0C6-4800-86C4-786BFDFCE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CABB7-0FA0-4E02-BAE8-3B61097C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CE8B-A2F0-43FD-845F-C66B0A35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4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CA693-8192-403C-ABF0-26A55CBD1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F95F1E-8F96-423B-ABF5-B5251E477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7FE4B-32A4-46B9-A5B1-DC0C28D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6E8EC7-E5F7-48C7-84BF-16A8F5062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5AB8C-FE01-4423-9B2B-626A0F8A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3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9E779C-6F61-4502-9EBE-AAB38291F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3BFD5F-B091-456D-A20A-C162877B0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615105-DE32-403B-AF0A-DDB91E38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C1C6D8-B703-4A1B-B49B-D479D03F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DA8370-59E3-4C91-8907-F4D8BA74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1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AC94A-1D5B-44C6-AEDE-3CA66395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E02EEB-4446-4047-9C63-CE6C45CC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89D40D-36F7-4C28-B317-031D81CD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C86326-A1EC-4C1E-BA8E-2F500A49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86A0EA-76ED-4E2D-A699-E5F290A7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4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44BB1-8519-4FD5-BA48-567E3C1A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59BCFD-9351-4687-B1AA-195550A18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35F6C0-EA22-47EE-8816-63209EC4B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B76E56-5F94-4A3E-A3A4-C8D94942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E1064-104B-4769-B33F-ADE8E2D9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51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84580-AC1D-463B-B7B7-861049F6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65DC9-C0F6-4813-B49D-DE9FDBCF5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49CAE4-C3FC-4D8E-AD03-15204F981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A47A89-BDED-481E-AD0E-2398C5E32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37E91D-DD58-46ED-8980-E8C40741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B95E47-E032-4672-A0B1-D0C5F094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38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984D0-3FAB-4D5D-8A0D-074251CB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30DB54-894C-44D8-8D49-A2188BA18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AF7379-8118-4A68-BA19-4549641BB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FFB858-E492-43BA-A45A-8FC94CF7E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840892-FDC9-475D-A90D-8AE82D80C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EDC959-210F-4857-A6E2-166CCEDA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278916-90DF-4553-81D8-B3F5EBA2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BFE3C0-6840-45F5-B7D9-8EA432AD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4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8AAC7-EB42-4AD9-BB26-5AE5FB82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23EC51-EEB5-47B3-99E8-FA473869B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7896BF-D144-4B0D-9C97-780B2E1A0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9CBBDD-C9DC-4B40-A56F-67FE6D59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3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8ADD08-F28B-4E5F-B1D7-18B7EDB0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C7E277-D0A6-4AB9-AE2E-362DFA5D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48B53E-3938-4512-A8D0-1C7EE9F6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CEB9A-713A-4AEB-BEE0-F549B98C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040672-2C3D-4305-B76F-BB4AD11F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15F77F-B0E5-42C2-BBD2-1FFBF54E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D0C7BE-5C04-4FC7-98A1-B613C7D0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C78BB9-F1B8-4065-907E-97271B49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9FE00D-E34C-47B7-8D06-ACE27EBD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55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8D167-F48F-4D5A-AAEE-579FD069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830C47-6996-403E-AC99-CDA94B0D9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007C52-2B00-4ACD-B00B-C2DCD578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CE77C0-4FC4-4722-B6B4-E5D6D2EF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6B1637-CAA9-4BBF-B347-8BF1A2A3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BCE149-BC82-493C-AB2D-BA03E127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4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36138-701B-411B-A506-E1342589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5D8BB5-7C55-442D-8F91-8ED387DA7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089C25-E8FD-404A-80FF-86EF5A626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0FDC5-10F7-4CBF-A971-DE91E7A7C34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D03F5B-80CC-4227-A102-756B238D1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9F05F9-94C3-4B69-880F-2B467F9BE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98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f.Davletgaliyeva@kncdiz.k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aryarqanews.kz/sites/default/files/styles/news_in_image/public/articles/eZFJC574.png?itok=gxCPLR-_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3" descr="Казахстан. Поездка в Талдыкорган. В провинцию. - АЛТЫНОРДА Новости  казахстан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05758" y="2181821"/>
            <a:ext cx="9380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Основные направления по компоненту ВИЧ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в рамках нового гранта Глобального фонда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на 2024-2026 годы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EA717-2887-22B5-1A0F-8C9C5A7603FF}"/>
              </a:ext>
            </a:extLst>
          </p:cNvPr>
          <p:cNvSpPr txBox="1"/>
          <p:nvPr/>
        </p:nvSpPr>
        <p:spPr>
          <a:xfrm>
            <a:off x="4984000" y="6193031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1400" b="1" dirty="0"/>
              <a:t>15 марта  2023 года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77754-D6EB-39E0-617F-787E84ABD929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D5812383-3E09-9535-39A7-8747CBA77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8E848BC-3148-88F3-E2C2-E61EF33FE47B}"/>
              </a:ext>
            </a:extLst>
          </p:cNvPr>
          <p:cNvSpPr txBox="1"/>
          <p:nvPr/>
        </p:nvSpPr>
        <p:spPr>
          <a:xfrm>
            <a:off x="1714504" y="265083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Казахский научный центр дерматологии и инфекционных заболеваний МЗ РК</a:t>
            </a:r>
          </a:p>
        </p:txBody>
      </p:sp>
    </p:spTree>
    <p:extLst>
      <p:ext uri="{BB962C8B-B14F-4D97-AF65-F5344CB8AC3E}">
        <p14:creationId xmlns:p14="http://schemas.microsoft.com/office/powerpoint/2010/main" val="136889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2">
            <a:extLst>
              <a:ext uri="{FF2B5EF4-FFF2-40B4-BE49-F238E27FC236}">
                <a16:creationId xmlns:a16="http://schemas.microsoft.com/office/drawing/2014/main" id="{B1327414-88F7-5D7A-FA4C-4E1D12DC0285}"/>
              </a:ext>
            </a:extLst>
          </p:cNvPr>
          <p:cNvSpPr txBox="1">
            <a:spLocks/>
          </p:cNvSpPr>
          <p:nvPr/>
        </p:nvSpPr>
        <p:spPr>
          <a:xfrm>
            <a:off x="1294301" y="1501634"/>
            <a:ext cx="11621303" cy="4307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002060"/>
                </a:solidFill>
              </a:rPr>
              <a:t>Запрашиваемая сумма: </a:t>
            </a:r>
            <a:r>
              <a:rPr lang="ru-RU" sz="2000" dirty="0"/>
              <a:t>7 422 991.00 долларов США</a:t>
            </a:r>
            <a:r>
              <a:rPr lang="en-US" sz="2000" dirty="0"/>
              <a:t>,</a:t>
            </a:r>
            <a:endParaRPr lang="ru-RU" sz="2000" dirty="0"/>
          </a:p>
          <a:p>
            <a:r>
              <a:rPr lang="ru-RU" sz="2000" b="1" dirty="0">
                <a:ea typeface="Microsoft Sans Serif" panose="020B0604020202020204" pitchFamily="34" charset="0"/>
              </a:rPr>
              <a:t>является дополнением </a:t>
            </a:r>
            <a:r>
              <a:rPr lang="ru-RU" sz="2000" b="1" spc="5" dirty="0">
                <a:ea typeface="Microsoft Sans Serif" panose="020B0604020202020204" pitchFamily="34" charset="0"/>
              </a:rPr>
              <a:t>к государственному финансированию </a:t>
            </a:r>
            <a:r>
              <a:rPr lang="ru-RU" sz="2000" spc="5" dirty="0">
                <a:ea typeface="Microsoft Sans Serif" panose="020B0604020202020204" pitchFamily="34" charset="0"/>
              </a:rPr>
              <a:t>для: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ea typeface="Microsoft Sans Serif" panose="020B0604020202020204" pitchFamily="34" charset="0"/>
              </a:rPr>
              <a:t>укрепления системы здравоохранения в</a:t>
            </a:r>
            <a:r>
              <a:rPr lang="ru-RU" sz="2000" spc="5" dirty="0">
                <a:ea typeface="Microsoft Sans Serif" panose="020B0604020202020204" pitchFamily="34" charset="0"/>
              </a:rPr>
              <a:t> борьбе с ВИЧ</a:t>
            </a:r>
            <a:r>
              <a:rPr lang="en-US" sz="2000" spc="5" dirty="0">
                <a:ea typeface="Microsoft Sans Serif" panose="020B0604020202020204" pitchFamily="34" charset="0"/>
              </a:rPr>
              <a:t>,</a:t>
            </a:r>
            <a:endParaRPr lang="ru-RU" sz="2000" spc="5" dirty="0">
              <a:ea typeface="Microsoft Sans Serif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spc="5" dirty="0">
                <a:ea typeface="Microsoft Sans Serif" panose="020B0604020202020204" pitchFamily="34" charset="0"/>
              </a:rPr>
              <a:t>улучшения эпидемиологической ситуации</a:t>
            </a:r>
            <a:r>
              <a:rPr lang="en-US" sz="2000" spc="5" dirty="0">
                <a:ea typeface="Microsoft Sans Serif" panose="020B0604020202020204" pitchFamily="34" charset="0"/>
              </a:rPr>
              <a:t> </a:t>
            </a:r>
            <a:r>
              <a:rPr lang="ru-RU" sz="2000" spc="5" dirty="0">
                <a:ea typeface="Microsoft Sans Serif" panose="020B0604020202020204" pitchFamily="34" charset="0"/>
              </a:rPr>
              <a:t>по ВИЧ, снижение  новых случаев </a:t>
            </a:r>
          </a:p>
          <a:p>
            <a:r>
              <a:rPr lang="ru-RU" sz="2000" b="1" spc="5" dirty="0">
                <a:ea typeface="Microsoft Sans Serif" panose="020B0604020202020204" pitchFamily="34" charset="0"/>
              </a:rPr>
              <a:t>в соответствии:  </a:t>
            </a:r>
          </a:p>
          <a:p>
            <a:r>
              <a:rPr lang="ru-RU" sz="2000" dirty="0">
                <a:ea typeface="Microsoft Sans Serif" panose="020B0604020202020204" pitchFamily="34" charset="0"/>
              </a:rPr>
              <a:t>- с национальными</a:t>
            </a:r>
            <a:r>
              <a:rPr lang="ru-RU" sz="2000" spc="40" dirty="0">
                <a:ea typeface="Microsoft Sans Serif" panose="020B0604020202020204" pitchFamily="34" charset="0"/>
              </a:rPr>
              <a:t> </a:t>
            </a:r>
            <a:r>
              <a:rPr lang="ru-RU" sz="2000" dirty="0">
                <a:ea typeface="Microsoft Sans Serif" panose="020B0604020202020204" pitchFamily="34" charset="0"/>
              </a:rPr>
              <a:t>стратегическими</a:t>
            </a:r>
            <a:r>
              <a:rPr lang="ru-RU" sz="2000" spc="35" dirty="0">
                <a:ea typeface="Microsoft Sans Serif" panose="020B0604020202020204" pitchFamily="34" charset="0"/>
              </a:rPr>
              <a:t> документами, </a:t>
            </a:r>
            <a:r>
              <a:rPr lang="ru-RU" sz="2000" dirty="0">
                <a:ea typeface="Microsoft Sans Serif" panose="020B0604020202020204" pitchFamily="34" charset="0"/>
              </a:rPr>
              <a:t>обзорами отчетов,</a:t>
            </a:r>
            <a:r>
              <a:rPr lang="ru-RU" sz="2000" spc="-10" dirty="0">
                <a:ea typeface="Microsoft Sans Serif" panose="020B0604020202020204" pitchFamily="34" charset="0"/>
              </a:rPr>
              <a:t> </a:t>
            </a:r>
            <a:r>
              <a:rPr lang="ru-RU" sz="2000" dirty="0">
                <a:ea typeface="Microsoft Sans Serif" panose="020B0604020202020204" pitchFamily="34" charset="0"/>
              </a:rPr>
              <a:t>программ;</a:t>
            </a:r>
          </a:p>
          <a:p>
            <a:r>
              <a:rPr lang="ru-RU" sz="2000" dirty="0">
                <a:ea typeface="Microsoft Sans Serif" panose="020B0604020202020204" pitchFamily="34" charset="0"/>
              </a:rPr>
              <a:t>- последними глобальными</a:t>
            </a:r>
            <a:r>
              <a:rPr lang="ru-RU" sz="2000" spc="35" dirty="0">
                <a:ea typeface="Microsoft Sans Serif" panose="020B0604020202020204" pitchFamily="34" charset="0"/>
              </a:rPr>
              <a:t> </a:t>
            </a:r>
            <a:r>
              <a:rPr lang="ru-RU" sz="2000" dirty="0">
                <a:ea typeface="Microsoft Sans Serif" panose="020B0604020202020204" pitchFamily="34" charset="0"/>
              </a:rPr>
              <a:t>техническими рекомендациями ВОЗ, ЮНЭЙДС</a:t>
            </a:r>
            <a:r>
              <a:rPr lang="ru-RU" sz="2000" spc="40" dirty="0">
                <a:ea typeface="Microsoft Sans Serif" panose="020B0604020202020204" pitchFamily="34" charset="0"/>
              </a:rPr>
              <a:t> </a:t>
            </a:r>
          </a:p>
          <a:p>
            <a:endParaRPr lang="ru-RU" sz="2000" spc="-30" dirty="0">
              <a:ea typeface="Microsoft Sans Serif" panose="020B0604020202020204" pitchFamily="34" charset="0"/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Конечная цель совместных усилий: 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мобилизовать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национальны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е</a:t>
            </a:r>
            <a:r>
              <a:rPr lang="ru-RU" sz="1800" spc="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ресурсы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здравоохранения для достижения цели:</a:t>
            </a:r>
          </a:p>
          <a:p>
            <a:r>
              <a:rPr lang="ru-RU" sz="2000" b="1" dirty="0">
                <a:solidFill>
                  <a:srgbClr val="FF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«Остановить</a:t>
            </a:r>
            <a:r>
              <a:rPr lang="ru-RU" sz="2000" b="1" dirty="0">
                <a:solidFill>
                  <a:srgbClr val="FF0000"/>
                </a:solidFill>
                <a:ea typeface="Microsoft Sans Serif" panose="020B0604020202020204" pitchFamily="34" charset="0"/>
              </a:rPr>
              <a:t> ВИЧ к 2030 году»</a:t>
            </a:r>
          </a:p>
          <a:p>
            <a:endParaRPr lang="ru-RU" sz="2000" dirty="0">
              <a:ea typeface="Microsoft Sans Serif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317E99-69C9-FDBE-8263-6F6DB28370FC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3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0044E966-E86C-681D-CEA0-F496DE425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C7A73A-A1A5-43CF-7C62-D8585388F853}"/>
              </a:ext>
            </a:extLst>
          </p:cNvPr>
          <p:cNvSpPr txBox="1"/>
          <p:nvPr/>
        </p:nvSpPr>
        <p:spPr>
          <a:xfrm>
            <a:off x="1122836" y="118822"/>
            <a:ext cx="105305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cs typeface="Times New Roman" pitchFamily="18" charset="0"/>
              </a:rPr>
              <a:t>Рекомендации Глобального Фонда</a:t>
            </a:r>
          </a:p>
          <a:p>
            <a:pPr algn="ctr"/>
            <a:r>
              <a:rPr lang="ru-RU" sz="1900" b="1" dirty="0">
                <a:solidFill>
                  <a:srgbClr val="002060"/>
                </a:solidFill>
                <a:cs typeface="Times New Roman" pitchFamily="18" charset="0"/>
              </a:rPr>
              <a:t> (согласно письма о выделении гранта для Казахстана на борьбу с ВИЧ и ТБ от 16 декабря 2022 г.)</a:t>
            </a:r>
          </a:p>
        </p:txBody>
      </p:sp>
    </p:spTree>
    <p:extLst>
      <p:ext uri="{BB962C8B-B14F-4D97-AF65-F5344CB8AC3E}">
        <p14:creationId xmlns:p14="http://schemas.microsoft.com/office/powerpoint/2010/main" val="407776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317E99-69C9-FDBE-8263-6F6DB28370FC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3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0044E966-E86C-681D-CEA0-F496DE425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C7A73A-A1A5-43CF-7C62-D8585388F853}"/>
              </a:ext>
            </a:extLst>
          </p:cNvPr>
          <p:cNvSpPr txBox="1"/>
          <p:nvPr/>
        </p:nvSpPr>
        <p:spPr>
          <a:xfrm>
            <a:off x="1094100" y="241359"/>
            <a:ext cx="1053051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cs typeface="Times New Roman" pitchFamily="18" charset="0"/>
              </a:rPr>
              <a:t>Рекомендации Глобального Фонда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52BCEF-901D-4924-2CE5-A2648A2A4555}"/>
              </a:ext>
            </a:extLst>
          </p:cNvPr>
          <p:cNvSpPr txBox="1"/>
          <p:nvPr/>
        </p:nvSpPr>
        <p:spPr>
          <a:xfrm>
            <a:off x="375851" y="1002992"/>
            <a:ext cx="1144029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pc="35" dirty="0">
                <a:ea typeface="Microsoft Sans Serif" panose="020B0604020202020204" pitchFamily="34" charset="0"/>
              </a:rPr>
              <a:t>Сосредоточить внимание на достижении </a:t>
            </a:r>
            <a:r>
              <a:rPr lang="ru-RU" spc="5" dirty="0">
                <a:ea typeface="Microsoft Sans Serif" panose="020B0604020202020204" pitchFamily="34" charset="0"/>
              </a:rPr>
              <a:t>первых двух целей «95»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pc="5" dirty="0">
              <a:ea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Усилить стратегический подход к профилактике и тестированию ВИЧ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pc="5" dirty="0">
              <a:ea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Улучшить доступ к комбинированным методам профилактики для ключевых групп: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расширить масштабы до-контактной профилактики (ДКП) 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внедрить различные способы предоставления ДКП, адаптированные для лиц с повышенным риском заражения ВИЧ</a:t>
            </a:r>
          </a:p>
          <a:p>
            <a:pPr lvl="1"/>
            <a:endParaRPr lang="ru-RU" spc="5" dirty="0">
              <a:ea typeface="Microsoft Sans Serif" panose="020B0604020202020204" pitchFamily="34" charset="0"/>
            </a:endParaRPr>
          </a:p>
          <a:p>
            <a:pPr marL="269875" lvl="1" indent="-269875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Укрепить и расширить стратегии и вмешательства по тестированию на ВИЧ с учетом соответствующей политики и руководящих принципов: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в медицинских учреждениях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самотестирование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тестирование с использованием социальных сетей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индексное тестирование</a:t>
            </a:r>
          </a:p>
          <a:p>
            <a:pPr marL="363537"/>
            <a:endParaRPr lang="ru-RU" spc="5" dirty="0">
              <a:ea typeface="Microsoft Sans Serif" panose="020B060402020202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Укрепить связь со службами ухода, поддержки и лечения ВИЧ для усиления приверженности к лечению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ru-RU" spc="5" dirty="0">
              <a:ea typeface="Microsoft Sans Serif" panose="020B060402020202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Привести национальные протоколы лечения по ВИЧ в соответствие с последними рекомендациями ВОЗ</a:t>
            </a:r>
          </a:p>
        </p:txBody>
      </p:sp>
    </p:spTree>
    <p:extLst>
      <p:ext uri="{BB962C8B-B14F-4D97-AF65-F5344CB8AC3E}">
        <p14:creationId xmlns:p14="http://schemas.microsoft.com/office/powerpoint/2010/main" val="184749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BBDBA5-F5CF-38E8-1482-E0F94E0EBCE8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8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15BD414B-18CB-D3CD-9EF7-C67AECACC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B440B5-F553-7897-37E9-27B1238FED2A}"/>
              </a:ext>
            </a:extLst>
          </p:cNvPr>
          <p:cNvSpPr txBox="1"/>
          <p:nvPr/>
        </p:nvSpPr>
        <p:spPr>
          <a:xfrm>
            <a:off x="1594445" y="264395"/>
            <a:ext cx="9071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cs typeface="Times New Roman" pitchFamily="18" charset="0"/>
              </a:rPr>
              <a:t>Приоритетные направления к запросу на финансирование 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A00A6001-697F-9080-AB15-47896D575620}"/>
              </a:ext>
            </a:extLst>
          </p:cNvPr>
          <p:cNvSpPr/>
          <p:nvPr/>
        </p:nvSpPr>
        <p:spPr>
          <a:xfrm>
            <a:off x="210752" y="1446243"/>
            <a:ext cx="2168554" cy="961054"/>
          </a:xfrm>
          <a:prstGeom prst="ellipse">
            <a:avLst/>
          </a:prstGeom>
          <a:solidFill>
            <a:srgbClr val="F8C4D4"/>
          </a:solidFill>
          <a:ln>
            <a:solidFill>
              <a:srgbClr val="EE6C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005AD5A-26C6-B86B-7173-8CA155B94FBD}"/>
              </a:ext>
            </a:extLst>
          </p:cNvPr>
          <p:cNvSpPr/>
          <p:nvPr/>
        </p:nvSpPr>
        <p:spPr>
          <a:xfrm>
            <a:off x="9775489" y="1446243"/>
            <a:ext cx="2168554" cy="96105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E214030-061A-601F-3678-D7D991F711E3}"/>
              </a:ext>
            </a:extLst>
          </p:cNvPr>
          <p:cNvSpPr/>
          <p:nvPr/>
        </p:nvSpPr>
        <p:spPr>
          <a:xfrm>
            <a:off x="5030325" y="1446243"/>
            <a:ext cx="2168554" cy="961054"/>
          </a:xfrm>
          <a:prstGeom prst="ellipse">
            <a:avLst/>
          </a:prstGeom>
          <a:solidFill>
            <a:srgbClr val="F8C4D4"/>
          </a:solidFill>
          <a:ln>
            <a:solidFill>
              <a:srgbClr val="EE6C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B1834A40-2BEB-0218-D8D3-DB66ABAA06A1}"/>
              </a:ext>
            </a:extLst>
          </p:cNvPr>
          <p:cNvSpPr/>
          <p:nvPr/>
        </p:nvSpPr>
        <p:spPr>
          <a:xfrm>
            <a:off x="2620538" y="1446243"/>
            <a:ext cx="2168554" cy="961054"/>
          </a:xfrm>
          <a:prstGeom prst="ellipse">
            <a:avLst/>
          </a:prstGeom>
          <a:solidFill>
            <a:srgbClr val="F8C4D4"/>
          </a:solidFill>
          <a:ln>
            <a:solidFill>
              <a:srgbClr val="EE6C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36D15B8-9FBB-D7E1-5999-28AB5617E4D3}"/>
              </a:ext>
            </a:extLst>
          </p:cNvPr>
          <p:cNvSpPr/>
          <p:nvPr/>
        </p:nvSpPr>
        <p:spPr>
          <a:xfrm>
            <a:off x="7430811" y="1446243"/>
            <a:ext cx="2168554" cy="96105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9D82CA-9500-09E2-35B5-01B0745728EE}"/>
              </a:ext>
            </a:extLst>
          </p:cNvPr>
          <p:cNvSpPr txBox="1"/>
          <p:nvPr/>
        </p:nvSpPr>
        <p:spPr>
          <a:xfrm>
            <a:off x="169499" y="1677740"/>
            <a:ext cx="2362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ЛЖВ, знают</a:t>
            </a:r>
          </a:p>
          <a:p>
            <a:pPr algn="ctr"/>
            <a:r>
              <a:rPr lang="ru-RU" sz="1200" b="1" dirty="0"/>
              <a:t>свой ВИЧ-статус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09C6E-329F-C39B-546B-94D637B31EA7}"/>
              </a:ext>
            </a:extLst>
          </p:cNvPr>
          <p:cNvSpPr txBox="1"/>
          <p:nvPr/>
        </p:nvSpPr>
        <p:spPr>
          <a:xfrm>
            <a:off x="2570136" y="1689557"/>
            <a:ext cx="2362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ЛЖВ, знающие свой </a:t>
            </a:r>
          </a:p>
          <a:p>
            <a:pPr algn="ctr"/>
            <a:r>
              <a:rPr lang="ru-RU" sz="1200" b="1" dirty="0"/>
              <a:t>ВИЧ-статус, получают АРТ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22C4E7-823F-007A-EF8C-DB0FE2790734}"/>
              </a:ext>
            </a:extLst>
          </p:cNvPr>
          <p:cNvSpPr txBox="1"/>
          <p:nvPr/>
        </p:nvSpPr>
        <p:spPr>
          <a:xfrm>
            <a:off x="4918376" y="1638108"/>
            <a:ext cx="23629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ЛЖВ, получающие АРТ, имеют подавленную вирусную нагрузку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67DED0-44FE-D368-F8FB-E9F9A2B64238}"/>
              </a:ext>
            </a:extLst>
          </p:cNvPr>
          <p:cNvSpPr txBox="1"/>
          <p:nvPr/>
        </p:nvSpPr>
        <p:spPr>
          <a:xfrm>
            <a:off x="1203766" y="980308"/>
            <a:ext cx="4837767" cy="307777"/>
          </a:xfrm>
          <a:prstGeom prst="rect">
            <a:avLst/>
          </a:prstGeom>
          <a:solidFill>
            <a:srgbClr val="F6B0C6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chemeClr val="tx1"/>
                </a:solidFill>
              </a:rPr>
              <a:t>Цели по тестированию и лечению «95-95-95»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242DBE-65DA-07FD-53A8-236CA8FDD0CF}"/>
              </a:ext>
            </a:extLst>
          </p:cNvPr>
          <p:cNvSpPr txBox="1"/>
          <p:nvPr/>
        </p:nvSpPr>
        <p:spPr>
          <a:xfrm>
            <a:off x="7430811" y="991137"/>
            <a:ext cx="451323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chemeClr val="tx1"/>
                </a:solidFill>
              </a:rPr>
              <a:t>Цели Глобальной стратегии по противодействию ВИЧ 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E4CB69BE-424F-525D-F1C1-0ECAC43E8EB6}"/>
              </a:ext>
            </a:extLst>
          </p:cNvPr>
          <p:cNvSpPr/>
          <p:nvPr/>
        </p:nvSpPr>
        <p:spPr>
          <a:xfrm>
            <a:off x="210752" y="2564657"/>
            <a:ext cx="2312574" cy="3219062"/>
          </a:xfrm>
          <a:prstGeom prst="roundRect">
            <a:avLst/>
          </a:prstGeom>
          <a:noFill/>
          <a:ln>
            <a:solidFill>
              <a:srgbClr val="B5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144550-1F90-C3B5-5A95-E018B411C42A}"/>
              </a:ext>
            </a:extLst>
          </p:cNvPr>
          <p:cNvSpPr txBox="1"/>
          <p:nvPr/>
        </p:nvSpPr>
        <p:spPr>
          <a:xfrm>
            <a:off x="219902" y="2722020"/>
            <a:ext cx="228136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kern="1200" dirty="0">
                <a:solidFill>
                  <a:schemeClr val="dk1"/>
                </a:solidFill>
              </a:rPr>
              <a:t>Расширение тестирования на ВИЧ с </a:t>
            </a:r>
            <a:r>
              <a:rPr lang="ru-RU" sz="1200" dirty="0">
                <a:solidFill>
                  <a:schemeClr val="dk1"/>
                </a:solidFill>
              </a:rPr>
              <a:t>использованием различных подходов и форматов (самотестирование, тестирование на базе НПО, мед. организаций и др.);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</a:rPr>
              <a:t>Увеличение доступности к тестированию КГН и половых, инъекционных партнеров ЛЖВ;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/>
              <a:t>З</a:t>
            </a:r>
            <a:r>
              <a:rPr lang="ru-RU" sz="1200" dirty="0">
                <a:solidFill>
                  <a:schemeClr val="tx1"/>
                </a:solidFill>
              </a:rPr>
              <a:t>акуп экспресс-тестов на ВИЧ (слюновых).</a:t>
            </a: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81CC4B48-A5DD-32E6-6B3D-B18447CDB8C6}"/>
              </a:ext>
            </a:extLst>
          </p:cNvPr>
          <p:cNvSpPr/>
          <p:nvPr/>
        </p:nvSpPr>
        <p:spPr>
          <a:xfrm>
            <a:off x="2573729" y="2564657"/>
            <a:ext cx="2312574" cy="3219062"/>
          </a:xfrm>
          <a:prstGeom prst="roundRect">
            <a:avLst/>
          </a:prstGeom>
          <a:noFill/>
          <a:ln>
            <a:solidFill>
              <a:srgbClr val="B5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F2548B-A6F3-787A-CB7C-1691D406A7D3}"/>
              </a:ext>
            </a:extLst>
          </p:cNvPr>
          <p:cNvSpPr txBox="1"/>
          <p:nvPr/>
        </p:nvSpPr>
        <p:spPr>
          <a:xfrm>
            <a:off x="2582878" y="2722020"/>
            <a:ext cx="23125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dk1"/>
                </a:solidFill>
              </a:rPr>
              <a:t>Обеспечение ЛЖВ эффективной схемой лечения </a:t>
            </a:r>
            <a:r>
              <a:rPr lang="ru-RU" sz="1200" kern="1200" dirty="0">
                <a:solidFill>
                  <a:schemeClr val="dk1"/>
                </a:solidFill>
              </a:rPr>
              <a:t>TLD</a:t>
            </a:r>
            <a:r>
              <a:rPr lang="ru-RU" sz="1200" dirty="0">
                <a:solidFill>
                  <a:schemeClr val="dk1"/>
                </a:solidFill>
              </a:rPr>
              <a:t> (</a:t>
            </a:r>
            <a:r>
              <a:rPr lang="ru-RU" sz="1200" dirty="0" err="1">
                <a:solidFill>
                  <a:schemeClr val="dk1"/>
                </a:solidFill>
              </a:rPr>
              <a:t>Тенофовир</a:t>
            </a:r>
            <a:r>
              <a:rPr lang="ru-RU" sz="1200" dirty="0">
                <a:solidFill>
                  <a:schemeClr val="dk1"/>
                </a:solidFill>
              </a:rPr>
              <a:t>/</a:t>
            </a:r>
            <a:r>
              <a:rPr lang="ru-RU" sz="1200" dirty="0" err="1">
                <a:solidFill>
                  <a:schemeClr val="dk1"/>
                </a:solidFill>
              </a:rPr>
              <a:t>Ламивудин</a:t>
            </a:r>
            <a:r>
              <a:rPr lang="ru-RU" sz="1200" dirty="0">
                <a:solidFill>
                  <a:schemeClr val="dk1"/>
                </a:solidFill>
              </a:rPr>
              <a:t>, </a:t>
            </a:r>
            <a:r>
              <a:rPr lang="ru-RU" sz="1200" dirty="0" err="1">
                <a:solidFill>
                  <a:schemeClr val="dk1"/>
                </a:solidFill>
              </a:rPr>
              <a:t>Долутегравир</a:t>
            </a:r>
            <a:r>
              <a:rPr lang="ru-RU" sz="1200" dirty="0">
                <a:solidFill>
                  <a:schemeClr val="dk1"/>
                </a:solidFill>
              </a:rPr>
              <a:t>) до закупа за счет государственного бюджета; </a:t>
            </a:r>
            <a:endParaRPr lang="ru-RU" sz="1200" kern="1200" dirty="0">
              <a:solidFill>
                <a:schemeClr val="dk1"/>
              </a:solidFill>
            </a:endParaRPr>
          </a:p>
          <a:p>
            <a:pPr marL="177800" indent="-177800">
              <a:buFont typeface="Wingdings" panose="05000000000000000000" pitchFamily="2" charset="2"/>
              <a:buChar char="ü"/>
            </a:pPr>
            <a:r>
              <a:rPr lang="ru-RU" sz="1200" kern="1200" dirty="0">
                <a:solidFill>
                  <a:schemeClr val="dk1"/>
                </a:solidFill>
              </a:rPr>
              <a:t>Предоставление АРВ-лечения иностранным гражданам с ВИЧ и обеспечения мониторинга за лечением</a:t>
            </a:r>
            <a:r>
              <a:rPr lang="ru-RU" sz="1200" dirty="0">
                <a:solidFill>
                  <a:schemeClr val="dk1"/>
                </a:solidFill>
              </a:rPr>
              <a:t>;</a:t>
            </a:r>
            <a:endParaRPr lang="ru-RU" sz="1200" kern="1200" dirty="0">
              <a:solidFill>
                <a:schemeClr val="dk1"/>
              </a:solidFill>
            </a:endParaRPr>
          </a:p>
          <a:p>
            <a:pPr marL="177800" indent="-177800">
              <a:buFont typeface="Wingdings" panose="05000000000000000000" pitchFamily="2" charset="2"/>
              <a:buChar char="ü"/>
            </a:pPr>
            <a:r>
              <a:rPr lang="ru-RU" sz="1200" kern="1200" dirty="0">
                <a:solidFill>
                  <a:schemeClr val="dk1"/>
                </a:solidFill>
              </a:rPr>
              <a:t>Обновление  национальных </a:t>
            </a:r>
            <a:r>
              <a:rPr lang="ru-RU" sz="1200" dirty="0">
                <a:solidFill>
                  <a:schemeClr val="dk1"/>
                </a:solidFill>
              </a:rPr>
              <a:t>протоколов по предоставлению АРТ, в соответствии  с рекомендациями ВОЗ.</a:t>
            </a:r>
            <a:endParaRPr lang="ru-RU" sz="1200" kern="1200" dirty="0">
              <a:solidFill>
                <a:schemeClr val="dk1"/>
              </a:solidFill>
            </a:endParaRP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98DC0331-C76E-1495-3135-6B78F8A2098D}"/>
              </a:ext>
            </a:extLst>
          </p:cNvPr>
          <p:cNvSpPr/>
          <p:nvPr/>
        </p:nvSpPr>
        <p:spPr>
          <a:xfrm>
            <a:off x="4964878" y="2564657"/>
            <a:ext cx="2312574" cy="3219062"/>
          </a:xfrm>
          <a:prstGeom prst="roundRect">
            <a:avLst/>
          </a:prstGeom>
          <a:noFill/>
          <a:ln>
            <a:solidFill>
              <a:srgbClr val="B5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ABC44F-0058-DEB2-A185-E3B13A68BF68}"/>
              </a:ext>
            </a:extLst>
          </p:cNvPr>
          <p:cNvSpPr txBox="1"/>
          <p:nvPr/>
        </p:nvSpPr>
        <p:spPr>
          <a:xfrm>
            <a:off x="4974027" y="2722020"/>
            <a:ext cx="231257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1200" kern="1200" dirty="0">
                <a:solidFill>
                  <a:schemeClr val="dk1"/>
                </a:solidFill>
              </a:rPr>
              <a:t>Применение мультидисциплинарного</a:t>
            </a:r>
            <a:r>
              <a:rPr lang="ru-RU" sz="1200" dirty="0">
                <a:solidFill>
                  <a:schemeClr val="tx1"/>
                </a:solidFill>
              </a:rPr>
              <a:t> подхода к  усилению  мотивации  и приверженности АРТ;</a:t>
            </a:r>
            <a:endParaRPr lang="ru-RU" sz="1200" dirty="0"/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1200" dirty="0">
                <a:solidFill>
                  <a:schemeClr val="tx1"/>
                </a:solidFill>
              </a:rPr>
              <a:t>Внедрение модели «сестринского ухода на дому» через </a:t>
            </a:r>
            <a:r>
              <a:rPr lang="ru-RU" sz="1200" kern="1200" dirty="0">
                <a:solidFill>
                  <a:schemeClr val="dk1"/>
                </a:solidFill>
              </a:rPr>
              <a:t>патронажных</a:t>
            </a:r>
            <a:r>
              <a:rPr lang="ru-RU" sz="1200" dirty="0">
                <a:solidFill>
                  <a:schemeClr val="tx1"/>
                </a:solidFill>
              </a:rPr>
              <a:t> медицинских сестер;</a:t>
            </a:r>
            <a:endParaRPr lang="ru-RU" sz="1200" dirty="0"/>
          </a:p>
          <a:p>
            <a:pPr marL="177800" lvl="0" indent="-177800">
              <a:buFont typeface="Wingdings" panose="05000000000000000000" pitchFamily="2" charset="2"/>
              <a:buChar char="ü"/>
              <a:defRPr/>
            </a:pPr>
            <a:r>
              <a:rPr lang="ru-RU" sz="1200" kern="1200" dirty="0">
                <a:solidFill>
                  <a:schemeClr val="dk1"/>
                </a:solidFill>
              </a:rPr>
              <a:t>Консультирование ЛЖВ по принципу «равный-равному</a:t>
            </a:r>
            <a:r>
              <a:rPr lang="ru-RU" sz="1200" dirty="0">
                <a:solidFill>
                  <a:schemeClr val="dk1"/>
                </a:solidFill>
              </a:rPr>
              <a:t>»</a:t>
            </a:r>
            <a:endParaRPr lang="ru-RU" sz="1200" kern="1200" dirty="0">
              <a:solidFill>
                <a:schemeClr val="dk1"/>
              </a:solidFill>
              <a:ea typeface="+mn-ea"/>
              <a:cs typeface="+mn-cs"/>
            </a:endParaRP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1C26A8A6-DCB6-85A6-0274-3035E282F509}"/>
              </a:ext>
            </a:extLst>
          </p:cNvPr>
          <p:cNvSpPr/>
          <p:nvPr/>
        </p:nvSpPr>
        <p:spPr>
          <a:xfrm>
            <a:off x="7346877" y="2554626"/>
            <a:ext cx="2312574" cy="321906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EB7512-6983-0652-2CB5-0CA4FD2A9787}"/>
              </a:ext>
            </a:extLst>
          </p:cNvPr>
          <p:cNvSpPr txBox="1"/>
          <p:nvPr/>
        </p:nvSpPr>
        <p:spPr>
          <a:xfrm>
            <a:off x="7342778" y="2730835"/>
            <a:ext cx="231257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ru-RU" sz="1200" dirty="0">
                <a:solidFill>
                  <a:schemeClr val="tx1"/>
                </a:solidFill>
              </a:rPr>
              <a:t>Расширение до-контактной профилактики </a:t>
            </a:r>
            <a:r>
              <a:rPr lang="en-US" sz="1200" dirty="0">
                <a:solidFill>
                  <a:schemeClr val="tx1"/>
                </a:solidFill>
              </a:rPr>
              <a:t>(PrEP)</a:t>
            </a:r>
            <a:r>
              <a:rPr lang="ru-RU" sz="1200" dirty="0">
                <a:solidFill>
                  <a:schemeClr val="tx1"/>
                </a:solidFill>
              </a:rPr>
              <a:t> для КГН, </a:t>
            </a:r>
            <a:r>
              <a:rPr lang="ru-RU" sz="1200" kern="1200" dirty="0">
                <a:solidFill>
                  <a:schemeClr val="dk1"/>
                </a:solidFill>
              </a:rPr>
              <a:t>половых и парентеральных </a:t>
            </a:r>
            <a:r>
              <a:rPr lang="ru-RU" sz="1200" dirty="0"/>
              <a:t>партнеров ЛЖВ;</a:t>
            </a:r>
          </a:p>
          <a:p>
            <a:pPr marL="177800" indent="-177800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ru-RU" sz="1200" dirty="0"/>
              <a:t>Предоставление комплексных и эффективных профилактических услуг для КГН через НПО, </a:t>
            </a:r>
            <a:r>
              <a:rPr lang="ru-RU" sz="1200" dirty="0" err="1"/>
              <a:t>соц.сети</a:t>
            </a:r>
            <a:r>
              <a:rPr lang="ru-RU" sz="1200" dirty="0"/>
              <a:t>, веб консультантов с внедрением новых подходов финансирования НПО.</a:t>
            </a:r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62DEEC3A-6C8E-5F9E-DD73-CAA8EDD0340E}"/>
              </a:ext>
            </a:extLst>
          </p:cNvPr>
          <p:cNvSpPr/>
          <p:nvPr/>
        </p:nvSpPr>
        <p:spPr>
          <a:xfrm>
            <a:off x="9719004" y="2565805"/>
            <a:ext cx="2312574" cy="321906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15045B9-5591-A5DD-430C-6630E952D2B6}"/>
              </a:ext>
            </a:extLst>
          </p:cNvPr>
          <p:cNvSpPr txBox="1"/>
          <p:nvPr/>
        </p:nvSpPr>
        <p:spPr>
          <a:xfrm>
            <a:off x="9806728" y="2470905"/>
            <a:ext cx="2312575" cy="2816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0"/>
              </a:spcAft>
            </a:pP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71450" indent="-171450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Реализация </a:t>
            </a:r>
            <a:r>
              <a:rPr lang="ru-RU" sz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</a:t>
            </a:r>
            <a:r>
              <a:rPr lang="ru-RU" sz="1200" i="0" u="none" strike="noStrike" dirty="0">
                <a:solidFill>
                  <a:srgbClr val="000000"/>
                </a:solidFill>
                <a:effectLst/>
                <a:latin typeface="+mj-lt"/>
              </a:rPr>
              <a:t>лана по борьбе со стигмой и дискриминацией на 2023–2025  годы в Республике Казахстан;</a:t>
            </a:r>
            <a:endParaRPr lang="ru-RU" sz="1200" i="0" u="none" strike="noStrike" dirty="0">
              <a:solidFill>
                <a:srgbClr val="000000"/>
              </a:solidFill>
              <a:latin typeface="+mj-lt"/>
            </a:endParaRPr>
          </a:p>
          <a:p>
            <a:pPr marL="171450" indent="-171450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200" dirty="0"/>
              <a:t>Исследование Индекса стигмы </a:t>
            </a:r>
            <a:r>
              <a:rPr lang="ru-RU" sz="1200"/>
              <a:t>(2024г</a:t>
            </a:r>
            <a:r>
              <a:rPr lang="ru-RU" sz="1200" dirty="0"/>
              <a:t>);</a:t>
            </a:r>
          </a:p>
          <a:p>
            <a:pPr marL="176213" indent="-176213" fontAlgn="t">
              <a:buFont typeface="Wingdings" panose="05000000000000000000" pitchFamily="2" charset="2"/>
              <a:buChar char="ü"/>
            </a:pPr>
            <a:r>
              <a:rPr lang="ru-RU" sz="1200" dirty="0"/>
              <a:t>Правовая поддержка КГН и ЛЖВ;</a:t>
            </a:r>
          </a:p>
          <a:p>
            <a:pPr marL="176213" indent="-176213" fontAlgn="t">
              <a:buFont typeface="Wingdings" panose="05000000000000000000" pitchFamily="2" charset="2"/>
              <a:buChar char="ü"/>
            </a:pPr>
            <a:r>
              <a:rPr lang="ru-RU" sz="1200" dirty="0"/>
              <a:t>Помощь в документировании КГН и ЛЖВ для получения медицинских услуг (тестирование, лечение).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67CDC1-FD3D-973A-26B9-A192DBB4B434}"/>
              </a:ext>
            </a:extLst>
          </p:cNvPr>
          <p:cNvSpPr txBox="1"/>
          <p:nvPr/>
        </p:nvSpPr>
        <p:spPr>
          <a:xfrm>
            <a:off x="7365672" y="1600626"/>
            <a:ext cx="23629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людей из группы риска заражения ВИЧ используют комплексную профилактику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B81469-4312-F811-EF3C-04729F038D71}"/>
              </a:ext>
            </a:extLst>
          </p:cNvPr>
          <p:cNvSpPr txBox="1"/>
          <p:nvPr/>
        </p:nvSpPr>
        <p:spPr>
          <a:xfrm>
            <a:off x="9728649" y="1597225"/>
            <a:ext cx="23629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Менее 10% ЛЖВ и КГН подвергаются стигме и дискриминации</a:t>
            </a:r>
          </a:p>
        </p:txBody>
      </p:sp>
    </p:spTree>
    <p:extLst>
      <p:ext uri="{BB962C8B-B14F-4D97-AF65-F5344CB8AC3E}">
        <p14:creationId xmlns:p14="http://schemas.microsoft.com/office/powerpoint/2010/main" val="398083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aryarqanews.kz/sites/default/files/styles/news_in_image/public/articles/eZFJC574.png?itok=gxCPLR-_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3" descr="Казахстан. Поездка в Талдыкорган. В провинцию. - АЛТЫНОРДА Новости  казахстан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8" descr="С 30 марта ужесточат карантинные меры в Нур-Султане - Новости Казахстана и  мира на сегодн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54220" y="2844225"/>
            <a:ext cx="6083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Благодарю за внимание!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E46B6BD-E001-146F-A204-F21B3C5E65A7}"/>
              </a:ext>
            </a:extLst>
          </p:cNvPr>
          <p:cNvSpPr/>
          <p:nvPr/>
        </p:nvSpPr>
        <p:spPr>
          <a:xfrm>
            <a:off x="3900791" y="5432082"/>
            <a:ext cx="4571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  <a:p>
            <a:r>
              <a:rPr lang="en-US" b="1" dirty="0"/>
              <a:t>E</a:t>
            </a:r>
            <a:r>
              <a:rPr lang="ru-RU" b="1" dirty="0"/>
              <a:t>-mail: </a:t>
            </a:r>
            <a:r>
              <a:rPr lang="en-US" b="1" dirty="0" err="1">
                <a:hlinkClick r:id="rId3"/>
              </a:rPr>
              <a:t>gf.davletgaliyeva@kncdiz</a:t>
            </a:r>
            <a:r>
              <a:rPr lang="ru-RU" b="1" dirty="0">
                <a:hlinkClick r:id="rId3"/>
              </a:rPr>
              <a:t>.</a:t>
            </a:r>
            <a:r>
              <a:rPr lang="ru-RU" b="1" dirty="0" err="1">
                <a:hlinkClick r:id="rId3"/>
              </a:rPr>
              <a:t>kz</a:t>
            </a:r>
            <a:endParaRPr lang="ru-RU" sz="105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B540D3C-7AFC-5029-4419-0CDD545A8617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7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3FFA0EFF-1032-C3E6-C41E-B92FB079B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8091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11058</TotalTime>
  <Words>520</Words>
  <Application>Microsoft Office PowerPoint</Application>
  <PresentationFormat>Широкоэкранный</PresentationFormat>
  <Paragraphs>71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Microsoft Sans Serif</vt:lpstr>
      <vt:lpstr>Symbol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Zhangireyev, Vakhtang</dc:creator>
  <cp:lastModifiedBy>Tatyana Davletgaliyeva</cp:lastModifiedBy>
  <cp:revision>274</cp:revision>
  <cp:lastPrinted>2023-01-09T05:47:41Z</cp:lastPrinted>
  <dcterms:created xsi:type="dcterms:W3CDTF">2021-04-29T05:22:58Z</dcterms:created>
  <dcterms:modified xsi:type="dcterms:W3CDTF">2023-03-09T07:18:50Z</dcterms:modified>
</cp:coreProperties>
</file>