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7" r:id="rId4"/>
    <p:sldId id="311" r:id="rId5"/>
    <p:sldId id="288" r:id="rId6"/>
    <p:sldId id="304" r:id="rId7"/>
    <p:sldId id="305" r:id="rId8"/>
    <p:sldId id="298" r:id="rId9"/>
    <p:sldId id="310" r:id="rId10"/>
    <p:sldId id="281" r:id="rId11"/>
    <p:sldId id="283" r:id="rId12"/>
    <p:sldId id="284" r:id="rId13"/>
    <p:sldId id="285" r:id="rId14"/>
    <p:sldId id="294" r:id="rId15"/>
    <p:sldId id="295" r:id="rId16"/>
    <p:sldId id="297" r:id="rId17"/>
    <p:sldId id="306" r:id="rId18"/>
    <p:sldId id="301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7692" autoAdjust="0"/>
  </p:normalViewPr>
  <p:slideViewPr>
    <p:cSldViewPr>
      <p:cViewPr>
        <p:scale>
          <a:sx n="90" d="100"/>
          <a:sy n="90" d="100"/>
        </p:scale>
        <p:origin x="-48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3;&#1103;%20&#1087;&#1088;&#1077;&#1079;&#1077;&#1085;&#1090;&#1072;&#1094;&#1080;&#1080;%20&#1088;&#1072;&#1089;&#1087;&#1088;&#1086;&#1089;&#1090;&#1088;&#1072;&#1085;&#1077;&#1085;&#1085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3;&#1103;%20&#1087;&#1088;&#1077;&#1079;&#1077;&#1085;&#1090;&#1072;&#1094;&#1080;&#1080;%20&#1088;&#1072;&#1089;&#1087;&#1088;&#1086;&#1089;&#1090;&#1088;&#1072;&#1085;&#1077;&#1085;&#1085;&#1086;&#1089;&#1090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3;&#1103;%20&#1087;&#1088;&#1077;&#1079;&#1077;&#1085;&#1090;&#1072;&#1094;&#1080;&#1080;%20&#1088;&#1072;&#1089;&#1087;&#1088;&#1086;&#1089;&#1090;&#1088;&#1072;&#1085;&#1077;&#1085;&#1085;&#1086;&#1089;&#1090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3;&#1103;%20&#1087;&#1088;&#1077;&#1079;&#1077;&#1085;&#1090;&#1072;&#1094;&#1080;&#1080;%20&#1088;&#1072;&#1089;&#1087;&#1088;&#1086;&#1089;&#1090;&#1088;&#1072;&#1085;&#1077;&#1085;&#1085;&#1086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</c:spPr>
          </c:dPt>
          <c:dLbls>
            <c:dLbl>
              <c:idx val="2"/>
              <c:layout>
                <c:manualLayout>
                  <c:x val="3.0794638338244605E-2"/>
                  <c:y val="1.533646020007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23369469465321E-3"/>
                  <c:y val="-1.91705752500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59902515240811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Лист2!$B$2:$B$18</c:f>
              <c:strCache>
                <c:ptCount val="17"/>
                <c:pt idx="0">
                  <c:v>Павлодарская</c:v>
                </c:pt>
                <c:pt idx="1">
                  <c:v>Карагандинская </c:v>
                </c:pt>
                <c:pt idx="2">
                  <c:v>г. Алматы </c:v>
                </c:pt>
                <c:pt idx="3">
                  <c:v>ВКО </c:v>
                </c:pt>
                <c:pt idx="4">
                  <c:v>Костанайская </c:v>
                </c:pt>
                <c:pt idx="5">
                  <c:v>СКО</c:v>
                </c:pt>
                <c:pt idx="6">
                  <c:v>г. Астана </c:v>
                </c:pt>
                <c:pt idx="7">
                  <c:v>Алматинская </c:v>
                </c:pt>
                <c:pt idx="8">
                  <c:v>ЮКО</c:v>
                </c:pt>
                <c:pt idx="9">
                  <c:v>Жамбылская </c:v>
                </c:pt>
                <c:pt idx="10">
                  <c:v>Акмолинская </c:v>
                </c:pt>
                <c:pt idx="11">
                  <c:v>ЗКО</c:v>
                </c:pt>
                <c:pt idx="12">
                  <c:v>Актюбинская </c:v>
                </c:pt>
                <c:pt idx="13">
                  <c:v>Атырауская </c:v>
                </c:pt>
                <c:pt idx="14">
                  <c:v>Мангистауская </c:v>
                </c:pt>
                <c:pt idx="15">
                  <c:v>Кызылординская </c:v>
                </c:pt>
                <c:pt idx="16">
                  <c:v>РК </c:v>
                </c:pt>
              </c:strCache>
            </c:strRef>
          </c:cat>
          <c:val>
            <c:numRef>
              <c:f>Лист2!$C$2:$C$18</c:f>
              <c:numCache>
                <c:formatCode>General</c:formatCode>
                <c:ptCount val="17"/>
                <c:pt idx="0">
                  <c:v>216.5</c:v>
                </c:pt>
                <c:pt idx="1">
                  <c:v>202.1</c:v>
                </c:pt>
                <c:pt idx="2">
                  <c:v>200.7</c:v>
                </c:pt>
                <c:pt idx="3">
                  <c:v>173</c:v>
                </c:pt>
                <c:pt idx="4">
                  <c:v>148.69999999999999</c:v>
                </c:pt>
                <c:pt idx="5">
                  <c:v>120</c:v>
                </c:pt>
                <c:pt idx="6">
                  <c:v>104.1</c:v>
                </c:pt>
                <c:pt idx="7">
                  <c:v>95.5</c:v>
                </c:pt>
                <c:pt idx="8">
                  <c:v>72.2</c:v>
                </c:pt>
                <c:pt idx="9">
                  <c:v>65</c:v>
                </c:pt>
                <c:pt idx="10">
                  <c:v>63.5</c:v>
                </c:pt>
                <c:pt idx="11">
                  <c:v>61.1</c:v>
                </c:pt>
                <c:pt idx="12">
                  <c:v>26.4</c:v>
                </c:pt>
                <c:pt idx="13">
                  <c:v>24.5</c:v>
                </c:pt>
                <c:pt idx="14">
                  <c:v>20.9</c:v>
                </c:pt>
                <c:pt idx="15">
                  <c:v>9.2000000000000011</c:v>
                </c:pt>
                <c:pt idx="16">
                  <c:v>108.9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3900416"/>
        <c:axId val="167379712"/>
      </c:barChart>
      <c:catAx>
        <c:axId val="16390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050"/>
            </a:pPr>
            <a:endParaRPr lang="ru-RU"/>
          </a:p>
        </c:txPr>
        <c:crossAx val="167379712"/>
        <c:crosses val="autoZero"/>
        <c:auto val="1"/>
        <c:lblAlgn val="ctr"/>
        <c:lblOffset val="100"/>
        <c:noMultiLvlLbl val="0"/>
      </c:catAx>
      <c:valAx>
        <c:axId val="167379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63900416"/>
        <c:crosses val="autoZero"/>
        <c:crossBetween val="between"/>
      </c:valAx>
      <c:spPr>
        <a:ln w="6350"/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Лист1!$B$3:$B$19</c:f>
              <c:strCache>
                <c:ptCount val="17"/>
                <c:pt idx="0">
                  <c:v>ВКО</c:v>
                </c:pt>
                <c:pt idx="1">
                  <c:v>ПАВЛОДАРСКАЯ</c:v>
                </c:pt>
                <c:pt idx="2">
                  <c:v>КАРАГАНДИНСКАЯ</c:v>
                </c:pt>
                <c:pt idx="3">
                  <c:v>СКО</c:v>
                </c:pt>
                <c:pt idx="4">
                  <c:v>Г. АЛМАТЫ</c:v>
                </c:pt>
                <c:pt idx="5">
                  <c:v>Г. АСТАНА</c:v>
                </c:pt>
                <c:pt idx="6">
                  <c:v>ЮКО</c:v>
                </c:pt>
                <c:pt idx="7">
                  <c:v>ЖАМБЫЛСКАЯ</c:v>
                </c:pt>
                <c:pt idx="8">
                  <c:v>КОСТАНАЙСКАЯ</c:v>
                </c:pt>
                <c:pt idx="9">
                  <c:v>ЗКО</c:v>
                </c:pt>
                <c:pt idx="10">
                  <c:v>АЛМАТИНСКАЯ</c:v>
                </c:pt>
                <c:pt idx="11">
                  <c:v>АКМОЛИНСКАЯ</c:v>
                </c:pt>
                <c:pt idx="12">
                  <c:v>АТЫРАУСКАЯ</c:v>
                </c:pt>
                <c:pt idx="13">
                  <c:v>КЫЗЫЛОРДИНСКАЯ</c:v>
                </c:pt>
                <c:pt idx="14">
                  <c:v>АКТЮБИНСКАЯ</c:v>
                </c:pt>
                <c:pt idx="15">
                  <c:v>МАНГИСТАУСКАЯ</c:v>
                </c:pt>
                <c:pt idx="16">
                  <c:v>РК</c:v>
                </c:pt>
              </c:strCache>
            </c:strRef>
          </c:cat>
          <c:val>
            <c:numRef>
              <c:f>Лист1!$C$3:$C$19</c:f>
              <c:numCache>
                <c:formatCode>0.0</c:formatCode>
                <c:ptCount val="17"/>
                <c:pt idx="0">
                  <c:v>16.579999999999991</c:v>
                </c:pt>
                <c:pt idx="1">
                  <c:v>14.19</c:v>
                </c:pt>
                <c:pt idx="2">
                  <c:v>11.77</c:v>
                </c:pt>
                <c:pt idx="3">
                  <c:v>11.22</c:v>
                </c:pt>
                <c:pt idx="4">
                  <c:v>9.3800000000000008</c:v>
                </c:pt>
                <c:pt idx="5">
                  <c:v>8.42</c:v>
                </c:pt>
                <c:pt idx="6">
                  <c:v>7.63</c:v>
                </c:pt>
                <c:pt idx="7">
                  <c:v>7.14</c:v>
                </c:pt>
                <c:pt idx="8">
                  <c:v>6.4700000000000015</c:v>
                </c:pt>
                <c:pt idx="9">
                  <c:v>5.95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1.72</c:v>
                </c:pt>
                <c:pt idx="14">
                  <c:v>1.6300000000000001</c:v>
                </c:pt>
                <c:pt idx="15">
                  <c:v>0.65000000000000024</c:v>
                </c:pt>
                <c:pt idx="16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7420672"/>
        <c:axId val="167422208"/>
      </c:barChart>
      <c:catAx>
        <c:axId val="16742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22208"/>
        <c:crosses val="autoZero"/>
        <c:auto val="1"/>
        <c:lblAlgn val="ctr"/>
        <c:lblOffset val="100"/>
        <c:noMultiLvlLbl val="0"/>
      </c:catAx>
      <c:valAx>
        <c:axId val="167422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crossAx val="1674206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Лист3!$B$2:$B$18</c:f>
              <c:strCache>
                <c:ptCount val="17"/>
                <c:pt idx="0">
                  <c:v>ПАВЛОДАРСКАЯ</c:v>
                </c:pt>
                <c:pt idx="1">
                  <c:v>СКО</c:v>
                </c:pt>
                <c:pt idx="2">
                  <c:v>АЛМАТИНСКАЯ</c:v>
                </c:pt>
                <c:pt idx="3">
                  <c:v>КОСТАНАЙСКАЯ</c:v>
                </c:pt>
                <c:pt idx="4">
                  <c:v>Г. АСТАНА</c:v>
                </c:pt>
                <c:pt idx="5">
                  <c:v>КАРАГАНДИНСКАЯ</c:v>
                </c:pt>
                <c:pt idx="6">
                  <c:v>ВКО</c:v>
                </c:pt>
                <c:pt idx="7">
                  <c:v>ЮКО</c:v>
                </c:pt>
                <c:pt idx="8">
                  <c:v>АТЫРАУСКАЯ</c:v>
                </c:pt>
                <c:pt idx="9">
                  <c:v>Г. АЛМАТЫ</c:v>
                </c:pt>
                <c:pt idx="10">
                  <c:v>АКМОЛИНСКАЯ</c:v>
                </c:pt>
                <c:pt idx="11">
                  <c:v>АКТЮБИНСКАЯ</c:v>
                </c:pt>
                <c:pt idx="12">
                  <c:v>ЖАМБЫЛСКАЯ</c:v>
                </c:pt>
                <c:pt idx="13">
                  <c:v>ЗКО</c:v>
                </c:pt>
                <c:pt idx="14">
                  <c:v>КЫЗЫЛОРДИНСКАЯ</c:v>
                </c:pt>
                <c:pt idx="15">
                  <c:v>МАНГИСТАУСКАЯ</c:v>
                </c:pt>
                <c:pt idx="16">
                  <c:v>РК</c:v>
                </c:pt>
              </c:strCache>
            </c:strRef>
          </c:cat>
          <c:val>
            <c:numRef>
              <c:f>Лист3!$C$2:$C$18</c:f>
              <c:numCache>
                <c:formatCode>0.0</c:formatCode>
                <c:ptCount val="17"/>
                <c:pt idx="0">
                  <c:v>3.67</c:v>
                </c:pt>
                <c:pt idx="1">
                  <c:v>3</c:v>
                </c:pt>
                <c:pt idx="2" formatCode="General">
                  <c:v>2</c:v>
                </c:pt>
                <c:pt idx="3">
                  <c:v>2</c:v>
                </c:pt>
                <c:pt idx="4">
                  <c:v>1.9200000000000004</c:v>
                </c:pt>
                <c:pt idx="5">
                  <c:v>1.75</c:v>
                </c:pt>
                <c:pt idx="6">
                  <c:v>1.49</c:v>
                </c:pt>
                <c:pt idx="7">
                  <c:v>1</c:v>
                </c:pt>
                <c:pt idx="8">
                  <c:v>0.83000000000000018</c:v>
                </c:pt>
                <c:pt idx="9">
                  <c:v>0.46</c:v>
                </c:pt>
                <c:pt idx="10" formatCode="General">
                  <c:v>0</c:v>
                </c:pt>
                <c:pt idx="11" formatCode="General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7733504"/>
        <c:axId val="167735296"/>
      </c:barChart>
      <c:catAx>
        <c:axId val="1677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900"/>
            </a:pPr>
            <a:endParaRPr lang="ru-RU"/>
          </a:p>
        </c:txPr>
        <c:crossAx val="167735296"/>
        <c:crosses val="autoZero"/>
        <c:auto val="1"/>
        <c:lblAlgn val="ctr"/>
        <c:lblOffset val="100"/>
        <c:noMultiLvlLbl val="0"/>
      </c:catAx>
      <c:valAx>
        <c:axId val="167735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crossAx val="1677335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smtClean="0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Лист4!$B$17:$B$33</c:f>
              <c:strCache>
                <c:ptCount val="17"/>
                <c:pt idx="0">
                  <c:v>ЮКО</c:v>
                </c:pt>
                <c:pt idx="1">
                  <c:v>ВКО</c:v>
                </c:pt>
                <c:pt idx="2">
                  <c:v>ЖАМБЫЛСКАЯ</c:v>
                </c:pt>
                <c:pt idx="3">
                  <c:v>Г. АСТАНА</c:v>
                </c:pt>
                <c:pt idx="4">
                  <c:v>КЫЗЫЛОРДИНСКАЯ</c:v>
                </c:pt>
                <c:pt idx="5">
                  <c:v>Г. АЛМАТЫ</c:v>
                </c:pt>
                <c:pt idx="6">
                  <c:v>АКТЮБИНСКАЯ</c:v>
                </c:pt>
                <c:pt idx="7">
                  <c:v>ПАВЛОДАРСКАЯ</c:v>
                </c:pt>
                <c:pt idx="8">
                  <c:v>КАРАГАНДИНСКАЯ</c:v>
                </c:pt>
                <c:pt idx="9">
                  <c:v>АЛМАТИНСКАЯ</c:v>
                </c:pt>
                <c:pt idx="10">
                  <c:v>АТЫРАУСКАЯ</c:v>
                </c:pt>
                <c:pt idx="11">
                  <c:v>ЗКО</c:v>
                </c:pt>
                <c:pt idx="12">
                  <c:v>КОСТАНАЙСКАЯ</c:v>
                </c:pt>
                <c:pt idx="13">
                  <c:v>МАНГИСТАУСКАЯ</c:v>
                </c:pt>
                <c:pt idx="14">
                  <c:v>СКО</c:v>
                </c:pt>
                <c:pt idx="15">
                  <c:v>АКМОЛИНСКАЯ</c:v>
                </c:pt>
                <c:pt idx="16">
                  <c:v>РК</c:v>
                </c:pt>
              </c:strCache>
            </c:strRef>
          </c:cat>
          <c:val>
            <c:numRef>
              <c:f>Лист4!$C$17:$C$33</c:f>
              <c:numCache>
                <c:formatCode>General</c:formatCode>
                <c:ptCount val="17"/>
                <c:pt idx="0">
                  <c:v>9.8800000000000008</c:v>
                </c:pt>
                <c:pt idx="1">
                  <c:v>6.67</c:v>
                </c:pt>
                <c:pt idx="2">
                  <c:v>3.8499999999999992</c:v>
                </c:pt>
                <c:pt idx="3">
                  <c:v>3</c:v>
                </c:pt>
                <c:pt idx="4">
                  <c:v>2.44</c:v>
                </c:pt>
                <c:pt idx="5">
                  <c:v>2.34</c:v>
                </c:pt>
                <c:pt idx="6">
                  <c:v>1.37</c:v>
                </c:pt>
                <c:pt idx="7">
                  <c:v>1</c:v>
                </c:pt>
                <c:pt idx="8">
                  <c:v>0.9700000000000002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7774080"/>
        <c:axId val="167775616"/>
      </c:barChart>
      <c:catAx>
        <c:axId val="16777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775616"/>
        <c:crosses val="autoZero"/>
        <c:auto val="1"/>
        <c:lblAlgn val="ctr"/>
        <c:lblOffset val="100"/>
        <c:noMultiLvlLbl val="0"/>
      </c:catAx>
      <c:valAx>
        <c:axId val="167775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677740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Лист4!$H$3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Лист4!$D$4:$G$19</c:f>
              <c:strCache>
                <c:ptCount val="16"/>
                <c:pt idx="0">
                  <c:v>Павлодарская</c:v>
                </c:pt>
                <c:pt idx="1">
                  <c:v>СКО</c:v>
                </c:pt>
                <c:pt idx="2">
                  <c:v>г. Алматы </c:v>
                </c:pt>
                <c:pt idx="3">
                  <c:v>Карагандинская </c:v>
                </c:pt>
                <c:pt idx="4">
                  <c:v>Костанайская </c:v>
                </c:pt>
                <c:pt idx="5">
                  <c:v>г. Астана </c:v>
                </c:pt>
                <c:pt idx="6">
                  <c:v>ВКО </c:v>
                </c:pt>
                <c:pt idx="7">
                  <c:v>Алматинская </c:v>
                </c:pt>
                <c:pt idx="8">
                  <c:v>Акмолинская </c:v>
                </c:pt>
                <c:pt idx="9">
                  <c:v>ЗКО</c:v>
                </c:pt>
                <c:pt idx="10">
                  <c:v>Жамбылская </c:v>
                </c:pt>
                <c:pt idx="11">
                  <c:v>ЮКО</c:v>
                </c:pt>
                <c:pt idx="12">
                  <c:v>Актюбинская </c:v>
                </c:pt>
                <c:pt idx="13">
                  <c:v>Атырауская  </c:v>
                </c:pt>
                <c:pt idx="14">
                  <c:v>Мангистауская  </c:v>
                </c:pt>
                <c:pt idx="15">
                  <c:v>Кызылординская  </c:v>
                </c:pt>
              </c:strCache>
            </c:strRef>
          </c:cat>
          <c:val>
            <c:numRef>
              <c:f>Лист4!$H$4:$H$19</c:f>
              <c:numCache>
                <c:formatCode>0.0</c:formatCode>
                <c:ptCount val="16"/>
                <c:pt idx="0">
                  <c:v>20.9</c:v>
                </c:pt>
                <c:pt idx="1">
                  <c:v>13.3</c:v>
                </c:pt>
                <c:pt idx="2">
                  <c:v>23.9</c:v>
                </c:pt>
                <c:pt idx="3">
                  <c:v>23.5</c:v>
                </c:pt>
                <c:pt idx="4">
                  <c:v>18.3</c:v>
                </c:pt>
                <c:pt idx="5">
                  <c:v>17.2</c:v>
                </c:pt>
                <c:pt idx="6">
                  <c:v>21.7</c:v>
                </c:pt>
                <c:pt idx="7">
                  <c:v>14.6</c:v>
                </c:pt>
                <c:pt idx="8">
                  <c:v>10.199999999999999</c:v>
                </c:pt>
                <c:pt idx="9">
                  <c:v>7.1</c:v>
                </c:pt>
                <c:pt idx="10">
                  <c:v>9.4</c:v>
                </c:pt>
                <c:pt idx="11">
                  <c:v>6.8</c:v>
                </c:pt>
                <c:pt idx="12">
                  <c:v>3.4</c:v>
                </c:pt>
                <c:pt idx="13">
                  <c:v>1.9</c:v>
                </c:pt>
                <c:pt idx="14">
                  <c:v>2.8</c:v>
                </c:pt>
                <c:pt idx="15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Лист4!$I$3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Лист4!$D$4:$G$19</c:f>
              <c:strCache>
                <c:ptCount val="16"/>
                <c:pt idx="0">
                  <c:v>Павлодарская</c:v>
                </c:pt>
                <c:pt idx="1">
                  <c:v>СКО</c:v>
                </c:pt>
                <c:pt idx="2">
                  <c:v>г. Алматы </c:v>
                </c:pt>
                <c:pt idx="3">
                  <c:v>Карагандинская </c:v>
                </c:pt>
                <c:pt idx="4">
                  <c:v>Костанайская </c:v>
                </c:pt>
                <c:pt idx="5">
                  <c:v>г. Астана </c:v>
                </c:pt>
                <c:pt idx="6">
                  <c:v>ВКО </c:v>
                </c:pt>
                <c:pt idx="7">
                  <c:v>Алматинская </c:v>
                </c:pt>
                <c:pt idx="8">
                  <c:v>Акмолинская </c:v>
                </c:pt>
                <c:pt idx="9">
                  <c:v>ЗКО</c:v>
                </c:pt>
                <c:pt idx="10">
                  <c:v>Жамбылская </c:v>
                </c:pt>
                <c:pt idx="11">
                  <c:v>ЮКО</c:v>
                </c:pt>
                <c:pt idx="12">
                  <c:v>Актюбинская </c:v>
                </c:pt>
                <c:pt idx="13">
                  <c:v>Атырауская  </c:v>
                </c:pt>
                <c:pt idx="14">
                  <c:v>Мангистауская  </c:v>
                </c:pt>
                <c:pt idx="15">
                  <c:v>Кызылординская  </c:v>
                </c:pt>
              </c:strCache>
            </c:strRef>
          </c:cat>
          <c:val>
            <c:numRef>
              <c:f>Лист4!$I$4:$I$19</c:f>
              <c:numCache>
                <c:formatCode>0.0</c:formatCode>
                <c:ptCount val="16"/>
                <c:pt idx="0">
                  <c:v>28.6</c:v>
                </c:pt>
                <c:pt idx="1">
                  <c:v>27.6</c:v>
                </c:pt>
                <c:pt idx="2">
                  <c:v>27.3</c:v>
                </c:pt>
                <c:pt idx="3">
                  <c:v>27.1</c:v>
                </c:pt>
                <c:pt idx="4">
                  <c:v>23.1</c:v>
                </c:pt>
                <c:pt idx="5">
                  <c:v>23</c:v>
                </c:pt>
                <c:pt idx="6">
                  <c:v>22.7</c:v>
                </c:pt>
                <c:pt idx="7">
                  <c:v>16.100000000000001</c:v>
                </c:pt>
                <c:pt idx="8">
                  <c:v>11</c:v>
                </c:pt>
                <c:pt idx="9">
                  <c:v>7.5</c:v>
                </c:pt>
                <c:pt idx="10">
                  <c:v>7.6</c:v>
                </c:pt>
                <c:pt idx="11">
                  <c:v>6.9</c:v>
                </c:pt>
                <c:pt idx="12">
                  <c:v>4.4000000000000004</c:v>
                </c:pt>
                <c:pt idx="13">
                  <c:v>4</c:v>
                </c:pt>
                <c:pt idx="14">
                  <c:v>4.3</c:v>
                </c:pt>
                <c:pt idx="1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67995264"/>
        <c:axId val="167996800"/>
      </c:barChart>
      <c:catAx>
        <c:axId val="167995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996800"/>
        <c:crosses val="autoZero"/>
        <c:auto val="1"/>
        <c:lblAlgn val="ctr"/>
        <c:lblOffset val="100"/>
        <c:noMultiLvlLbl val="0"/>
      </c:catAx>
      <c:valAx>
        <c:axId val="1679968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67995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1-17T06:00:14.6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0-1,'0'0,"43"0,-86 30,86-30,-86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65FE-1569-4DDB-A794-B7BCC4460BC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29B0-2A71-4D2C-95A8-A31B43D52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78B91B-59C5-41B7-ACA5-455B0CF7E0E6}" type="slidenum">
              <a:rPr lang="en-US" altLang="ru-RU" smtClean="0"/>
              <a:pPr eaLnBrk="1" hangingPunct="1"/>
              <a:t>2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цели Политической Декларации ООН: Ликвидировать эпидемию ВИЧ-инфекции к 2030 году и  реализации стратегии ЮНЭЙДС 90-90-90 Республиканским центром СПИД разработан проект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ускоренных мер по предотвращению новых случаев ВИЧ-инфицирования в Республике Казахстан  в  соответствии со стратегией ЮНЭЙДС 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данном проекте определены 3 основных направления, работа по которым позволит добиться сокращения регистрации новых случаев ВИЧ-инфекции.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ВИЧ-инфекции  среди  уязвимых групп и  населения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Тестирование на ВИЧ-инфекцию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Антиретровирусная терапия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87582-C635-4C96-8772-66735B314E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9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2016 году ухудшилась заболеваемость ВИЧ-инфекции</a:t>
            </a:r>
            <a:r>
              <a:rPr lang="ru-RU" baseline="0" dirty="0" smtClean="0"/>
              <a:t> всем </a:t>
            </a:r>
            <a:r>
              <a:rPr lang="ru-RU" dirty="0" smtClean="0"/>
              <a:t>регионам, за исключением Жамбылской</a:t>
            </a:r>
            <a:r>
              <a:rPr lang="ru-RU" baseline="0" dirty="0" smtClean="0"/>
              <a:t> и Кызылординской области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Среди граждан РК </a:t>
            </a:r>
            <a:r>
              <a:rPr lang="ru-RU" baseline="0" dirty="0" smtClean="0"/>
              <a:t> выявлено </a:t>
            </a:r>
            <a:r>
              <a:rPr lang="ru-RU" dirty="0" smtClean="0"/>
              <a:t> 2725 случаев, показатель на 100 тысяч населения –15,6 (12 месяцев 2015г. - 2323, показатель на 100 тысяч населения - 13,3).</a:t>
            </a:r>
          </a:p>
          <a:p>
            <a:r>
              <a:rPr lang="ru-RU" dirty="0" smtClean="0"/>
              <a:t>По сравнению с аналогичным периодом прошлого года отмечается  </a:t>
            </a:r>
            <a:r>
              <a:rPr lang="ru-RU" b="1" dirty="0" smtClean="0"/>
              <a:t>рост регистрации новых случаев среди граждан РК на 402 случая</a:t>
            </a:r>
            <a:r>
              <a:rPr lang="ru-RU" b="0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Рост случаев отмечается в СКО на 82 случая (2,1 раза), Павлодарской – на 58 сл. (1,4 раза), в г. Алматы – на 56 сл. (1,1 раза), в г. Астана – на 49 сл. (1,3 раза), в Карагандинской -  на 49 сл. (1,1 раза), ), в </a:t>
            </a:r>
            <a:r>
              <a:rPr lang="ru-RU" dirty="0" err="1" smtClean="0"/>
              <a:t>Костанайской</a:t>
            </a:r>
            <a:r>
              <a:rPr lang="ru-RU" dirty="0" smtClean="0"/>
              <a:t> – на 43 сл. (1,3 раза), в </a:t>
            </a:r>
            <a:r>
              <a:rPr lang="ru-RU" dirty="0" err="1" smtClean="0"/>
              <a:t>Алматинской</a:t>
            </a:r>
            <a:r>
              <a:rPr lang="ru-RU" dirty="0" smtClean="0"/>
              <a:t> области  - на 30 сл. (1,1 раза), в ВКО – на 14 (1,0 раза), в </a:t>
            </a:r>
            <a:r>
              <a:rPr lang="ru-RU" dirty="0" err="1" smtClean="0"/>
              <a:t>Атырауской</a:t>
            </a:r>
            <a:r>
              <a:rPr lang="ru-RU" dirty="0" smtClean="0"/>
              <a:t> – на 12 сл. (2,1 раза), в </a:t>
            </a:r>
            <a:r>
              <a:rPr lang="ru-RU" dirty="0" err="1" smtClean="0"/>
              <a:t>Мангистауской</a:t>
            </a:r>
            <a:r>
              <a:rPr lang="ru-RU" dirty="0" smtClean="0"/>
              <a:t> – на 9,  в Актюбинской – на 8, в </a:t>
            </a:r>
            <a:r>
              <a:rPr lang="ru-RU" dirty="0" err="1" smtClean="0"/>
              <a:t>Акмолинской</a:t>
            </a:r>
            <a:r>
              <a:rPr lang="ru-RU" dirty="0" smtClean="0"/>
              <a:t> – на 6, в ЮКО – на 3, в ЗКО – на 2 случая. </a:t>
            </a:r>
          </a:p>
          <a:p>
            <a:r>
              <a:rPr lang="ru-RU" dirty="0" smtClean="0"/>
              <a:t>В западных регионах республики (ЗКО, Актюбинская, Мангистауская, Атырауская), где ситуация была стабильной, идет активизация процесса.</a:t>
            </a:r>
            <a:r>
              <a:rPr lang="ru-RU" baseline="0" dirty="0" smtClean="0"/>
              <a:t> Преобладает половой путь передачи.</a:t>
            </a:r>
          </a:p>
          <a:p>
            <a:r>
              <a:rPr lang="ru-RU" b="0" dirty="0" smtClean="0"/>
              <a:t>Отмечается рост</a:t>
            </a:r>
            <a:r>
              <a:rPr lang="ru-RU" b="0" baseline="0" dirty="0" smtClean="0"/>
              <a:t> по всем  путям передачи: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 - парентеральный путь при употреблении инъекционных наркотиков составил по РК 28 случаев;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- половой  при гетеросексуальных контактах составил 239 случаев ВИЧ-инфекции;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- Половой  при гомосексуальных контактах – 41 случаев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rgbClr val="C00000"/>
                </a:solidFill>
              </a:rPr>
              <a:t>Во всех областях за исключением ВКО наблюдается рост полового гетеросексуального пути передачи, а в 6 областях -  </a:t>
            </a:r>
            <a:r>
              <a:rPr lang="ru-RU" b="0" dirty="0" err="1" smtClean="0">
                <a:solidFill>
                  <a:srgbClr val="C00000"/>
                </a:solidFill>
              </a:rPr>
              <a:t>г.Алматы</a:t>
            </a:r>
            <a:r>
              <a:rPr lang="ru-RU" b="0" dirty="0" smtClean="0">
                <a:solidFill>
                  <a:srgbClr val="C00000"/>
                </a:solidFill>
              </a:rPr>
              <a:t>, Астане, СКО в </a:t>
            </a:r>
            <a:r>
              <a:rPr lang="ru-RU" b="0" dirty="0" err="1" smtClean="0">
                <a:solidFill>
                  <a:srgbClr val="C00000"/>
                </a:solidFill>
              </a:rPr>
              <a:t>Мангистауской</a:t>
            </a:r>
            <a:r>
              <a:rPr lang="ru-RU" b="0" baseline="0" dirty="0" smtClean="0">
                <a:solidFill>
                  <a:srgbClr val="C00000"/>
                </a:solidFill>
              </a:rPr>
              <a:t>, </a:t>
            </a:r>
            <a:r>
              <a:rPr lang="ru-RU" b="0" baseline="0" dirty="0" err="1" smtClean="0">
                <a:solidFill>
                  <a:srgbClr val="C00000"/>
                </a:solidFill>
              </a:rPr>
              <a:t>Костанайской</a:t>
            </a:r>
            <a:r>
              <a:rPr lang="ru-RU" b="0" baseline="0" dirty="0" smtClean="0">
                <a:solidFill>
                  <a:srgbClr val="C00000"/>
                </a:solidFill>
              </a:rPr>
              <a:t>, </a:t>
            </a:r>
            <a:r>
              <a:rPr lang="ru-RU" b="0" baseline="0" dirty="0" err="1" smtClean="0">
                <a:solidFill>
                  <a:srgbClr val="C00000"/>
                </a:solidFill>
              </a:rPr>
              <a:t>Атырауской</a:t>
            </a:r>
            <a:r>
              <a:rPr lang="ru-RU" b="0" baseline="0" dirty="0" smtClean="0">
                <a:solidFill>
                  <a:srgbClr val="C00000"/>
                </a:solidFill>
              </a:rPr>
              <a:t>  областях отмечен  рост по всем основным путям передачи (парентеральному, половому гетеро и гомо)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77D12-23D9-4C73-AF41-18DFD2CE99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1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В 2016 году  по данным ОГЦ СПИД  было запланировано выделить из местного бюджета 3847,7 </a:t>
            </a:r>
            <a:r>
              <a:rPr lang="ru-RU" dirty="0" err="1"/>
              <a:t>млн.тенге</a:t>
            </a:r>
            <a:r>
              <a:rPr lang="ru-RU" dirty="0"/>
              <a:t>, фактически выделено 3854,5,0 млн. тенге. В основном, финансирование было выделено во втором полугодии, после направления РЦ СПИД писем в УЗО. Несмотря на выделенное финансирование, все же  отмечается дефицит в </a:t>
            </a:r>
            <a:r>
              <a:rPr lang="ru-RU" dirty="0" smtClean="0"/>
              <a:t>Актюбинской </a:t>
            </a:r>
            <a:r>
              <a:rPr lang="ru-RU" dirty="0"/>
              <a:t>(36</a:t>
            </a:r>
            <a:r>
              <a:rPr lang="ru-RU" dirty="0" smtClean="0"/>
              <a:t>%), </a:t>
            </a:r>
            <a:r>
              <a:rPr lang="ru-RU" dirty="0"/>
              <a:t>Костанайской (32%) </a:t>
            </a:r>
            <a:r>
              <a:rPr lang="ru-RU" dirty="0" smtClean="0"/>
              <a:t>и Жамбылской (7%) областях</a:t>
            </a:r>
            <a:r>
              <a:rPr lang="ru-RU" dirty="0"/>
              <a:t>.</a:t>
            </a:r>
          </a:p>
          <a:p>
            <a:r>
              <a:rPr lang="ru-RU" dirty="0"/>
              <a:t>	На закуп шприцев в 2016 году было запланировано выделить </a:t>
            </a:r>
            <a:r>
              <a:rPr lang="en-US" dirty="0"/>
              <a:t>170</a:t>
            </a:r>
            <a:r>
              <a:rPr lang="ru-RU" dirty="0"/>
              <a:t>,8  </a:t>
            </a:r>
            <a:r>
              <a:rPr lang="ru-RU" dirty="0" err="1"/>
              <a:t>млн.тг</a:t>
            </a:r>
            <a:r>
              <a:rPr lang="ru-RU" dirty="0"/>
              <a:t>, фактически выделено 132,1 </a:t>
            </a:r>
            <a:r>
              <a:rPr lang="ru-RU" dirty="0" err="1"/>
              <a:t>млн.тг</a:t>
            </a:r>
            <a:r>
              <a:rPr lang="ru-RU" dirty="0"/>
              <a:t>. Дефицит составляет </a:t>
            </a:r>
            <a:r>
              <a:rPr lang="ru-RU" dirty="0" smtClean="0"/>
              <a:t>23%. </a:t>
            </a:r>
            <a:r>
              <a:rPr lang="ru-RU" dirty="0"/>
              <a:t>Дефицит финансирования  наблюдается в </a:t>
            </a:r>
            <a:r>
              <a:rPr lang="ru-RU" dirty="0" smtClean="0"/>
              <a:t> ВКО (73%), Карагандинской (59%), СКО (29%), г. Астана </a:t>
            </a:r>
            <a:r>
              <a:rPr lang="ru-RU" dirty="0"/>
              <a:t>(</a:t>
            </a:r>
            <a:r>
              <a:rPr lang="ru-RU" dirty="0" smtClean="0"/>
              <a:t>35%).  </a:t>
            </a:r>
            <a:r>
              <a:rPr lang="ru-RU" b="1" dirty="0"/>
              <a:t>Не выделены средства на закуп шприцев в Актюбинской области</a:t>
            </a:r>
            <a:r>
              <a:rPr lang="ru-RU" dirty="0"/>
              <a:t>.</a:t>
            </a:r>
          </a:p>
          <a:p>
            <a:r>
              <a:rPr lang="ru-RU" dirty="0"/>
              <a:t>	На закуп презервативов дефицит финансирования  по республике составил </a:t>
            </a:r>
            <a:r>
              <a:rPr lang="ru-RU" dirty="0" smtClean="0"/>
              <a:t>34%. </a:t>
            </a:r>
            <a:r>
              <a:rPr lang="ru-RU" dirty="0"/>
              <a:t>Было запланировано выделить 197,9 </a:t>
            </a:r>
            <a:r>
              <a:rPr lang="ru-RU" dirty="0" err="1"/>
              <a:t>млн.тг</a:t>
            </a:r>
            <a:r>
              <a:rPr lang="ru-RU" dirty="0"/>
              <a:t>, фактически выделено 130,2 </a:t>
            </a:r>
            <a:r>
              <a:rPr lang="ru-RU" dirty="0" err="1"/>
              <a:t>млн.тг</a:t>
            </a:r>
            <a:r>
              <a:rPr lang="ru-RU" dirty="0"/>
              <a:t>. Дефицит финансирования наблюдается в ЮКО (</a:t>
            </a:r>
            <a:r>
              <a:rPr lang="ru-RU" dirty="0" smtClean="0"/>
              <a:t>74%), </a:t>
            </a:r>
            <a:r>
              <a:rPr lang="ru-RU" dirty="0"/>
              <a:t>Жамбылской (</a:t>
            </a:r>
            <a:r>
              <a:rPr lang="ru-RU" dirty="0" smtClean="0"/>
              <a:t>69%), </a:t>
            </a:r>
            <a:r>
              <a:rPr lang="ru-RU" dirty="0"/>
              <a:t>Акмолинской (46%) </a:t>
            </a:r>
            <a:r>
              <a:rPr lang="ru-RU" dirty="0" smtClean="0"/>
              <a:t>областях и г. Астана (92%).  </a:t>
            </a:r>
            <a:r>
              <a:rPr lang="ru-RU" b="1" dirty="0"/>
              <a:t>Не выделено финансирование на закуп презервативов в Актюбинской области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Алматинской и Атырауской областях </a:t>
            </a:r>
            <a:r>
              <a:rPr lang="ru-RU" sz="1200" dirty="0" smtClean="0"/>
              <a:t>имелся остаток презервативов (Алматинская - на 01.01.16г - 601 282 шт., Атырауская – 359000 шт.).</a:t>
            </a:r>
          </a:p>
          <a:p>
            <a:r>
              <a:rPr lang="ru-RU" dirty="0"/>
              <a:t>	В начале 2016 года отмечался дефицит финансирования ставок </a:t>
            </a:r>
            <a:r>
              <a:rPr lang="ru-RU" dirty="0" err="1"/>
              <a:t>аутрич</a:t>
            </a:r>
            <a:r>
              <a:rPr lang="ru-RU" dirty="0"/>
              <a:t>-работников из местного бюджета, б</a:t>
            </a:r>
            <a:r>
              <a:rPr lang="ru-RU" dirty="0">
                <a:solidFill>
                  <a:schemeClr val="accent2"/>
                </a:solidFill>
              </a:rPr>
              <a:t>ольшая часть ставок финансировалась за счет глобального фонда – 219 ставок в 8 областях (Алматинская, ВКО, Жамбылская, Карагандинская, Костанайская, Павлодарская, СКО, ЮКО). </a:t>
            </a:r>
            <a:r>
              <a:rPr lang="ru-RU" dirty="0"/>
              <a:t>После направления РЦ СПИД писем в УЗО, к концу года ситуация улучшилась и дефицит финансирования на  ставки </a:t>
            </a:r>
            <a:r>
              <a:rPr lang="ru-RU" dirty="0" err="1"/>
              <a:t>аутрич</a:t>
            </a:r>
            <a:r>
              <a:rPr lang="ru-RU" dirty="0"/>
              <a:t>-работников составил 28 % (27,1 </a:t>
            </a:r>
            <a:r>
              <a:rPr lang="ru-RU" dirty="0" err="1"/>
              <a:t>млн.тг</a:t>
            </a:r>
            <a:r>
              <a:rPr lang="ru-RU" dirty="0" smtClean="0"/>
              <a:t>)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ru-RU" baseline="0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Дефицит финансирования наблюдается в Актюбинской (57%), Карагандинской (35%), гг. Алматы (51%). </a:t>
            </a:r>
            <a:r>
              <a:rPr lang="ru-RU" b="1" dirty="0" smtClean="0"/>
              <a:t>Не выделено финансирование на ставки аутрич-работников в Жамбылской области и СКО.</a:t>
            </a:r>
            <a:endParaRPr lang="ru-RU" dirty="0">
              <a:solidFill>
                <a:schemeClr val="accent2"/>
              </a:solidFill>
            </a:endParaRPr>
          </a:p>
          <a:p>
            <a:pPr defTabSz="915379">
              <a:defRPr/>
            </a:pPr>
            <a:r>
              <a:rPr lang="ru-RU" dirty="0">
                <a:solidFill>
                  <a:schemeClr val="accent2"/>
                </a:solidFill>
              </a:rPr>
              <a:t>	В текущем году работало всего 14 НПО в 7 регионах (г.Астана-1 НПО, Актюбинская-1 НПО, Акмолинская -1 НПО, ЗКО-1 НПО, Жамбылская-1 НПО, Карагандинская - 4 НПО, ЮКО-3 НПО и Костанайская -2 НПО,  по государственному социальному заказу было выделено 38,6 </a:t>
            </a:r>
            <a:r>
              <a:rPr lang="ru-RU" dirty="0" err="1">
                <a:solidFill>
                  <a:schemeClr val="accent2"/>
                </a:solidFill>
              </a:rPr>
              <a:t>млн.тг</a:t>
            </a:r>
            <a:r>
              <a:rPr lang="ru-RU" dirty="0">
                <a:solidFill>
                  <a:schemeClr val="accent2"/>
                </a:solidFill>
              </a:rPr>
              <a:t>.  Для эффективной работы на 1 регион предположительно необходимо 3 НПО (по 1 НПО для работы с 1 уязвимой группой: МСМ, ЛУИН, РС) при таком расчете, потребность по РК составляет 48 НПО.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8A82-A4AC-4374-8450-D3681FDBC0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5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78B91B-59C5-41B7-ACA5-455B0CF7E0E6}" type="slidenum">
              <a:rPr lang="en-US" altLang="ru-RU" smtClean="0"/>
              <a:pPr eaLnBrk="1" hangingPunct="1"/>
              <a:t>17</a:t>
            </a:fld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6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7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1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5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0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9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0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4B65-5C11-4EB5-BF58-7DE8F2FB26BB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73D5-8C30-4720-ADF5-3C1AF7A0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3096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финансовых средств от ГФСТМ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мероприятий по профилактике  ВИЧ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Казахстан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период: 2018-2020гг.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6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 подзадач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Стратегии ГФСТМ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«Инвестировать в целях полного устранения эпидемии».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006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Укрепление </a:t>
            </a:r>
            <a:r>
              <a:rPr lang="ru-RU" dirty="0"/>
              <a:t>ответных мер на уровне сообществ и систем сообществ;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Поддержка </a:t>
            </a:r>
            <a:r>
              <a:rPr lang="ru-RU" dirty="0"/>
              <a:t>платформ охраны репродуктивного здоровья, здоровья женщин, детей и подростков в целях предоставления комплексных услуг и повышения эффективности борьбы против эпидемий;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Укрепление </a:t>
            </a:r>
            <a:r>
              <a:rPr lang="ru-RU" dirty="0"/>
              <a:t>систем закупок и снабжения;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Использование </a:t>
            </a:r>
            <a:r>
              <a:rPr lang="ru-RU" dirty="0"/>
              <a:t>инвестиций для укрепления </a:t>
            </a:r>
            <a:r>
              <a:rPr lang="ru-RU" dirty="0" smtClean="0"/>
              <a:t>человеческих ресурсов </a:t>
            </a:r>
            <a:r>
              <a:rPr lang="ru-RU" dirty="0"/>
              <a:t>в сфере здравоохранения;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Укрепление </a:t>
            </a:r>
            <a:r>
              <a:rPr lang="ru-RU" dirty="0"/>
              <a:t>систем данных в сфере здравоохранения, наращивание потенциала стран в области анализа и использования данных; 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1600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Укрепление </a:t>
            </a:r>
            <a:r>
              <a:rPr lang="ru-RU" dirty="0"/>
              <a:t>и согласование тщательно разработанных национальных стратегий в области здравоохранения и национальных стратегических планов борьбы против </a:t>
            </a:r>
            <a:r>
              <a:rPr lang="ru-RU" dirty="0" smtClean="0"/>
              <a:t>заболеваний;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sz="1600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Укрепление </a:t>
            </a:r>
            <a:r>
              <a:rPr lang="ru-RU" dirty="0"/>
              <a:t>систем финансового управления и надзора.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3349625"/>
              <a:ext cx="11112" cy="11113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7116" y="3286173"/>
                <a:ext cx="42656" cy="1376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7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10241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Повышение  потенциала и роли НПО для ускорения мер, направленных на ликвидацию  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900281"/>
              </p:ext>
            </p:extLst>
          </p:nvPr>
        </p:nvGraphicFramePr>
        <p:xfrm>
          <a:off x="179512" y="1052736"/>
          <a:ext cx="8856984" cy="525497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14246"/>
                <a:gridCol w="4259900"/>
                <a:gridCol w="1067167"/>
                <a:gridCol w="1315671"/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Планируемый</a:t>
                      </a:r>
                      <a:r>
                        <a:rPr lang="ru-RU" sz="1800" baseline="0" dirty="0" smtClean="0"/>
                        <a:t> бюджет в </a:t>
                      </a:r>
                      <a:r>
                        <a:rPr lang="en-US" sz="1800" baseline="0" dirty="0" smtClean="0"/>
                        <a:t>$</a:t>
                      </a:r>
                      <a:r>
                        <a:rPr lang="ru-RU" sz="1800" baseline="0" dirty="0" smtClean="0"/>
                        <a:t> 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1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1 год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На 3 года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5852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Предоставление комплекса услуг для УГН и ЛЖВ силами НПО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Поддержка НПО через механизм предоставления «социального заказа» на местном уровне (21 НПО)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178 768,2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536 304,6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Выделение ставок аутрич-работников для</a:t>
                      </a:r>
                      <a:r>
                        <a:rPr lang="ru-RU" sz="1600" baseline="0" dirty="0" smtClean="0"/>
                        <a:t> работы с УГН  - ЛУИН,РС,МСМ (414)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512 </a:t>
                      </a:r>
                      <a:r>
                        <a:rPr lang="ru-RU" sz="1400" u="none" strike="noStrike" dirty="0">
                          <a:effectLst/>
                        </a:rPr>
                        <a:t>874,9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1 538 624,8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услуг УГН в условиях </a:t>
                      </a:r>
                      <a:r>
                        <a:rPr lang="ru-RU" sz="1600" dirty="0" err="1" smtClean="0"/>
                        <a:t>дропинг</a:t>
                      </a:r>
                      <a:r>
                        <a:rPr lang="ru-RU" sz="1600" dirty="0" smtClean="0"/>
                        <a:t> - центров (3)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28 062,1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84 186,3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04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Поддержка НПО, работающих  по  улучшению  приверженности к АРТ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smtClean="0"/>
                        <a:t>7)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113 242,5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339 727,5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2122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Усиление состава </a:t>
                      </a:r>
                      <a:r>
                        <a:rPr lang="ru-RU" sz="1600" dirty="0" err="1" smtClean="0"/>
                        <a:t>мультидисциплинарной</a:t>
                      </a:r>
                      <a:r>
                        <a:rPr lang="ru-RU" sz="1600" dirty="0" smtClean="0"/>
                        <a:t> команды социальными работниками/консультантами "равный-равному«</a:t>
                      </a:r>
                      <a:r>
                        <a:rPr lang="ru-RU" sz="1600" baseline="0" dirty="0" smtClean="0"/>
                        <a:t> (32)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34 687,19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104 061,6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30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867 634,9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2 602 904,8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10241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Поддержка охраны </a:t>
            </a:r>
            <a:r>
              <a:rPr lang="ru-RU" sz="2400" b="1" dirty="0">
                <a:solidFill>
                  <a:srgbClr val="002060"/>
                </a:solidFill>
              </a:rPr>
              <a:t>репродуктивного </a:t>
            </a:r>
            <a:r>
              <a:rPr lang="ru-RU" sz="2400" b="1" dirty="0" smtClean="0">
                <a:solidFill>
                  <a:srgbClr val="002060"/>
                </a:solidFill>
              </a:rPr>
              <a:t>здоровья женщин</a:t>
            </a:r>
            <a:r>
              <a:rPr lang="ru-RU" sz="2400" b="1" dirty="0">
                <a:solidFill>
                  <a:srgbClr val="002060"/>
                </a:solidFill>
              </a:rPr>
              <a:t>, детей и </a:t>
            </a:r>
            <a:r>
              <a:rPr lang="ru-RU" sz="2400" b="1" dirty="0" smtClean="0">
                <a:solidFill>
                  <a:srgbClr val="002060"/>
                </a:solidFill>
              </a:rPr>
              <a:t>подростков для повышения эффективности борьбы против эпидемий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87452"/>
              </p:ext>
            </p:extLst>
          </p:nvPr>
        </p:nvGraphicFramePr>
        <p:xfrm>
          <a:off x="107504" y="1052737"/>
          <a:ext cx="8928992" cy="575023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2248"/>
                <a:gridCol w="4464496"/>
                <a:gridCol w="1116124"/>
                <a:gridCol w="1116124"/>
              </a:tblGrid>
              <a:tr h="61090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Планируемый</a:t>
                      </a:r>
                      <a:r>
                        <a:rPr lang="ru-RU" sz="1800" baseline="0" dirty="0" smtClean="0"/>
                        <a:t> бюджет в </a:t>
                      </a:r>
                      <a:r>
                        <a:rPr lang="en-US" sz="1800" baseline="0" dirty="0" smtClean="0"/>
                        <a:t>$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9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1 год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На 3 года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817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Элиминация передачи ВИЧ-инфекции от матери к ребенку в РК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Проведение </a:t>
                      </a:r>
                      <a:r>
                        <a:rPr lang="ru-RU" sz="1600" dirty="0" err="1" smtClean="0"/>
                        <a:t>МиО</a:t>
                      </a:r>
                      <a:r>
                        <a:rPr lang="ru-RU" sz="1600" dirty="0" smtClean="0"/>
                        <a:t> визитов в регионы с целью оценки предоставления профилактических мероприятий  передачи ВИЧ-инфекции от матери ребенку (3 эксперта)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67 556,1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67 556,1</a:t>
                      </a:r>
                    </a:p>
                    <a:p>
                      <a:endParaRPr lang="ru-RU" sz="1400" dirty="0"/>
                    </a:p>
                  </a:txBody>
                  <a:tcPr anchor="ctr"/>
                </a:tc>
              </a:tr>
              <a:tr h="1018175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Проведение  обучающих семинаров   для медицинских работников родовспомогательных учреждений по элиминации ВИЧ-инфекции от матери ребенку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54 672,00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</a:t>
                      </a:r>
                      <a:r>
                        <a:rPr lang="ru-RU" sz="1400" u="none" strike="noStrike" dirty="0" smtClean="0">
                          <a:effectLst/>
                        </a:rPr>
                        <a:t>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2724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Подготовка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страновой</a:t>
                      </a:r>
                      <a:r>
                        <a:rPr lang="ru-RU" sz="1600" baseline="0" dirty="0" smtClean="0"/>
                        <a:t>  заявки в ВОЗ по элиминации ППМР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10 609,0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609,0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78544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Предоставление лечения иностранным гражданам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Обеспечить иностранных граждан  с ВИЧ -инфекцией, в </a:t>
                      </a:r>
                      <a:r>
                        <a:rPr lang="ru-RU" sz="1600" dirty="0" err="1" smtClean="0"/>
                        <a:t>т.ч</a:t>
                      </a:r>
                      <a:r>
                        <a:rPr lang="ru-RU" sz="1600" dirty="0" smtClean="0"/>
                        <a:t>. в МЛС антиретровирусной терапией (200 чел.)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136 </a:t>
                      </a:r>
                      <a:r>
                        <a:rPr lang="ru-RU" sz="1400" u="none" strike="noStrike" dirty="0" smtClean="0">
                          <a:effectLst/>
                        </a:rPr>
                        <a:t>395,0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409 </a:t>
                      </a:r>
                      <a:r>
                        <a:rPr lang="ru-RU" sz="1400" u="none" strike="noStrike" dirty="0" smtClean="0">
                          <a:effectLst/>
                        </a:rPr>
                        <a:t>185,0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2563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Мониторинг за лечением иностранных граждан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139 </a:t>
                      </a:r>
                      <a:r>
                        <a:rPr lang="ru-RU" sz="1400" u="none" strike="noStrike" dirty="0" smtClean="0">
                          <a:effectLst/>
                        </a:rPr>
                        <a:t>981,0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419943,0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6627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409 213,10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effectLst/>
                        </a:rPr>
                        <a:t>961 965,10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36068"/>
          </a:xfrm>
        </p:spPr>
        <p:txBody>
          <a:bodyPr>
            <a:noAutofit/>
          </a:bodyPr>
          <a:lstStyle/>
          <a:p>
            <a:pPr>
              <a:tabLst>
                <a:tab pos="4306888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3. Укрепление </a:t>
            </a:r>
            <a:r>
              <a:rPr lang="ru-RU" sz="2400" b="1" dirty="0">
                <a:solidFill>
                  <a:srgbClr val="002060"/>
                </a:solidFill>
              </a:rPr>
              <a:t>систем закупок и снабжения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83630"/>
              </p:ext>
            </p:extLst>
          </p:nvPr>
        </p:nvGraphicFramePr>
        <p:xfrm>
          <a:off x="323528" y="404665"/>
          <a:ext cx="8568952" cy="594635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42238"/>
                <a:gridCol w="4284476"/>
                <a:gridCol w="1071119"/>
                <a:gridCol w="1071119"/>
              </a:tblGrid>
              <a:tr h="61044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Планируемый</a:t>
                      </a:r>
                      <a:r>
                        <a:rPr lang="ru-RU" sz="1800" baseline="0" dirty="0" smtClean="0"/>
                        <a:t> бюджет в </a:t>
                      </a:r>
                      <a:r>
                        <a:rPr lang="en-US" sz="1800" baseline="0" dirty="0" smtClean="0"/>
                        <a:t>$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1 год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На 3 года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1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Обеспечение устойчивого финансирования для</a:t>
                      </a:r>
                      <a:r>
                        <a:rPr lang="ru-RU" baseline="0" dirty="0" smtClean="0"/>
                        <a:t> реализации профпрограмм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расходного  материала  для безопасного инъекционного поведения и профилактики передозировок среди</a:t>
                      </a:r>
                      <a:r>
                        <a:rPr lang="ru-RU" sz="1400" baseline="0" dirty="0" smtClean="0"/>
                        <a:t> ЛУИН  (11 регионов)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473 499,7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1 420 499,3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препарата  "Налоксон" для использования ЛУИН при передозировках опиоидных наркотиков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11 047,27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22 094,55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8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расходный материалов  для безопасного полового  поведения    среди  РС (8 регионов)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159 376,7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478 130,2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8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расходный материалов  для безопасного полового  поведения    среди  МСМ (</a:t>
                      </a:r>
                      <a:r>
                        <a:rPr lang="ru-RU" sz="1400" dirty="0" smtClean="0"/>
                        <a:t>15 регионов</a:t>
                      </a:r>
                      <a:r>
                        <a:rPr lang="ru-RU" sz="1400" dirty="0" smtClean="0"/>
                        <a:t>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   104 000,0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312 000,0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824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экспресс тестов для тестирования УГН на базах НПО 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smtClean="0"/>
                        <a:t>16 регионов)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18700,2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56100,7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10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 ручных дозаторов для  выдачи Метадона  (6)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Закуп расходного материала</a:t>
                      </a:r>
                      <a:r>
                        <a:rPr lang="ru-RU" sz="1400" baseline="0" dirty="0" smtClean="0"/>
                        <a:t> для обеспечения профилактических программ в МЛС (16 регионов  - 12 000 УГН ежегодно)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81413,3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244240,0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313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Выделение ставок аутрич-работников для МЛС (108 ставок 6 регионов)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>
                          <a:effectLst/>
                        </a:rPr>
                        <a:t>133 793,5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>
                          <a:effectLst/>
                        </a:rPr>
                        <a:t>401 380,4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8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982 130,67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2 935 345,15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487"/>
            <a:ext cx="9144000" cy="7360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4. Повышение потенциала для усиления мер по ускорению ликвидации ВИЧ.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01304"/>
              </p:ext>
            </p:extLst>
          </p:nvPr>
        </p:nvGraphicFramePr>
        <p:xfrm>
          <a:off x="-14294" y="692696"/>
          <a:ext cx="9158294" cy="618551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33966"/>
                <a:gridCol w="5328592"/>
                <a:gridCol w="1050949"/>
                <a:gridCol w="1144787"/>
              </a:tblGrid>
              <a:tr h="3240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Планируемый</a:t>
                      </a:r>
                      <a:r>
                        <a:rPr lang="ru-RU" sz="1400" baseline="0" dirty="0" smtClean="0"/>
                        <a:t> бюджет в </a:t>
                      </a:r>
                      <a:r>
                        <a:rPr lang="en-US" sz="1400" baseline="0" dirty="0" smtClean="0"/>
                        <a:t>$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4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1 год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2 год</a:t>
                      </a:r>
                      <a:endParaRPr lang="en-US" sz="14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78336"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Повышение кадрового потенциала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Создание пула тренеров.</a:t>
                      </a:r>
                      <a:r>
                        <a:rPr lang="kk-KZ" sz="1400" baseline="0" dirty="0" smtClean="0"/>
                        <a:t> </a:t>
                      </a:r>
                      <a:r>
                        <a:rPr lang="kk-KZ" sz="1400" dirty="0" smtClean="0"/>
                        <a:t>Проведение  ТОТ тренингов для службы СПИД </a:t>
                      </a:r>
                      <a:r>
                        <a:rPr lang="ru-RU" sz="1400" dirty="0" smtClean="0"/>
                        <a:t>(для </a:t>
                      </a:r>
                      <a:r>
                        <a:rPr lang="kk-KZ" sz="1400" dirty="0" smtClean="0"/>
                        <a:t>эпидемиологов, клиницистов, психологов)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</a:t>
                      </a:r>
                      <a:r>
                        <a:rPr lang="ru-RU" sz="1400" u="none" strike="noStrike" dirty="0" smtClean="0">
                          <a:effectLst/>
                        </a:rPr>
                        <a:t>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</a:t>
                      </a:r>
                      <a:r>
                        <a:rPr lang="ru-RU" sz="1400" u="none" strike="noStrike" dirty="0" smtClean="0">
                          <a:effectLst/>
                        </a:rPr>
                        <a:t>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7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тренингов по раскрытию статуса у</a:t>
                      </a:r>
                      <a:r>
                        <a:rPr lang="ru-RU" sz="1400" baseline="0" dirty="0" smtClean="0"/>
                        <a:t> детей и подростков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/>
                </a:tc>
              </a:tr>
              <a:tr h="516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Обучение медработников ПМСП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по вопросам стигмы, дискриминации и предоставление АРТ, ППМР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</a:t>
                      </a:r>
                      <a:r>
                        <a:rPr lang="ru-RU" sz="1400" u="none" strike="noStrike" dirty="0" smtClean="0">
                          <a:effectLst/>
                        </a:rPr>
                        <a:t>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 </a:t>
                      </a:r>
                      <a:r>
                        <a:rPr lang="ru-RU" sz="1400" u="none" strike="noStrike" dirty="0" smtClean="0">
                          <a:effectLst/>
                        </a:rPr>
                        <a:t>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 обучающих семинаров сотрудников НПО по получению </a:t>
                      </a:r>
                      <a:r>
                        <a:rPr lang="ru-RU" sz="1400" baseline="0" dirty="0" smtClean="0"/>
                        <a:t>госсоцзаказа</a:t>
                      </a:r>
                      <a:endParaRPr lang="ru-RU" sz="1400" b="0" dirty="0" smtClean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 обучающих семинаров сотрудников НПО по экспресс-тестированию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 anchor="ctr"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lvl="0" indent="-85725" algn="l" fontAlgn="t"/>
                      <a:r>
                        <a:rPr lang="ru-RU" sz="14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Проведение  </a:t>
                      </a:r>
                      <a:r>
                        <a:rPr lang="ru-RU" sz="1400" u="none" strike="noStrike" dirty="0">
                          <a:effectLst/>
                        </a:rPr>
                        <a:t>обучающих семинаров для </a:t>
                      </a:r>
                      <a:r>
                        <a:rPr lang="ru-RU" sz="1400" u="none" strike="noStrike" dirty="0" smtClean="0">
                          <a:effectLst/>
                        </a:rPr>
                        <a:t>аутрич-   работников </a:t>
                      </a:r>
                      <a:r>
                        <a:rPr lang="ru-RU" sz="1400" u="none" strike="noStrike" dirty="0">
                          <a:effectLst/>
                        </a:rPr>
                        <a:t>по профилактике передозировок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26 000,0</a:t>
                      </a:r>
                      <a:endParaRPr lang="ru-RU" sz="1400" dirty="0"/>
                    </a:p>
                  </a:txBody>
                  <a:tcPr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fontAlgn="t"/>
                      <a:r>
                        <a:rPr lang="ru-RU" sz="1400" u="none" strike="noStrike" dirty="0" smtClean="0">
                          <a:effectLst/>
                        </a:rPr>
                        <a:t>  Обучение </a:t>
                      </a:r>
                      <a:r>
                        <a:rPr lang="ru-RU" sz="1400" u="none" strike="noStrike" dirty="0">
                          <a:effectLst/>
                        </a:rPr>
                        <a:t>аутрич-работников работающих с РС и </a:t>
                      </a:r>
                      <a:r>
                        <a:rPr lang="ru-RU" sz="1400" u="none" strike="noStrike" dirty="0" smtClean="0">
                          <a:effectLst/>
                        </a:rPr>
                        <a:t>«мамочек»  </a:t>
                      </a:r>
                      <a:r>
                        <a:rPr lang="ru-RU" sz="1400" u="none" strike="noStrike" dirty="0">
                          <a:effectLst/>
                        </a:rPr>
                        <a:t>по безопасному поведению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 anchor="ctr"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400" u="none" strike="noStrike" dirty="0" smtClean="0">
                          <a:effectLst/>
                        </a:rPr>
                        <a:t> Обучение аутрич-работников работающих с МСМ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и по безопасному поведению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54 672,0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fontAlgn="t"/>
                      <a:r>
                        <a:rPr lang="ru-RU" sz="1400" u="none" strike="noStrike" dirty="0" smtClean="0">
                          <a:effectLst/>
                        </a:rPr>
                        <a:t>  Проведение  </a:t>
                      </a:r>
                      <a:r>
                        <a:rPr lang="ru-RU" sz="1400" u="none" strike="noStrike" dirty="0">
                          <a:effectLst/>
                        </a:rPr>
                        <a:t>обучающих семинары для медицинского персонала и личного состава КУИС  по ПЗТ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/>
                </a:tc>
              </a:tr>
              <a:tr h="23499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fontAlgn="t"/>
                      <a:r>
                        <a:rPr lang="ru-RU" sz="1400" u="none" strike="noStrike" dirty="0" smtClean="0">
                          <a:effectLst/>
                        </a:rPr>
                        <a:t>  Проведение  </a:t>
                      </a:r>
                      <a:r>
                        <a:rPr lang="ru-RU" sz="1400" u="none" strike="noStrike" dirty="0">
                          <a:effectLst/>
                        </a:rPr>
                        <a:t>обучающих семинаров для медработников по ПЗТ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fontAlgn="t"/>
                      <a:r>
                        <a:rPr lang="ru-RU" sz="1400" u="none" strike="noStrike" dirty="0" smtClean="0">
                          <a:effectLst/>
                        </a:rPr>
                        <a:t>  Проведение  </a:t>
                      </a:r>
                      <a:r>
                        <a:rPr lang="ru-RU" sz="1400" u="none" strike="noStrike" dirty="0">
                          <a:effectLst/>
                        </a:rPr>
                        <a:t>обучающих семинаров для аутрич-работников и равных консультантов  по ПЗТ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26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5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  <a:p>
                      <a:pPr marL="85725" indent="-85725"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299 360,00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1504" cy="7360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Укрепление системы мониторинга, </a:t>
            </a:r>
            <a:r>
              <a:rPr lang="ru-RU" sz="2000" b="1" dirty="0">
                <a:solidFill>
                  <a:srgbClr val="002060"/>
                </a:solidFill>
              </a:rPr>
              <a:t>наращивание потенциала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области анализа и использования данных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536784"/>
              </p:ext>
            </p:extLst>
          </p:nvPr>
        </p:nvGraphicFramePr>
        <p:xfrm>
          <a:off x="251520" y="908720"/>
          <a:ext cx="8568952" cy="584200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2248"/>
                <a:gridCol w="4194466"/>
                <a:gridCol w="1071119"/>
                <a:gridCol w="1071119"/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Планируемый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бюджет в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1 год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На 3 года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97152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Совершенствование системы  </a:t>
                      </a:r>
                      <a:r>
                        <a:rPr lang="ru-RU" dirty="0" err="1" smtClean="0"/>
                        <a:t>эпиднадзора</a:t>
                      </a:r>
                      <a:r>
                        <a:rPr lang="ru-RU" dirty="0" smtClean="0"/>
                        <a:t> мониторинга и оценки  мероприятий по ВИЧ-инфекции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Оценка реализуемых мероприятий (</a:t>
                      </a:r>
                      <a:r>
                        <a:rPr lang="ru-RU" sz="1600" dirty="0" err="1" smtClean="0"/>
                        <a:t>МиО</a:t>
                      </a:r>
                      <a:r>
                        <a:rPr lang="ru-RU" sz="1600" dirty="0" smtClean="0"/>
                        <a:t> визиты)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67 556,1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202 668,3</a:t>
                      </a:r>
                    </a:p>
                  </a:txBody>
                  <a:tcPr anchor="ctr"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Организация и  проведение социологических исследований среди населения и молодежи для оценки  эффективности проводимых профилактических программ по ВИЧ/СПИД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35 000,0</a:t>
                      </a:r>
                      <a:endParaRPr lang="ru-RU" sz="1400" dirty="0"/>
                    </a:p>
                  </a:txBody>
                  <a:tcPr anchor="ctr"/>
                </a:tc>
              </a:tr>
              <a:tr h="9757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Оценка реализации   Государственной программы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развития здравоохранения Республики Казахстан «</a:t>
                      </a:r>
                      <a:r>
                        <a:rPr lang="ru-RU" sz="1600" dirty="0" err="1" smtClean="0"/>
                        <a:t>Денсаулық</a:t>
                      </a:r>
                      <a:r>
                        <a:rPr lang="ru-RU" sz="1600" dirty="0" smtClean="0"/>
                        <a:t>» за 2016 - 2019 годы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10 609,00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21 218,00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Участие специалистов государственного и  гражданского</a:t>
                      </a:r>
                      <a:r>
                        <a:rPr lang="ru-RU" sz="1600" baseline="0" dirty="0" smtClean="0"/>
                        <a:t> сектора </a:t>
                      </a:r>
                      <a:r>
                        <a:rPr lang="ru-RU" sz="1600" dirty="0" smtClean="0"/>
                        <a:t>  в международных  конференциях, семинарах, симпозиумах по ВИЧ/СПИД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115 000,0</a:t>
                      </a:r>
                      <a:endParaRPr lang="ru-RU" sz="1400" dirty="0"/>
                    </a:p>
                  </a:txBody>
                  <a:tcPr/>
                </a:tc>
              </a:tr>
              <a:tr h="435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113 165,10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373 886,30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251504" cy="7360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6. Укрепление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 согласование национальных  стратегий,  планов, нормативных документов для профилактики и  </a:t>
            </a:r>
            <a:r>
              <a:rPr lang="ru-RU" sz="2000" b="1" dirty="0">
                <a:solidFill>
                  <a:srgbClr val="002060"/>
                </a:solidFill>
              </a:rPr>
              <a:t>борьбы </a:t>
            </a:r>
            <a:r>
              <a:rPr lang="ru-RU" sz="2000" b="1" dirty="0" smtClean="0">
                <a:solidFill>
                  <a:srgbClr val="002060"/>
                </a:solidFill>
              </a:rPr>
              <a:t>с ВИЧ.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46140"/>
              </p:ext>
            </p:extLst>
          </p:nvPr>
        </p:nvGraphicFramePr>
        <p:xfrm>
          <a:off x="251520" y="1196752"/>
          <a:ext cx="8568952" cy="388176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2248"/>
                <a:gridCol w="4194466"/>
                <a:gridCol w="214223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Планируемый</a:t>
                      </a:r>
                      <a:r>
                        <a:rPr lang="ru-RU" sz="1800" baseline="0" dirty="0" smtClean="0"/>
                        <a:t> бюджет в </a:t>
                      </a:r>
                      <a:r>
                        <a:rPr lang="en-US" sz="1800" baseline="0" dirty="0" smtClean="0"/>
                        <a:t>$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5212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Совершенствование нормативно-правовых</a:t>
                      </a:r>
                      <a:r>
                        <a:rPr lang="ru-RU" baseline="0" dirty="0" smtClean="0"/>
                        <a:t> актов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Разработка стандарта по организации деятельности в сфере</a:t>
                      </a:r>
                      <a:r>
                        <a:rPr lang="ru-RU" sz="1600" baseline="0" dirty="0" smtClean="0"/>
                        <a:t> профилактики </a:t>
                      </a:r>
                      <a:r>
                        <a:rPr lang="ru-RU" sz="1600" dirty="0" smtClean="0"/>
                        <a:t>ВИЧ-инфекции в РК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74 263</a:t>
                      </a:r>
                      <a:endParaRPr lang="ru-RU" sz="1600" b="0" dirty="0"/>
                    </a:p>
                  </a:txBody>
                  <a:tcPr/>
                </a:tc>
              </a:tr>
              <a:tr h="5863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Внести изменения в Протоколы по лечению и Клиническое руководство  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21218,0</a:t>
                      </a:r>
                      <a:endParaRPr lang="ru-RU" sz="1600" b="0" dirty="0"/>
                    </a:p>
                  </a:txBody>
                  <a:tcPr/>
                </a:tc>
              </a:tr>
              <a:tr h="4356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Внести изменения в нормативные и правовые документы по </a:t>
                      </a:r>
                      <a:r>
                        <a:rPr lang="ru-RU" sz="1600" dirty="0" err="1" smtClean="0"/>
                        <a:t>эпиднадзору</a:t>
                      </a:r>
                      <a:r>
                        <a:rPr lang="ru-RU" sz="1600" dirty="0" smtClean="0"/>
                        <a:t> и мониторингу и оценки (2)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21218,0</a:t>
                      </a:r>
                      <a:endParaRPr lang="ru-RU" sz="1600" b="0" dirty="0"/>
                    </a:p>
                  </a:txBody>
                  <a:tcPr/>
                </a:tc>
              </a:tr>
              <a:tr h="435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  <a:endParaRPr lang="ru-RU" b="1" dirty="0" smtClean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116 699,0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5739224"/>
            <a:ext cx="846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ИТОГО  необходимая сумма  на реализацию  мероприятий  на  3 </a:t>
            </a:r>
            <a:r>
              <a:rPr lang="ru-RU" b="1" dirty="0">
                <a:solidFill>
                  <a:srgbClr val="C00000"/>
                </a:solidFill>
              </a:rPr>
              <a:t>года – 7 </a:t>
            </a:r>
            <a:r>
              <a:rPr lang="ru-RU" b="1" dirty="0" smtClean="0">
                <a:solidFill>
                  <a:srgbClr val="C00000"/>
                </a:solidFill>
              </a:rPr>
              <a:t>855 160,4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0"/>
            <a:ext cx="510120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Для достижения целей</a:t>
            </a:r>
          </a:p>
          <a:p>
            <a:pPr algn="ctr">
              <a:defRPr/>
            </a:pPr>
            <a:r>
              <a:rPr lang="ru-RU" sz="32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 по ускорению мер, призванных положить конец ВИЧ инфекции требуется</a:t>
            </a:r>
          </a:p>
          <a:p>
            <a:pPr algn="ctr">
              <a:defRPr/>
            </a:pPr>
            <a:r>
              <a:rPr lang="ru-RU" sz="32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у</a:t>
            </a:r>
            <a:r>
              <a:rPr lang="ru-RU" sz="32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стойчивое и достаточное финансирование.</a:t>
            </a: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5334000" y="6858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002060"/>
                </a:solidFill>
              </a:rPr>
              <a:t>ОСТАНОВИМ ВИЧ </a:t>
            </a:r>
            <a:r>
              <a:rPr lang="ru-RU" altLang="ru-RU" sz="3200" dirty="0" smtClean="0">
                <a:solidFill>
                  <a:srgbClr val="002060"/>
                </a:solidFill>
              </a:rPr>
              <a:t>СЕГОДНЯ! </a:t>
            </a:r>
            <a:endParaRPr lang="en-US" altLang="ru-RU" sz="32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</a:rPr>
              <a:t>Следующее поколение </a:t>
            </a:r>
            <a:r>
              <a:rPr lang="en-US" altLang="ru-RU" sz="2800" dirty="0">
                <a:solidFill>
                  <a:srgbClr val="002060"/>
                </a:solidFill>
              </a:rPr>
              <a:t>– </a:t>
            </a:r>
            <a:r>
              <a:rPr lang="ru-RU" altLang="ru-RU" sz="2800" dirty="0">
                <a:solidFill>
                  <a:srgbClr val="002060"/>
                </a:solidFill>
              </a:rPr>
              <a:t>свободное от ВИЧ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00661"/>
            <a:ext cx="1866266" cy="177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32" y="3048000"/>
            <a:ext cx="3024336" cy="189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артинки по запросу Счастливые казахские па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88" y="5000661"/>
            <a:ext cx="1905000" cy="17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781801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1200" dirty="0"/>
          </a:p>
          <a:p>
            <a:pPr algn="ctr"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>
                <a:solidFill>
                  <a:schemeClr val="bg1"/>
                </a:solidFill>
              </a:rPr>
              <a:t>   </a:t>
            </a:r>
            <a:r>
              <a:rPr lang="en-US" sz="3600" dirty="0">
                <a:solidFill>
                  <a:schemeClr val="bg1"/>
                </a:solidFill>
              </a:rPr>
              <a:t>           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CC3300"/>
                </a:solidFill>
              </a:rPr>
              <a:t>     Благодарю </a:t>
            </a:r>
            <a:r>
              <a:rPr lang="ru-RU" sz="4000" b="1" dirty="0">
                <a:solidFill>
                  <a:srgbClr val="CC3300"/>
                </a:solidFill>
              </a:rPr>
              <a:t>за внимание</a:t>
            </a:r>
            <a:r>
              <a:rPr lang="en-US" sz="4000" b="1" dirty="0">
                <a:solidFill>
                  <a:srgbClr val="CC3300"/>
                </a:solidFill>
              </a:rPr>
              <a:t> !</a:t>
            </a:r>
            <a:endParaRPr lang="ru-RU" sz="4000" b="1" dirty="0">
              <a:solidFill>
                <a:srgbClr val="CC33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3600" dirty="0"/>
          </a:p>
        </p:txBody>
      </p:sp>
      <p:sp>
        <p:nvSpPr>
          <p:cNvPr id="153602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0992F9E-2D42-4765-A962-EC4AAA3942E1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5" descr="aids-1-4933ac380da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1983"/>
            <a:ext cx="4968875" cy="35594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0"/>
            <a:ext cx="5101208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Взятие эпидемии </a:t>
            </a: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под контроль</a:t>
            </a: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требует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достаточное финансирование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и</a:t>
            </a:r>
            <a:endParaRPr lang="en-US" sz="2800" dirty="0" smtClean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правильных </a:t>
            </a: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мер</a:t>
            </a:r>
            <a:endParaRPr lang="en-US" sz="28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в</a:t>
            </a:r>
            <a:r>
              <a:rPr lang="en-US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 </a:t>
            </a:r>
          </a:p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правильных </a:t>
            </a: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местах</a:t>
            </a:r>
            <a:endParaRPr lang="en-US" sz="28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в</a:t>
            </a:r>
            <a:endParaRPr lang="en-US" sz="28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правильное </a:t>
            </a: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время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при</a:t>
            </a:r>
            <a:endParaRPr lang="ru-RU" sz="28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правильном взаимодействии  </a:t>
            </a:r>
            <a:r>
              <a:rPr lang="ru-RU" sz="2800" dirty="0">
                <a:solidFill>
                  <a:srgbClr val="FFFFFF"/>
                </a:solidFill>
                <a:latin typeface="Avenir Next Condensed Medium"/>
                <a:ea typeface="Avenir Next Condensed Medium"/>
                <a:cs typeface="Avenir Next Condensed Medium"/>
              </a:rPr>
              <a:t>партнеров</a:t>
            </a:r>
            <a:endParaRPr lang="en-US" sz="28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Avenir Next Condensed Medium"/>
              <a:ea typeface="Avenir Next Condensed Medium"/>
              <a:cs typeface="Avenir Next Condensed Medium"/>
            </a:endParaRP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5334000" y="404664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002060"/>
                </a:solidFill>
              </a:rPr>
              <a:t>ОСТАНОВИМ ВИЧ </a:t>
            </a:r>
            <a:r>
              <a:rPr lang="ru-RU" altLang="ru-RU" sz="3200" dirty="0" smtClean="0">
                <a:solidFill>
                  <a:srgbClr val="002060"/>
                </a:solidFill>
              </a:rPr>
              <a:t>СЕГОДНЯ! </a:t>
            </a:r>
            <a:endParaRPr lang="en-US" altLang="ru-RU" sz="32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</a:rPr>
              <a:t>Следующее поколение </a:t>
            </a:r>
            <a:r>
              <a:rPr lang="en-US" altLang="ru-RU" sz="2800" dirty="0">
                <a:solidFill>
                  <a:srgbClr val="002060"/>
                </a:solidFill>
              </a:rPr>
              <a:t>– </a:t>
            </a:r>
            <a:r>
              <a:rPr lang="ru-RU" altLang="ru-RU" sz="2800" dirty="0">
                <a:solidFill>
                  <a:srgbClr val="002060"/>
                </a:solidFill>
              </a:rPr>
              <a:t>свободное от ВИЧ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66864"/>
            <a:ext cx="3279068" cy="2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41168"/>
            <a:ext cx="17974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артинки по запросу Счастливые казахские па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46" y="4941168"/>
            <a:ext cx="179464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Стратегия  по </a:t>
            </a:r>
            <a:r>
              <a:rPr lang="ru-RU" sz="2400" b="1" dirty="0">
                <a:solidFill>
                  <a:srgbClr val="002060"/>
                </a:solidFill>
              </a:rPr>
              <a:t>противодействию распространения ВИЧ-инфекции в Республике Казахстан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 2017-2020 годы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1287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5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Программа ускоренных мер по предотвращению новых случаев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ВИЧ-инфицирования в Республике Казахстан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 соответствии со стратегией ЮНЭЙДС 90-90-90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358839"/>
            <a:ext cx="6336704" cy="648072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Ликвидировать </a:t>
            </a:r>
            <a:r>
              <a:rPr lang="ru-RU" sz="2000" b="1" dirty="0">
                <a:solidFill>
                  <a:srgbClr val="002060"/>
                </a:solidFill>
              </a:rPr>
              <a:t>эпидемию ВИЧ-инфекции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Республике Казахстан к 2030 году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7014" y="1215181"/>
            <a:ext cx="2200730" cy="170976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819" tIns="38409" rIns="76819" bIns="38409"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ЦЕЛЬ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2576" y="2127834"/>
            <a:ext cx="5760640" cy="50405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НАПРАВЛЕНИЯ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2780928"/>
            <a:ext cx="2077100" cy="1075760"/>
            <a:chOff x="100934" y="-38199"/>
            <a:chExt cx="2077100" cy="1075760"/>
          </a:xfrm>
        </p:grpSpPr>
        <p:sp>
          <p:nvSpPr>
            <p:cNvPr id="19" name="Нашивка 18"/>
            <p:cNvSpPr/>
            <p:nvPr/>
          </p:nvSpPr>
          <p:spPr>
            <a:xfrm rot="5400000">
              <a:off x="617001" y="-512690"/>
              <a:ext cx="1034184" cy="2066317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11717" y="-38199"/>
              <a:ext cx="2066317" cy="10341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ru-RU" sz="36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3896649"/>
            <a:ext cx="2077100" cy="1260543"/>
            <a:chOff x="100934" y="887570"/>
            <a:chExt cx="2077100" cy="1260543"/>
          </a:xfrm>
        </p:grpSpPr>
        <p:sp>
          <p:nvSpPr>
            <p:cNvPr id="17" name="Нашивка 16"/>
            <p:cNvSpPr/>
            <p:nvPr/>
          </p:nvSpPr>
          <p:spPr>
            <a:xfrm rot="5400000">
              <a:off x="617001" y="371503"/>
              <a:ext cx="1034184" cy="2066317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Нашивка 6"/>
            <p:cNvSpPr/>
            <p:nvPr/>
          </p:nvSpPr>
          <p:spPr>
            <a:xfrm>
              <a:off x="111717" y="1113929"/>
              <a:ext cx="2066317" cy="1034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36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9512" y="4908001"/>
            <a:ext cx="2087732" cy="1329311"/>
            <a:chOff x="100934" y="1771764"/>
            <a:chExt cx="2087732" cy="1329311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617001" y="1255697"/>
              <a:ext cx="1034184" cy="2066317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Нашивка 8"/>
            <p:cNvSpPr/>
            <p:nvPr/>
          </p:nvSpPr>
          <p:spPr>
            <a:xfrm>
              <a:off x="122349" y="2066891"/>
              <a:ext cx="2066317" cy="1034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ru-RU" sz="36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2411760" y="2822503"/>
            <a:ext cx="6336704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Профилактика </a:t>
            </a:r>
            <a:r>
              <a:rPr lang="ru-RU" sz="2000" b="1" dirty="0" smtClean="0">
                <a:solidFill>
                  <a:schemeClr val="tx1"/>
                </a:solidFill>
              </a:rPr>
              <a:t>ВИЧ-инфекции  </a:t>
            </a:r>
            <a:r>
              <a:rPr lang="ru-RU" sz="2000" b="1" dirty="0">
                <a:solidFill>
                  <a:schemeClr val="tx1"/>
                </a:solidFill>
              </a:rPr>
              <a:t>среди </a:t>
            </a:r>
            <a:r>
              <a:rPr lang="ru-RU" sz="2000" b="1" dirty="0" smtClean="0">
                <a:solidFill>
                  <a:schemeClr val="tx1"/>
                </a:solidFill>
              </a:rPr>
              <a:t> уязвимых групп и 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59" y="3896648"/>
            <a:ext cx="6336704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Тестирование на ВИЧ-инфекцию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14544" y="4930833"/>
            <a:ext cx="6336704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Антиретровирусная терапия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3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Эпидситуация по ВИЧ-инфекции на 01.01.2017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43075"/>
              </p:ext>
            </p:extLst>
          </p:nvPr>
        </p:nvGraphicFramePr>
        <p:xfrm>
          <a:off x="26446" y="783007"/>
          <a:ext cx="4699636" cy="279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2158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Распространенность ВИЧ среди населения, на 100 тыс.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67851"/>
              </p:ext>
            </p:extLst>
          </p:nvPr>
        </p:nvGraphicFramePr>
        <p:xfrm>
          <a:off x="4752528" y="781647"/>
          <a:ext cx="4391472" cy="279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1123" y="412315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Распространенность ВИЧ среди ЛУИН % (ДЭН 2016г.)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76852"/>
              </p:ext>
            </p:extLst>
          </p:nvPr>
        </p:nvGraphicFramePr>
        <p:xfrm>
          <a:off x="0" y="3952801"/>
          <a:ext cx="4752528" cy="2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40" y="364502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Распространенность ВИЧ среди РС % (ДЭН 2015г.)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971" y="364502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Распространенность ВИЧ среди МСМ % (ДЭН 2015г.)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42498"/>
              </p:ext>
            </p:extLst>
          </p:nvPr>
        </p:nvGraphicFramePr>
        <p:xfrm>
          <a:off x="4771975" y="3952801"/>
          <a:ext cx="4372025" cy="2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81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1225501" y="125016"/>
            <a:ext cx="7578271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Текущая </a:t>
            </a:r>
            <a:r>
              <a:rPr lang="ru-RU" sz="2400" b="1" dirty="0" smtClean="0">
                <a:solidFill>
                  <a:srgbClr val="002060"/>
                </a:solidFill>
              </a:rPr>
              <a:t>эпидемиологическая ситуация в  2016г.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66942"/>
              </p:ext>
            </p:extLst>
          </p:nvPr>
        </p:nvGraphicFramePr>
        <p:xfrm>
          <a:off x="35496" y="687090"/>
          <a:ext cx="4104456" cy="60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836712"/>
            <a:ext cx="1963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РК (2015 -13,3 на 100 000</a:t>
            </a:r>
          </a:p>
          <a:p>
            <a:r>
              <a:rPr lang="ru-RU" sz="1200" b="1" dirty="0" smtClean="0"/>
              <a:t>РК (2016г.) -15,6 на 100 000</a:t>
            </a:r>
          </a:p>
          <a:p>
            <a:r>
              <a:rPr lang="ru-RU" sz="1200" b="1" dirty="0" smtClean="0"/>
              <a:t>Прирост случаев - 402</a:t>
            </a:r>
            <a:endParaRPr 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85499"/>
              </p:ext>
            </p:extLst>
          </p:nvPr>
        </p:nvGraphicFramePr>
        <p:xfrm>
          <a:off x="4355976" y="687082"/>
          <a:ext cx="4601592" cy="57731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68152"/>
                <a:gridCol w="1152128"/>
                <a:gridCol w="1138977"/>
                <a:gridCol w="942335"/>
              </a:tblGrid>
              <a:tr h="62479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        Прирост по сравнению с 2015 годом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8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Регионы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</a:rPr>
                        <a:t>Парентеральный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Половой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</a:rPr>
                        <a:t>гетеро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Половой гомо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РК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СКО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Костанайская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г</a:t>
                      </a:r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. Астана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г</a:t>
                      </a:r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. Алматы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Атырауская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Мангистауская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Павлодарская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Карагандинская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Алматинская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 ЮКО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ЗКО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-3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Жамбылская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Акмолинская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Кызылординская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Актюбинская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 smtClean="0">
                          <a:effectLst/>
                        </a:rPr>
                        <a:t>  ВКО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</a:rPr>
                        <a:t>-6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17235"/>
              </p:ext>
            </p:extLst>
          </p:nvPr>
        </p:nvGraphicFramePr>
        <p:xfrm>
          <a:off x="412354" y="764704"/>
          <a:ext cx="8408118" cy="40884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96144"/>
                <a:gridCol w="576064"/>
                <a:gridCol w="560624"/>
                <a:gridCol w="577315"/>
                <a:gridCol w="626473"/>
                <a:gridCol w="648072"/>
                <a:gridCol w="576064"/>
                <a:gridCol w="576064"/>
                <a:gridCol w="648072"/>
                <a:gridCol w="576064"/>
                <a:gridCol w="504056"/>
                <a:gridCol w="648072"/>
                <a:gridCol w="595034"/>
              </a:tblGrid>
              <a:tr h="3748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РЕГИОНЫ</a:t>
                      </a:r>
                    </a:p>
                  </a:txBody>
                  <a:tcPr marL="9096" marR="9096" marT="9096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</a:t>
                      </a:r>
                    </a:p>
                  </a:txBody>
                  <a:tcPr marL="9096" marR="9096" marT="9096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Факт</a:t>
                      </a:r>
                    </a:p>
                  </a:txBody>
                  <a:tcPr marL="9096" marR="9096" marT="9096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Закуп </a:t>
                      </a:r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шприцев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+mj-lt"/>
                        </a:rPr>
                        <a:t>Закуп 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презервативов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  <a:latin typeface="+mj-lt"/>
                        </a:rPr>
                        <a:t>Аутрич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-работники</a:t>
                      </a:r>
                    </a:p>
                  </a:txBody>
                  <a:tcPr marL="9096" marR="9096" marT="909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 smtClean="0">
                        <a:effectLst/>
                        <a:latin typeface="+mj-lt"/>
                      </a:endParaRPr>
                    </a:p>
                  </a:txBody>
                  <a:tcPr marL="9096" marR="9096" marT="909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 smtClean="0">
                        <a:effectLst/>
                        <a:latin typeface="+mj-lt"/>
                      </a:endParaRPr>
                    </a:p>
                  </a:txBody>
                  <a:tcPr marL="9096" marR="9096" marT="909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Соц.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заказы НПО (</a:t>
                      </a:r>
                      <a:r>
                        <a:rPr lang="ru-RU" sz="1200" b="1" u="none" strike="noStrike" dirty="0" err="1" smtClean="0">
                          <a:effectLst/>
                          <a:latin typeface="+mj-lt"/>
                        </a:rPr>
                        <a:t>млн.тг</a:t>
                      </a:r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374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Дефицит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Дефицит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200" u="none" strike="noStrike" dirty="0" smtClean="0"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200" u="none" strike="noStrike" dirty="0" smtClean="0"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</a:t>
                      </a:r>
                    </a:p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Акмолинская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Актюбинская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214,3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Алматинская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100*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Атырауская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140,8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100**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ВКО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254,9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Жамбылская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247,4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 ЗКО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141,3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0,5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Карагандинская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371,3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371,3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9074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Костанайская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250,4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169,9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2366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Кызылординская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189,8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189,8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Мангистауская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195,6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195,6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Павлодарская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226,4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 СКО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ЮКО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522,8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522,8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0" u="none" strike="noStrike" dirty="0" err="1" smtClean="0">
                          <a:effectLst/>
                          <a:latin typeface="+mj-lt"/>
                        </a:rPr>
                        <a:t>г.Алматы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426,8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</a:tr>
              <a:tr h="18625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b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200" b="0" u="none" strike="noStrike" dirty="0" err="1" smtClean="0">
                          <a:effectLst/>
                          <a:latin typeface="+mj-lt"/>
                        </a:rPr>
                        <a:t>г.Астана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329,6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329,6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rgbClr val="FE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  <a:tr h="19860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  РК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3847,7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3854,5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170,8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132,1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197,9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130,2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34%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38,6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96" marR="9096" marT="9096" marB="0" anchor="ctr"/>
                </a:tc>
              </a:tr>
            </a:tbl>
          </a:graphicData>
        </a:graphic>
      </p:graphicFrame>
      <p:pic>
        <p:nvPicPr>
          <p:cNvPr id="7" name="Picture 2" descr="C:\Users\Secretary\Desktop\logo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52128" cy="58798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5373216"/>
            <a:ext cx="8208912" cy="1296144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Всего в 2016 году выделено из МБ – 3,8 млрд. тенге: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н</a:t>
            </a:r>
            <a:r>
              <a:rPr lang="ru-RU" sz="1400" dirty="0" smtClean="0">
                <a:solidFill>
                  <a:srgbClr val="002060"/>
                </a:solidFill>
              </a:rPr>
              <a:t>а шприцы - 132,1 млн. </a:t>
            </a:r>
            <a:r>
              <a:rPr lang="ru-RU" sz="1400" dirty="0" err="1" smtClean="0">
                <a:solidFill>
                  <a:srgbClr val="002060"/>
                </a:solidFill>
              </a:rPr>
              <a:t>тг</a:t>
            </a:r>
            <a:r>
              <a:rPr lang="ru-RU" sz="1400" dirty="0" smtClean="0">
                <a:solidFill>
                  <a:srgbClr val="002060"/>
                </a:solidFill>
              </a:rPr>
              <a:t>., дефицит - 23% (38,7 </a:t>
            </a:r>
            <a:r>
              <a:rPr lang="ru-RU" sz="1400" dirty="0" err="1" smtClean="0">
                <a:solidFill>
                  <a:srgbClr val="002060"/>
                </a:solidFill>
              </a:rPr>
              <a:t>млн.тг</a:t>
            </a:r>
            <a:r>
              <a:rPr lang="ru-RU" sz="1400" dirty="0" smtClean="0">
                <a:solidFill>
                  <a:srgbClr val="002060"/>
                </a:solidFill>
              </a:rPr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н</a:t>
            </a:r>
            <a:r>
              <a:rPr lang="ru-RU" sz="1400" dirty="0" smtClean="0">
                <a:solidFill>
                  <a:srgbClr val="002060"/>
                </a:solidFill>
              </a:rPr>
              <a:t>а презервативы – 130,2 </a:t>
            </a:r>
            <a:r>
              <a:rPr lang="ru-RU" sz="1400" dirty="0" err="1" smtClean="0">
                <a:solidFill>
                  <a:srgbClr val="002060"/>
                </a:solidFill>
              </a:rPr>
              <a:t>млн.тг</a:t>
            </a:r>
            <a:r>
              <a:rPr lang="ru-RU" sz="1400" dirty="0" smtClean="0">
                <a:solidFill>
                  <a:srgbClr val="002060"/>
                </a:solidFill>
              </a:rPr>
              <a:t>, дефицит - 34% (61,7 </a:t>
            </a:r>
            <a:r>
              <a:rPr lang="ru-RU" sz="1400" dirty="0" err="1" smtClean="0">
                <a:solidFill>
                  <a:srgbClr val="002060"/>
                </a:solidFill>
              </a:rPr>
              <a:t>млн.тг</a:t>
            </a:r>
            <a:r>
              <a:rPr lang="ru-RU" sz="1400" dirty="0" smtClean="0">
                <a:solidFill>
                  <a:srgbClr val="002060"/>
                </a:solidFill>
              </a:rPr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на ставки аутрич-работников -  68,9 </a:t>
            </a:r>
            <a:r>
              <a:rPr lang="ru-RU" sz="1400" dirty="0" err="1" smtClean="0">
                <a:solidFill>
                  <a:srgbClr val="002060"/>
                </a:solidFill>
              </a:rPr>
              <a:t>млн.тг</a:t>
            </a:r>
            <a:r>
              <a:rPr lang="ru-RU" sz="1400" dirty="0" smtClean="0">
                <a:solidFill>
                  <a:srgbClr val="002060"/>
                </a:solidFill>
              </a:rPr>
              <a:t>., дефицит - 28% (27,1млн.тг.)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к</a:t>
            </a:r>
            <a:r>
              <a:rPr lang="ru-RU" sz="1400" dirty="0" smtClean="0">
                <a:solidFill>
                  <a:srgbClr val="002060"/>
                </a:solidFill>
              </a:rPr>
              <a:t>оличество НПО  по государственному социальному заказу-  14, при расчетном количестве – 48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91226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000" dirty="0" smtClean="0"/>
              <a:t>* Алматинская </a:t>
            </a:r>
            <a:r>
              <a:rPr lang="ru-RU" sz="1000" dirty="0"/>
              <a:t>область -  имелся </a:t>
            </a:r>
            <a:r>
              <a:rPr lang="ru-RU" sz="1000" dirty="0" smtClean="0"/>
              <a:t>остаток </a:t>
            </a:r>
            <a:r>
              <a:rPr lang="ru-RU" sz="1000" dirty="0"/>
              <a:t>презервативов </a:t>
            </a:r>
            <a:r>
              <a:rPr lang="ru-RU" sz="1000" dirty="0" smtClean="0"/>
              <a:t>(на </a:t>
            </a:r>
            <a:r>
              <a:rPr lang="ru-RU" sz="1000" dirty="0"/>
              <a:t>01.01.16г - 601 282 </a:t>
            </a:r>
            <a:r>
              <a:rPr lang="ru-RU" sz="1000" dirty="0" smtClean="0"/>
              <a:t>шт.)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 smtClean="0"/>
              <a:t>** Атырауская область – имелся остаток презервативов (на 01.01.16г. – 359 000 шт.)</a:t>
            </a:r>
            <a:endParaRPr lang="ru-RU" sz="1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25501" y="125016"/>
            <a:ext cx="7578271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</a:rPr>
              <a:t>Объемы финансирования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профилактических программ из местного бюджета в 2016 году (млн. тенге)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044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Планируемые  регионы для реализации  профпрограмм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02786"/>
              </p:ext>
            </p:extLst>
          </p:nvPr>
        </p:nvGraphicFramePr>
        <p:xfrm>
          <a:off x="755576" y="764704"/>
          <a:ext cx="7363047" cy="5657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44216"/>
                <a:gridCol w="1291064"/>
                <a:gridCol w="1249842"/>
                <a:gridCol w="1578748"/>
                <a:gridCol w="1299177"/>
              </a:tblGrid>
              <a:tr h="296033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Область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ЛУИН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РС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МСМ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ЛЖВ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u="none" strike="noStrike" dirty="0" smtClean="0">
                          <a:effectLst/>
                        </a:rPr>
                        <a:t>  АКМОЛИНСКАЯ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АКТЮБИНСКАЯ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АЛМАТИНСКАЯ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u="none" strike="noStrike" dirty="0" smtClean="0">
                          <a:effectLst/>
                        </a:rPr>
                        <a:t>  АТЫРАУСКАЯ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ВКО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ЖАМБЫЛСКАЯ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u="none" strike="noStrike" dirty="0" smtClean="0">
                          <a:effectLst/>
                        </a:rPr>
                        <a:t>  ЗКО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КАРАГАНДИНСКАЯ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КОСТАНАЙСКАЯ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600" u="none" strike="noStrike" dirty="0" smtClean="0">
                          <a:effectLst/>
                        </a:rPr>
                        <a:t>КЫЗЫЛОРДИНСКАЯ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u="none" strike="noStrike" dirty="0" smtClean="0">
                          <a:effectLst/>
                        </a:rPr>
                        <a:t>  МАНГИСТАУСКАЯ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ПАВЛОДАРСКАЯ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СКО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ЮКО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г.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АЛМАТЫ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+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г.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АСТАНА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+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Стратегия ГФСТМ (2017-2022гг.):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стратегии</a:t>
            </a:r>
            <a:r>
              <a:rPr lang="ru-RU" dirty="0" smtClean="0"/>
              <a:t>: Поддержать ускорение мер, призванных положить конец ВИЧ, туберкулезу и малярии.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dirty="0" smtClean="0"/>
              <a:t>1. Повысить воздействие в борьбе против ВИЧ, ТБ;</a:t>
            </a:r>
          </a:p>
          <a:p>
            <a:r>
              <a:rPr lang="ru-RU" dirty="0" smtClean="0"/>
              <a:t>2. Создать жизнеспособные и устойчивые  механизмы для сохранения здоровья;</a:t>
            </a:r>
          </a:p>
          <a:p>
            <a:r>
              <a:rPr lang="ru-RU" dirty="0" smtClean="0"/>
              <a:t>3.Защищать права человека и гендерное равенство;</a:t>
            </a:r>
          </a:p>
          <a:p>
            <a:r>
              <a:rPr lang="ru-RU" dirty="0" smtClean="0"/>
              <a:t>4. Мобилизовать больший объем ресурсов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2118</Words>
  <Application>Microsoft Office PowerPoint</Application>
  <PresentationFormat>Экран (4:3)</PresentationFormat>
  <Paragraphs>698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Запрос финансовых средств от ГФСТМ для реализации мероприятий по профилактике  ВИЧ  в Республике Казахстан на период: 2018-2020гг. </vt:lpstr>
      <vt:lpstr>Презентация PowerPoint</vt:lpstr>
      <vt:lpstr>Стратегия  по противодействию распространения ВИЧ-инфекции в Республике Казахстан  на 2017-2020 годы </vt:lpstr>
      <vt:lpstr>Программа ускоренных мер по предотвращению новых случаев  ВИЧ-инфицирования в Республике Казахстан  в  соответствии со стратегией ЮНЭЙДС 90-90-90</vt:lpstr>
      <vt:lpstr>Эпидситуация по ВИЧ-инфекции на 01.01.2017 год</vt:lpstr>
      <vt:lpstr>Презентация PowerPoint</vt:lpstr>
      <vt:lpstr>Презентация PowerPoint</vt:lpstr>
      <vt:lpstr>Планируемые  регионы для реализации  профпрограмм</vt:lpstr>
      <vt:lpstr>Стратегия ГФСТМ (2017-2022гг.): </vt:lpstr>
      <vt:lpstr>7 подзадач  Стратегии ГФСТМ «Инвестировать в целях полного устранения эпидемии». </vt:lpstr>
      <vt:lpstr>1. Повышение  потенциала и роли НПО для ускорения мер, направленных на ликвидацию  ВИЧ</vt:lpstr>
      <vt:lpstr>2. Поддержка охраны репродуктивного здоровья женщин, детей и подростков для повышения эффективности борьбы против эпидемий</vt:lpstr>
      <vt:lpstr>3. Укрепление систем закупок и снабжения</vt:lpstr>
      <vt:lpstr>4. Повышение потенциала для усиления мер по ускорению ликвидации ВИЧ.</vt:lpstr>
      <vt:lpstr>5. Укрепление системы мониторинга, наращивание потенциала в области анализа и использования данных </vt:lpstr>
      <vt:lpstr>6. Укрепление и  согласование национальных  стратегий,  планов, нормативных документов для профилактики и  борьбы с ВИЧ.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cp:lastPrinted>2017-01-16T12:20:45Z</cp:lastPrinted>
  <dcterms:created xsi:type="dcterms:W3CDTF">2017-01-05T11:20:51Z</dcterms:created>
  <dcterms:modified xsi:type="dcterms:W3CDTF">2017-01-19T08:29:19Z</dcterms:modified>
</cp:coreProperties>
</file>