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69" r:id="rId4"/>
    <p:sldId id="286" r:id="rId5"/>
    <p:sldId id="287" r:id="rId6"/>
    <p:sldId id="288" r:id="rId7"/>
    <p:sldId id="289" r:id="rId8"/>
    <p:sldId id="290" r:id="rId9"/>
    <p:sldId id="291" r:id="rId10"/>
    <p:sldId id="266" r:id="rId11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elizaryeva Alla" initials="YA" lastIdx="1" clrIdx="0">
    <p:extLst>
      <p:ext uri="{19B8F6BF-5375-455C-9EA6-DF929625EA0E}">
        <p15:presenceInfo xmlns:p15="http://schemas.microsoft.com/office/powerpoint/2012/main" userId="bfde84e503be51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66705" autoAdjust="0"/>
  </p:normalViewPr>
  <p:slideViewPr>
    <p:cSldViewPr>
      <p:cViewPr varScale="1">
        <p:scale>
          <a:sx n="86" d="100"/>
          <a:sy n="86" d="100"/>
        </p:scale>
        <p:origin x="124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54EB0-D4E1-49C5-9C64-FE7C3780D72B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046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2153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3"/>
            <a:ext cx="2950474" cy="4970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7EF1A-0842-40CF-811E-A2A347C50C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596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666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7288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6D015-2D84-4B91-9A9E-718F28586CE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163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6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Обеспечение СИЗ позволит: предотвратить заболевание персонала 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-19;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обеспечить непрерывное оказание профилактических услуг клиентам НПО в полном объеме, проводить рабочие встречи, мероприятия по обучению в режиме офлайн,  проводить консультирование  по различным вопросам, в т.ч. профилактике ВИЧ, КОВИД, тестированию и приверженности лечению; а также (</a:t>
            </a:r>
            <a:r>
              <a:rPr lang="en-US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ru-RU" sz="1200" dirty="0">
                <a:solidFill>
                  <a:schemeClr val="bg1"/>
                </a:solidFill>
                <a:effectLst/>
                <a:latin typeface="Akrobat Bold" panose="00000800000000000000" pitchFamily="50" charset="-52"/>
                <a:ea typeface="Calibri" panose="020F0502020204030204" pitchFamily="34" charset="0"/>
                <a:cs typeface="Arial" panose="020B0604020202020204" pitchFamily="34" charset="0"/>
              </a:rPr>
              <a:t>) улучшит меры контроля инфекции в организациях (НПО).</a:t>
            </a:r>
            <a:endParaRPr lang="ru-RU" sz="1200" dirty="0">
              <a:solidFill>
                <a:schemeClr val="bg1"/>
              </a:solidFill>
              <a:effectLst/>
              <a:latin typeface="Akrobat Bold" panose="000008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7EF1A-0842-40CF-811E-A2A347C50C7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1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2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56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49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156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46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34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3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18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2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43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0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807A5-8FAA-48B0-BB79-F638BDBDF97E}" type="datetimeFigureOut">
              <a:rPr lang="ru-RU" smtClean="0"/>
              <a:t>18.06.2021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D9594-ADCE-46AA-9C21-C1002A7E0F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info@kncdiz.kz" TargetMode="External"/><Relationship Id="rId5" Type="http://schemas.openxmlformats.org/officeDocument/2006/relationships/hyperlink" Target="http://www.kncdiz.kz/" TargetMode="Externa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8411" y="526338"/>
            <a:ext cx="8280920" cy="3443918"/>
          </a:xfrm>
        </p:spPr>
        <p:txBody>
          <a:bodyPr>
            <a:noAutofit/>
          </a:bodyPr>
          <a:lstStyle/>
          <a:p>
            <a:pPr lvl="0"/>
            <a:r>
              <a:rPr lang="ru-RU" sz="2800" b="1" dirty="0"/>
              <a:t>Проект </a:t>
            </a:r>
            <a:br>
              <a:rPr lang="en-US" sz="2800" b="1" dirty="0"/>
            </a:br>
            <a:r>
              <a:rPr lang="ru-RU" sz="2800" b="1" dirty="0"/>
              <a:t>Концептуальной заявки на грант Глобального фонда С</a:t>
            </a:r>
            <a:r>
              <a:rPr lang="en-US" sz="2800" b="1" dirty="0"/>
              <a:t>19RM</a:t>
            </a:r>
            <a:r>
              <a:rPr lang="ru-RU" sz="2800" b="1" dirty="0"/>
              <a:t> </a:t>
            </a:r>
            <a:br>
              <a:rPr lang="en-US" sz="2800" b="1" dirty="0"/>
            </a:br>
            <a:r>
              <a:rPr lang="ru-RU" sz="2800" b="1" dirty="0"/>
              <a:t>по ВИЧ в РК на 01</a:t>
            </a:r>
            <a:r>
              <a:rPr lang="en-US" sz="2800" b="1" dirty="0"/>
              <a:t>.0</a:t>
            </a:r>
            <a:r>
              <a:rPr lang="ru-RU" sz="2800" b="1" dirty="0"/>
              <a:t>9</a:t>
            </a:r>
            <a:r>
              <a:rPr lang="en-US" sz="2800" b="1" dirty="0"/>
              <a:t>.</a:t>
            </a:r>
            <a:r>
              <a:rPr lang="ru-RU" sz="2800" b="1" dirty="0"/>
              <a:t>2021-</a:t>
            </a:r>
            <a:r>
              <a:rPr lang="en-US" sz="2800" b="1" dirty="0"/>
              <a:t>31.12.</a:t>
            </a:r>
            <a:r>
              <a:rPr lang="ru-RU" sz="2800" b="1" dirty="0"/>
              <a:t>2023 гг.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-27282" y="613063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  июня 2021г.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116633"/>
            <a:ext cx="615817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РГП на ПХВ «Казахский научный центр дерматологии и инфекционных заболеваний» МЗ РК</a:t>
            </a:r>
            <a:endParaRPr lang="ru-RU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220073" y="4156601"/>
            <a:ext cx="38740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/>
              <a:t>Т. Давлетгалиева-</a:t>
            </a:r>
          </a:p>
          <a:p>
            <a:pPr algn="ctr"/>
            <a:r>
              <a:rPr lang="ru-RU" sz="2000" b="1" i="1" dirty="0"/>
              <a:t>Национальный координатор по компоненту ВИЧ, </a:t>
            </a:r>
          </a:p>
          <a:p>
            <a:pPr algn="ctr"/>
            <a:r>
              <a:rPr lang="ru-RU" sz="2000" b="1" i="1" dirty="0"/>
              <a:t>ГРП ГФ КНЦДИЗ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998340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User\Downloads\Области РК распрастраненность1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  <a14:imgEffect>
                      <a14:saturation sat="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341" t="26850" r="5705" b="27092"/>
          <a:stretch/>
        </p:blipFill>
        <p:spPr bwMode="auto">
          <a:xfrm>
            <a:off x="225878" y="1052736"/>
            <a:ext cx="8719404" cy="4633381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3635896" y="5749293"/>
            <a:ext cx="23762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3">
                    <a:lumMod val="50000"/>
                  </a:schemeClr>
                </a:solidFill>
                <a:hlinkClick r:id="rId5"/>
              </a:rPr>
              <a:t>www.kncdiz.kz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ru-RU" sz="1200" b="1" dirty="0">
              <a:solidFill>
                <a:schemeClr val="tx2"/>
              </a:solidFill>
            </a:endParaRPr>
          </a:p>
          <a:p>
            <a:r>
              <a:rPr lang="en-US" b="1" dirty="0"/>
              <a:t>E</a:t>
            </a:r>
            <a:r>
              <a:rPr lang="ru-RU" b="1" dirty="0"/>
              <a:t>-mail: </a:t>
            </a:r>
            <a:r>
              <a:rPr lang="ru-RU" b="1" dirty="0" err="1">
                <a:hlinkClick r:id="rId6"/>
              </a:rPr>
              <a:t>info</a:t>
            </a:r>
            <a:r>
              <a:rPr lang="ru-RU" b="1" dirty="0">
                <a:hlinkClick r:id="rId6"/>
              </a:rPr>
              <a:t>@</a:t>
            </a:r>
            <a:r>
              <a:rPr lang="en-US" b="1" dirty="0" err="1">
                <a:hlinkClick r:id="rId6"/>
              </a:rPr>
              <a:t>kncdiz</a:t>
            </a:r>
            <a:r>
              <a:rPr lang="ru-RU" b="1" dirty="0">
                <a:hlinkClick r:id="rId6"/>
              </a:rPr>
              <a:t>.</a:t>
            </a:r>
            <a:r>
              <a:rPr lang="ru-RU" b="1" dirty="0" err="1">
                <a:hlinkClick r:id="rId6"/>
              </a:rPr>
              <a:t>kz</a:t>
            </a:r>
            <a:endParaRPr lang="ru-RU" sz="105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07" t="23913" r="24129" b="63289"/>
          <a:stretch/>
        </p:blipFill>
        <p:spPr bwMode="auto">
          <a:xfrm>
            <a:off x="2339752" y="2789456"/>
            <a:ext cx="4838810" cy="119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215751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649967" y="215751"/>
            <a:ext cx="454162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Благодарю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566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65262" cy="578528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sz="2100" b="1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Период реализации: </a:t>
            </a:r>
            <a:r>
              <a:rPr lang="en-US" sz="2100" b="1" dirty="0">
                <a:cs typeface="Times New Roman" pitchFamily="18" charset="0"/>
              </a:rPr>
              <a:t>01.09.</a:t>
            </a:r>
            <a:r>
              <a:rPr lang="ru-RU" sz="2100" b="1" dirty="0">
                <a:cs typeface="Times New Roman" pitchFamily="18" charset="0"/>
              </a:rPr>
              <a:t>202</a:t>
            </a:r>
            <a:r>
              <a:rPr lang="en-US" sz="2100" b="1" dirty="0">
                <a:cs typeface="Times New Roman" pitchFamily="18" charset="0"/>
              </a:rPr>
              <a:t>1</a:t>
            </a:r>
            <a:r>
              <a:rPr lang="ru-RU" sz="2100" b="1" dirty="0">
                <a:cs typeface="Times New Roman" pitchFamily="18" charset="0"/>
              </a:rPr>
              <a:t> – 31.12.202</a:t>
            </a:r>
            <a:r>
              <a:rPr lang="en-US" sz="2100" b="1" dirty="0">
                <a:cs typeface="Times New Roman" pitchFamily="18" charset="0"/>
              </a:rPr>
              <a:t>3</a:t>
            </a:r>
            <a:r>
              <a:rPr lang="ru-RU" sz="2100" b="1" dirty="0">
                <a:cs typeface="Times New Roman" pitchFamily="18" charset="0"/>
              </a:rPr>
              <a:t> гг.</a:t>
            </a:r>
            <a:r>
              <a:rPr lang="ru-RU" sz="2000" b="1" dirty="0"/>
              <a:t> </a:t>
            </a:r>
            <a:endParaRPr lang="ru-RU" sz="2100" b="1" dirty="0">
              <a:cs typeface="Times New Roman" pitchFamily="18" charset="0"/>
            </a:endParaRPr>
          </a:p>
          <a:p>
            <a:pPr marL="0" indent="0">
              <a:buNone/>
            </a:pPr>
            <a:endParaRPr lang="ru-RU" sz="2100" b="1" dirty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Сумма гранта: </a:t>
            </a:r>
            <a:r>
              <a:rPr lang="en-US" sz="2400" b="1" dirty="0">
                <a:latin typeface="+mj-lt"/>
                <a:cs typeface="Times New Roman" pitchFamily="18" charset="0"/>
              </a:rPr>
              <a:t>$</a:t>
            </a:r>
            <a:r>
              <a:rPr lang="ru-RU" sz="2400" b="1" dirty="0">
                <a:latin typeface="+mj-lt"/>
                <a:cs typeface="Times New Roman" pitchFamily="18" charset="0"/>
              </a:rPr>
              <a:t> 1 828 620 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Базовая: </a:t>
            </a:r>
            <a:r>
              <a:rPr lang="en-US" sz="2200" b="1" dirty="0">
                <a:cs typeface="Times New Roman" pitchFamily="18" charset="0"/>
              </a:rPr>
              <a:t>914 310 </a:t>
            </a:r>
            <a:r>
              <a:rPr lang="ru-RU" sz="2200" b="1" dirty="0">
                <a:cs typeface="Times New Roman" pitchFamily="18" charset="0"/>
              </a:rPr>
              <a:t>долларов США или 393 153 146 тенге</a:t>
            </a:r>
          </a:p>
          <a:p>
            <a:pPr marL="0" indent="0">
              <a:buNone/>
            </a:pPr>
            <a:r>
              <a:rPr lang="ru-RU" sz="2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Сверх базовая: </a:t>
            </a:r>
            <a:r>
              <a:rPr lang="en-US" sz="2200" b="1" dirty="0">
                <a:cs typeface="Times New Roman" pitchFamily="18" charset="0"/>
              </a:rPr>
              <a:t>914 310 </a:t>
            </a:r>
            <a:r>
              <a:rPr lang="ru-RU" sz="2200" b="1" dirty="0">
                <a:cs typeface="Times New Roman" pitchFamily="18" charset="0"/>
              </a:rPr>
              <a:t>долларов США или 393 153 146 тенге</a:t>
            </a:r>
          </a:p>
          <a:p>
            <a:pPr marL="0" indent="0">
              <a:buNone/>
            </a:pPr>
            <a:endParaRPr lang="ru-RU" sz="2100" b="1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Цель: </a:t>
            </a:r>
            <a:r>
              <a:rPr lang="ru-RU" sz="2200" b="1" dirty="0">
                <a:cs typeface="Times New Roman" pitchFamily="18" charset="0"/>
              </a:rPr>
              <a:t>Смягчение воздействия от пандемии С</a:t>
            </a:r>
            <a:r>
              <a:rPr lang="en-US" sz="2200" b="1" dirty="0">
                <a:cs typeface="Times New Roman" pitchFamily="18" charset="0"/>
              </a:rPr>
              <a:t>OVID - </a:t>
            </a:r>
            <a:r>
              <a:rPr lang="ru-RU" sz="2200" b="1" dirty="0">
                <a:cs typeface="Times New Roman" pitchFamily="18" charset="0"/>
              </a:rPr>
              <a:t>19</a:t>
            </a:r>
          </a:p>
          <a:p>
            <a:pPr marL="0" indent="0">
              <a:buNone/>
            </a:pPr>
            <a:endParaRPr lang="ru-RU" sz="2100" dirty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Направления:</a:t>
            </a:r>
          </a:p>
          <a:p>
            <a:pPr marL="0" lvl="0" indent="0">
              <a:buNone/>
            </a:pPr>
            <a:endParaRPr lang="en-US" sz="1800" b="1" dirty="0">
              <a:solidFill>
                <a:srgbClr val="002060"/>
              </a:solidFill>
            </a:endParaRP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Мероприятия по контролю и сдерживанию COVID-19 </a:t>
            </a: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2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 Мероприятия по снижению рисков, связанных с COVID-19</a:t>
            </a:r>
            <a:r>
              <a:rPr lang="ru-RU" sz="19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6000"/>
              </a:lnSpc>
              <a:spcAft>
                <a:spcPts val="800"/>
              </a:spcAft>
              <a:buNone/>
            </a:pPr>
            <a:r>
              <a:rPr lang="ru-RU" sz="19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3.   </a:t>
            </a:r>
            <a:r>
              <a:rPr lang="ru-RU" sz="21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Усиление системы здравоохранения и сообщества</a:t>
            </a:r>
            <a:endParaRPr lang="x-none" sz="1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buNone/>
            </a:pPr>
            <a:endParaRPr lang="ru-RU" sz="28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71600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312523" y="101735"/>
            <a:ext cx="781236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Концептуальная заявка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 C19RM (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ВИЧ)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1876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663101"/>
              </p:ext>
            </p:extLst>
          </p:nvPr>
        </p:nvGraphicFramePr>
        <p:xfrm>
          <a:off x="116534" y="984913"/>
          <a:ext cx="8919962" cy="576732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76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6649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2381260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 Мероприятия по контролю и сдерживанию COVID-19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cap="none" baseline="0" dirty="0">
                          <a:effectLst/>
                        </a:rPr>
                        <a:t>Закуп СИЗ для профилактики </a:t>
                      </a:r>
                      <a:r>
                        <a:rPr lang="ru-RU" sz="1800" dirty="0">
                          <a:effectLst/>
                        </a:rPr>
                        <a:t>COVID-19 для: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центров СПИД 6 проектных регионов  (аутрич и медицинских работников) на 4 мес. 2021 -2022 гг.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клиентов ПТАО на 4 мес. 2021 г.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КНЦДИЗ на 4 мес. 2021 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baseline="0" dirty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СПИД – сервисных НПО всех регионов РК (аутрич работников и их клиентов) на  4 мес. 2021 - 2022 гг.;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</a:t>
                      </a:r>
                      <a:r>
                        <a:rPr lang="ru-RU" sz="1600" baseline="0" dirty="0" err="1">
                          <a:effectLst/>
                        </a:rPr>
                        <a:t>суб</a:t>
                      </a:r>
                      <a:r>
                        <a:rPr lang="ru-RU" sz="1600" baseline="0" dirty="0">
                          <a:effectLst/>
                        </a:rPr>
                        <a:t>-контрактеров  гранта ГФ (5) на 4 мес. 2021 г.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ж</a:t>
                      </a:r>
                      <a:r>
                        <a:rPr lang="ru-RU" sz="1600" dirty="0">
                          <a:effectLst/>
                        </a:rPr>
                        <a:t>енщин, пострадавших от насилия, находящихся в кризисных центрах 6 проектных регионах </a:t>
                      </a:r>
                      <a:r>
                        <a:rPr lang="ru-RU" sz="1600" baseline="0" dirty="0">
                          <a:effectLst/>
                        </a:rPr>
                        <a:t>на 4 мес. 2021 г. </a:t>
                      </a:r>
                      <a:endParaRPr lang="x-none" sz="1600" dirty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cap="all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cap="all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Профилактика </a:t>
                      </a:r>
                      <a:r>
                        <a:rPr lang="en-US" sz="1600" dirty="0">
                          <a:effectLst/>
                        </a:rPr>
                        <a:t>COVID</a:t>
                      </a:r>
                      <a:r>
                        <a:rPr lang="ru-RU" sz="1600" dirty="0">
                          <a:effectLst/>
                        </a:rPr>
                        <a:t>-19 среди медицинских работников ОЦ СПИД, КНЦДИЗ, аутрич работников по работе с ключевыми группами населения и их клиентами, пациентов поддерживающей заместительной терапии, женщин, столкнувшись с насилием.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43168" y="2682179"/>
            <a:ext cx="19376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 </a:t>
            </a:r>
            <a:r>
              <a:rPr lang="en-US" sz="1600" dirty="0"/>
              <a:t>$ </a:t>
            </a:r>
            <a:r>
              <a:rPr lang="ru-RU" sz="1600" dirty="0"/>
              <a:t>524  436</a:t>
            </a:r>
          </a:p>
          <a:p>
            <a:r>
              <a:rPr lang="ru-RU" sz="1600" dirty="0"/>
              <a:t>225 507 2390 тг</a:t>
            </a:r>
            <a:r>
              <a:rPr lang="ru-RU" sz="1600" b="1" dirty="0"/>
              <a:t>.</a:t>
            </a:r>
            <a:r>
              <a:rPr lang="en-US" sz="1600" b="1" dirty="0"/>
              <a:t> 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63086" y="4326508"/>
            <a:ext cx="1697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$ </a:t>
            </a:r>
            <a:r>
              <a:rPr lang="ru-RU" sz="1600" dirty="0"/>
              <a:t>53 871</a:t>
            </a:r>
          </a:p>
          <a:p>
            <a:r>
              <a:rPr lang="ru-RU" sz="1600" dirty="0"/>
              <a:t>23 164 676тг.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995936" y="605642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Всего -  </a:t>
            </a:r>
            <a:r>
              <a:rPr lang="en-US" b="1" dirty="0"/>
              <a:t>$ </a:t>
            </a:r>
            <a:r>
              <a:rPr lang="ru-RU" b="1" dirty="0"/>
              <a:t>578 307</a:t>
            </a:r>
          </a:p>
          <a:p>
            <a:pPr algn="ctr"/>
            <a:r>
              <a:rPr lang="ru-RU" b="1" dirty="0"/>
              <a:t>248 672 066 тг.</a:t>
            </a:r>
            <a:r>
              <a:rPr lang="en-US" b="1" dirty="0"/>
              <a:t>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0321" y="230846"/>
            <a:ext cx="7894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Базовое распределение (1)</a:t>
            </a:r>
          </a:p>
        </p:txBody>
      </p:sp>
    </p:spTree>
    <p:extLst>
      <p:ext uri="{BB962C8B-B14F-4D97-AF65-F5344CB8AC3E}">
        <p14:creationId xmlns:p14="http://schemas.microsoft.com/office/powerpoint/2010/main" val="12158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397045"/>
              </p:ext>
            </p:extLst>
          </p:nvPr>
        </p:nvGraphicFramePr>
        <p:xfrm>
          <a:off x="116534" y="984913"/>
          <a:ext cx="8956233" cy="517702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777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435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21447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Расширение ставок: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Аутрич – работников </a:t>
                      </a:r>
                      <a:r>
                        <a:rPr lang="ru-RU" sz="1600" baseline="0" dirty="0">
                          <a:effectLst/>
                        </a:rPr>
                        <a:t> по работе с трансгендерными людьми  (ТГ)  на 2 ставки;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Равных консультантов среди ЛЖВ Карагандинской области  на 2 ставки.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aseline="0" dirty="0">
                        <a:effectLst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kern="1200" baseline="0" dirty="0">
                          <a:effectLst/>
                        </a:rPr>
                        <a:t>Выделение дополнительных ставок: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baseline="0" dirty="0">
                          <a:effectLst/>
                        </a:rPr>
                        <a:t>веб-консультантов  </a:t>
                      </a:r>
                      <a:r>
                        <a:rPr lang="ru-RU" sz="1600" kern="1200" baseline="0" dirty="0">
                          <a:effectLst/>
                        </a:rPr>
                        <a:t>- </a:t>
                      </a:r>
                      <a:r>
                        <a:rPr lang="ru-RU" sz="1600" baseline="0" dirty="0">
                          <a:effectLst/>
                        </a:rPr>
                        <a:t>по 2  ставки для РС, МСМ, ТГ, ЛЖВ и 3 для ЛУИН.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aseline="0" dirty="0">
                          <a:effectLst/>
                        </a:rPr>
                        <a:t>психологов</a:t>
                      </a:r>
                      <a:r>
                        <a:rPr lang="ru-RU" sz="1600" baseline="0" dirty="0">
                          <a:effectLst/>
                        </a:rPr>
                        <a:t> – 3 ставки;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админресурсы.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kern="1200" baseline="0" dirty="0">
                          <a:effectLst/>
                        </a:rPr>
                        <a:t>Создание, поддержка </a:t>
                      </a:r>
                      <a:r>
                        <a:rPr lang="ru-RU" sz="1800" dirty="0">
                          <a:effectLst/>
                        </a:rPr>
                        <a:t>  веб-сайта и страницы  в соцсетях для информирования  КГН и ЛЖВ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51920" y="1915057"/>
            <a:ext cx="20882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$ </a:t>
            </a:r>
            <a:r>
              <a:rPr lang="ru-RU" sz="1600" dirty="0">
                <a:solidFill>
                  <a:srgbClr val="000000"/>
                </a:solidFill>
              </a:rPr>
              <a:t>20 703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8 902 290 тг.</a:t>
            </a:r>
            <a:endParaRPr lang="ru-RU" sz="1600" dirty="0"/>
          </a:p>
          <a:p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816839" y="3989295"/>
            <a:ext cx="20882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$ </a:t>
            </a:r>
            <a:r>
              <a:rPr lang="ru-RU" sz="1600" dirty="0">
                <a:solidFill>
                  <a:srgbClr val="000000"/>
                </a:solidFill>
              </a:rPr>
              <a:t>125 311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53 883 730 тг.</a:t>
            </a:r>
            <a:endParaRPr lang="ru-RU" sz="1600" dirty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530120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$</a:t>
            </a:r>
            <a:r>
              <a:rPr lang="ru-RU" sz="1600" dirty="0">
                <a:solidFill>
                  <a:srgbClr val="000000"/>
                </a:solidFill>
              </a:rPr>
              <a:t>9 490  </a:t>
            </a:r>
            <a:r>
              <a:rPr lang="ru-RU" sz="1600" dirty="0"/>
              <a:t>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4 080 700 тг.</a:t>
            </a:r>
            <a:endParaRPr lang="ru-RU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1699613"/>
            <a:ext cx="3204622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Для  увеличения охвата профилактическими программами ТГ людей.</a:t>
            </a:r>
          </a:p>
          <a:p>
            <a:endParaRPr lang="ru-RU" sz="500" dirty="0"/>
          </a:p>
          <a:p>
            <a:r>
              <a:rPr lang="ru-RU" sz="1600" dirty="0"/>
              <a:t> Для  привлечения ЛЖВ к лечению и повышению приверженности к АРТ в Карагандинской области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8962" y="4210220"/>
            <a:ext cx="3203847" cy="2315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ea typeface="Times New Roman" panose="02020603050405020304" pitchFamily="18" charset="0"/>
                <a:cs typeface="Times New Roman" panose="02020603050405020304" pitchFamily="18" charset="0"/>
              </a:rPr>
              <a:t>Для оказания консультативной помощи для всех КГН и ЛЖВ по  вопросам, связанным с КОВИД и ВИЧ, направления и перенаправления в медицинские и неправительственные  организации. 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0321" y="230846"/>
            <a:ext cx="7894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Базовое распределение (2)</a:t>
            </a:r>
          </a:p>
        </p:txBody>
      </p:sp>
    </p:spTree>
    <p:extLst>
      <p:ext uri="{BB962C8B-B14F-4D97-AF65-F5344CB8AC3E}">
        <p14:creationId xmlns:p14="http://schemas.microsoft.com/office/powerpoint/2010/main" val="319676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820977"/>
              </p:ext>
            </p:extLst>
          </p:nvPr>
        </p:nvGraphicFramePr>
        <p:xfrm>
          <a:off x="18746" y="1017974"/>
          <a:ext cx="9027466" cy="514654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807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47864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18851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914001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Проведение</a:t>
                      </a:r>
                      <a:r>
                        <a:rPr lang="ru-RU" sz="1800" baseline="0" dirty="0">
                          <a:effectLst/>
                        </a:rPr>
                        <a:t> тренингов по обучению  веб-консультантов по профилактике </a:t>
                      </a:r>
                      <a:r>
                        <a:rPr lang="en-US" sz="1800" baseline="0" dirty="0">
                          <a:effectLst/>
                        </a:rPr>
                        <a:t>COVID -19</a:t>
                      </a:r>
                      <a:endParaRPr lang="ru-RU" sz="1800" baseline="0" dirty="0">
                        <a:effectLst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US" sz="1800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aseline="0" dirty="0">
                        <a:effectLst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kern="1200" baseline="0" dirty="0">
                          <a:effectLst/>
                        </a:rPr>
                        <a:t>Поддержка </a:t>
                      </a:r>
                      <a:r>
                        <a:rPr lang="ru-RU" sz="1800" kern="1200" dirty="0">
                          <a:effectLst/>
                        </a:rPr>
                        <a:t>программ для организации видеоконференций</a:t>
                      </a:r>
                      <a:endParaRPr lang="ru-RU" sz="1800" kern="1200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kern="1200" baseline="0" dirty="0">
                        <a:effectLst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kern="1200" baseline="0" dirty="0">
                        <a:effectLst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kern="1200" dirty="0">
                          <a:effectLst/>
                        </a:rPr>
                        <a:t>Выпуск информационных материалов для НПО и ОЦ СПИД по вопросам профилактики и вакцинации </a:t>
                      </a:r>
                      <a:r>
                        <a:rPr lang="ru-RU" sz="1800" dirty="0"/>
                        <a:t>COVID-19</a:t>
                      </a:r>
                      <a:endParaRPr lang="ru-RU" sz="1800" kern="120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14064" y="327847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$ </a:t>
            </a:r>
            <a:r>
              <a:rPr lang="ru-RU" sz="1600" dirty="0">
                <a:solidFill>
                  <a:srgbClr val="000000"/>
                </a:solidFill>
              </a:rPr>
              <a:t>3 900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1 677 000 тг.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833462" y="184976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/>
              <a:t> </a:t>
            </a:r>
            <a:r>
              <a:rPr lang="en-US" sz="1600" dirty="0"/>
              <a:t>$ </a:t>
            </a:r>
            <a:r>
              <a:rPr lang="ru-RU" sz="1600" dirty="0"/>
              <a:t>30 229</a:t>
            </a:r>
            <a:endParaRPr lang="en-US" sz="1600" dirty="0"/>
          </a:p>
          <a:p>
            <a:pPr algn="ctr" fontAlgn="b"/>
            <a:r>
              <a:rPr lang="ru-RU" sz="1600" dirty="0"/>
              <a:t>12 998 470 тг.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3350" y="4623318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$ </a:t>
            </a:r>
            <a:r>
              <a:rPr lang="ru-RU" sz="1600" dirty="0">
                <a:solidFill>
                  <a:srgbClr val="000000"/>
                </a:solidFill>
              </a:rPr>
              <a:t>6 977 </a:t>
            </a:r>
            <a:r>
              <a:rPr lang="ru-RU" sz="1600" dirty="0"/>
              <a:t>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3 000 110 тг.</a:t>
            </a:r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6030909" y="3267857"/>
            <a:ext cx="28755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Для обеспечения эффективной коммуникации, участия в  семинарах и тренингах, рабочих совещаний 13 НПО (СП гранта)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12160" y="1772816"/>
            <a:ext cx="31171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Для повышения  уровня знаний веб-консультантов по вопросам предоставления  достоверной информации по </a:t>
            </a:r>
            <a:r>
              <a:rPr lang="en-US" sz="1600" dirty="0"/>
              <a:t>COVID</a:t>
            </a:r>
            <a:r>
              <a:rPr lang="ru-RU" sz="1600" dirty="0"/>
              <a:t>-19 </a:t>
            </a:r>
            <a:r>
              <a:rPr lang="ru-RU" sz="1600" baseline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КГН и ЛЖВ.</a:t>
            </a:r>
            <a:endParaRPr lang="ru-RU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992426" y="4511650"/>
            <a:ext cx="3011297" cy="166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увеличения  охвата вакцинацией ЛЖВ и КГН,  своевременного доступа к диагностике и медицинского наблюдения у лиц с подозрением на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COVID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10321" y="230846"/>
            <a:ext cx="7894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Базовое распределение (3)</a:t>
            </a:r>
          </a:p>
        </p:txBody>
      </p:sp>
    </p:spTree>
    <p:extLst>
      <p:ext uri="{BB962C8B-B14F-4D97-AF65-F5344CB8AC3E}">
        <p14:creationId xmlns:p14="http://schemas.microsoft.com/office/powerpoint/2010/main" val="995363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34869" y="85919"/>
            <a:ext cx="1025300" cy="75079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8278679"/>
              </p:ext>
            </p:extLst>
          </p:nvPr>
        </p:nvGraphicFramePr>
        <p:xfrm>
          <a:off x="98660" y="864404"/>
          <a:ext cx="8974106" cy="5458197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426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9054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28075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31232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0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4792209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Увеличение транспортных расходов для: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НПО проектных регионов;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- клиентов ПТАО </a:t>
                      </a:r>
                      <a:r>
                        <a:rPr lang="ru-RU" sz="1800" baseline="0" dirty="0">
                          <a:effectLst/>
                        </a:rPr>
                        <a:t> в период ограничения движения общественного транспорта или   локдауна</a:t>
                      </a:r>
                      <a:r>
                        <a:rPr lang="ru-RU" sz="1800" dirty="0">
                          <a:effectLst/>
                        </a:rPr>
                        <a:t>;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800" kern="1200" baseline="0" dirty="0">
                          <a:effectLst/>
                        </a:rPr>
                        <a:t>Административные  расходы на обслуживание гранта  на 2021-2023гг.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86151" y="223289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$ </a:t>
            </a:r>
            <a:r>
              <a:rPr lang="ru-RU" sz="1600" dirty="0">
                <a:solidFill>
                  <a:srgbClr val="000000"/>
                </a:solidFill>
              </a:rPr>
              <a:t>36 372 </a:t>
            </a:r>
            <a:r>
              <a:rPr lang="ru-RU" sz="1600" dirty="0"/>
              <a:t> 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15 639 960 тг.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599960" y="4663253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1600" dirty="0">
                <a:solidFill>
                  <a:srgbClr val="000000"/>
                </a:solidFill>
              </a:rPr>
              <a:t>$ </a:t>
            </a:r>
            <a:r>
              <a:rPr lang="ru-RU" sz="1600" dirty="0">
                <a:solidFill>
                  <a:srgbClr val="000000"/>
                </a:solidFill>
              </a:rPr>
              <a:t>103 021</a:t>
            </a:r>
            <a:endParaRPr lang="en-US" sz="1600" dirty="0">
              <a:solidFill>
                <a:srgbClr val="000000"/>
              </a:solidFill>
            </a:endParaRPr>
          </a:p>
          <a:p>
            <a:pPr algn="ctr" fontAlgn="b"/>
            <a:r>
              <a:rPr lang="ru-RU" sz="1600" dirty="0">
                <a:solidFill>
                  <a:srgbClr val="000000"/>
                </a:solidFill>
              </a:rPr>
              <a:t>44 298 991 г.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275924" y="544522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Всего -  </a:t>
            </a:r>
            <a:r>
              <a:rPr lang="en-US" b="1" dirty="0"/>
              <a:t>$ </a:t>
            </a:r>
            <a:r>
              <a:rPr lang="ru-RU" b="1" dirty="0"/>
              <a:t>336 003 </a:t>
            </a:r>
          </a:p>
          <a:p>
            <a:pPr algn="ctr"/>
            <a:r>
              <a:rPr lang="ru-RU" b="1" dirty="0"/>
              <a:t>127 675 600 тг.</a:t>
            </a:r>
            <a:r>
              <a:rPr lang="en-US" b="1" dirty="0"/>
              <a:t> </a:t>
            </a:r>
            <a:endParaRPr lang="ru-RU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43608" y="6381328"/>
            <a:ext cx="7309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ИТОГО на базовое распределение –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$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914 310  -  393 153 300 тг.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07820" y="1750958"/>
            <a:ext cx="3204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Своевременное  предоставление профилактических услуг  КГН и АРТ для  ЛЖВ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5156" y="4376281"/>
            <a:ext cx="31672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Реализация  реализацией мероприятий Гранта по </a:t>
            </a:r>
            <a:r>
              <a:rPr lang="ru-RU" sz="1600" dirty="0">
                <a:cs typeface="Times New Roman" pitchFamily="18" charset="0"/>
              </a:rPr>
              <a:t>смягчению воздействия  от пандемии С</a:t>
            </a:r>
            <a:r>
              <a:rPr lang="en-US" sz="1600" dirty="0">
                <a:cs typeface="Times New Roman" pitchFamily="18" charset="0"/>
              </a:rPr>
              <a:t>OVID – </a:t>
            </a:r>
            <a:r>
              <a:rPr lang="ru-RU" sz="1600" dirty="0">
                <a:cs typeface="Times New Roman" pitchFamily="18" charset="0"/>
              </a:rPr>
              <a:t>19, мониторинг</a:t>
            </a:r>
          </a:p>
          <a:p>
            <a:r>
              <a:rPr lang="ru-RU" sz="16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16516B5-2C1D-4D5B-A763-0C87A377E0D7}"/>
              </a:ext>
            </a:extLst>
          </p:cNvPr>
          <p:cNvSpPr txBox="1"/>
          <p:nvPr/>
        </p:nvSpPr>
        <p:spPr>
          <a:xfrm>
            <a:off x="5868144" y="2828176"/>
            <a:ext cx="32046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Обеспечение непрерывного лечения лиц, зависимых от опиоидов и получающих поддерживающую терапию.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29068" y="199705"/>
            <a:ext cx="78949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Базовое распределение (4)</a:t>
            </a:r>
          </a:p>
        </p:txBody>
      </p:sp>
    </p:spTree>
    <p:extLst>
      <p:ext uri="{BB962C8B-B14F-4D97-AF65-F5344CB8AC3E}">
        <p14:creationId xmlns:p14="http://schemas.microsoft.com/office/powerpoint/2010/main" val="126878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55153" y="188640"/>
            <a:ext cx="6746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Сверх - базовое распределение (1)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430853"/>
              </p:ext>
            </p:extLst>
          </p:nvPr>
        </p:nvGraphicFramePr>
        <p:xfrm>
          <a:off x="116534" y="967197"/>
          <a:ext cx="8919962" cy="5846178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76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6649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2381260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39172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 Мероприятия по контролю и сдерживанию COVID-19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1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50212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cap="none" baseline="0" dirty="0">
                          <a:effectLst/>
                        </a:rPr>
                        <a:t>Закуп СИЗ для профилактики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cap="none" baseline="0" dirty="0">
                          <a:effectLst/>
                        </a:rPr>
                        <a:t> </a:t>
                      </a:r>
                      <a:r>
                        <a:rPr lang="ru-RU" sz="1800" dirty="0">
                          <a:effectLst/>
                        </a:rPr>
                        <a:t>COVID-19: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центров СПИД 6 проектных регионов  (аутрич и медицинских работников) на 2023 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клиентов ПТАО на 2022-2023гг.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КНЦДИЗ – на 2022 – 2023 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baseline="0" dirty="0">
                        <a:effectLst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СПИД – сервисных НПО всех регионов РК (аутрич работников и их клиентов) на  2023г.;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</a:t>
                      </a:r>
                      <a:r>
                        <a:rPr lang="ru-RU" sz="1600" baseline="0" dirty="0" err="1">
                          <a:effectLst/>
                        </a:rPr>
                        <a:t>суб</a:t>
                      </a:r>
                      <a:r>
                        <a:rPr lang="ru-RU" sz="1600" baseline="0" dirty="0">
                          <a:effectLst/>
                        </a:rPr>
                        <a:t>-контрактеров  гранта ГФ (5) на 2022-2023гг.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600" baseline="0" dirty="0">
                          <a:effectLst/>
                        </a:rPr>
                        <a:t> ж</a:t>
                      </a:r>
                      <a:r>
                        <a:rPr lang="ru-RU" sz="1600" dirty="0">
                          <a:effectLst/>
                        </a:rPr>
                        <a:t>енщин, пострадавших от насилия, находящихся в кризисных центрах 6 проектных регионах </a:t>
                      </a:r>
                      <a:r>
                        <a:rPr lang="ru-RU" sz="1600" baseline="0" dirty="0">
                          <a:effectLst/>
                        </a:rPr>
                        <a:t>на 2022-2023гг</a:t>
                      </a:r>
                      <a:endParaRPr lang="ru-RU" sz="16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cap="all" baseline="0" dirty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cap="all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effectLst/>
                        </a:rPr>
                        <a:t>Профилактика </a:t>
                      </a:r>
                      <a:r>
                        <a:rPr lang="en-US" sz="1600" dirty="0">
                          <a:effectLst/>
                        </a:rPr>
                        <a:t>COVID</a:t>
                      </a:r>
                      <a:r>
                        <a:rPr lang="ru-RU" sz="1600" dirty="0">
                          <a:effectLst/>
                        </a:rPr>
                        <a:t>-19 среди медицинских работников ОЦ СПИД, КНЦДИЗ, аутрич работников по работе с ключевыми группами населения и их клиентами, пациентов поддерживающей заместительной терапии, женщин, столкнувшись с насилием.</a:t>
                      </a:r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495766" y="4503498"/>
            <a:ext cx="16193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- </a:t>
            </a:r>
            <a:r>
              <a:rPr lang="en-US" sz="1600" dirty="0"/>
              <a:t>$ </a:t>
            </a:r>
            <a:r>
              <a:rPr lang="ru-RU" sz="1600" dirty="0"/>
              <a:t>81 825 </a:t>
            </a:r>
          </a:p>
          <a:p>
            <a:r>
              <a:rPr lang="ru-RU" sz="1600" dirty="0"/>
              <a:t>- 35 184 750  тг</a:t>
            </a:r>
            <a:r>
              <a:rPr lang="ru-RU" sz="1600" b="1" dirty="0"/>
              <a:t>.</a:t>
            </a:r>
            <a:r>
              <a:rPr lang="en-US" sz="1600" b="1" dirty="0"/>
              <a:t> 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593917" y="2924944"/>
            <a:ext cx="16978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- </a:t>
            </a:r>
            <a:r>
              <a:rPr lang="en-US" sz="1600" dirty="0"/>
              <a:t>$ </a:t>
            </a:r>
            <a:r>
              <a:rPr lang="ru-RU" sz="1600" dirty="0"/>
              <a:t>507 125 </a:t>
            </a:r>
          </a:p>
          <a:p>
            <a:r>
              <a:rPr lang="ru-RU" sz="1600" dirty="0"/>
              <a:t>- 218 063 750 тг.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851920" y="611509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Всего -  588 950 </a:t>
            </a:r>
            <a:r>
              <a:rPr lang="en-US" b="1" dirty="0"/>
              <a:t>$</a:t>
            </a:r>
            <a:r>
              <a:rPr lang="ru-RU" b="1" dirty="0"/>
              <a:t> США</a:t>
            </a:r>
          </a:p>
          <a:p>
            <a:pPr algn="ctr"/>
            <a:r>
              <a:rPr lang="ru-RU" b="1" dirty="0"/>
              <a:t>253 248 500 тг.</a:t>
            </a:r>
            <a:r>
              <a:rPr lang="en-US" b="1" dirty="0"/>
              <a:t>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61674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7740352" y="27176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255153" y="188640"/>
            <a:ext cx="6746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Сверх - базовое распределение (2)</a:t>
            </a:r>
          </a:p>
        </p:txBody>
      </p:sp>
      <p:graphicFrame>
        <p:nvGraphicFramePr>
          <p:cNvPr id="13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6698188"/>
              </p:ext>
            </p:extLst>
          </p:nvPr>
        </p:nvGraphicFramePr>
        <p:xfrm>
          <a:off x="66499" y="1268760"/>
          <a:ext cx="9042005" cy="4032447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813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223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3353256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65543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2. Мероприятия по снижению рисков, связанных с COVID-19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rgbClr val="002060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2787130">
                <a:tc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Закуп боксов</a:t>
                      </a:r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биологической безопасности 2 класса  - 19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rgbClr val="002060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712716" y="2717630"/>
            <a:ext cx="2354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 </a:t>
            </a:r>
            <a:r>
              <a:rPr lang="ru-RU" dirty="0"/>
              <a:t>243 825</a:t>
            </a:r>
          </a:p>
          <a:p>
            <a:pPr algn="ctr"/>
            <a:r>
              <a:rPr lang="ru-RU" dirty="0"/>
              <a:t>104 844 750 тг.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759623" y="2548353"/>
            <a:ext cx="338437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Для поддержания условий биологической безопасности в лабораториях и  соблюдения правил работы  в отделении  ПЦР диагностики (ВИЧ, гепатиты, ИППП,</a:t>
            </a:r>
          </a:p>
          <a:p>
            <a:r>
              <a:rPr lang="ru-RU" sz="1600"/>
              <a:t>COVID-19) </a:t>
            </a:r>
            <a:endParaRPr lang="ru-RU" sz="16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66320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ÐÐÐÐÐ¥Ð¡ÐÐÐ ÐÐÐ£Ð§ÐÐ«Ð Ð¦ÐÐÐ¢Ð  ÐÐÐ ÐÐÐ¢ÐÐÐÐÐÐ Ð ÐÐÐ¤ÐÐÐ¦ÐÐÐÐÐ«Ð¥ ÐÐÐÐÐÐÐÐÐÐÐ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116" b="-513"/>
          <a:stretch>
            <a:fillRect/>
          </a:stretch>
        </p:blipFill>
        <p:spPr bwMode="auto">
          <a:xfrm>
            <a:off x="116534" y="91984"/>
            <a:ext cx="1093787" cy="80094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1249038" y="86281"/>
            <a:ext cx="674605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031425"/>
              </p:ext>
            </p:extLst>
          </p:nvPr>
        </p:nvGraphicFramePr>
        <p:xfrm>
          <a:off x="116534" y="984911"/>
          <a:ext cx="9027466" cy="4100274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2727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50174626"/>
                    </a:ext>
                  </a:extLst>
                </a:gridCol>
                <a:gridCol w="4860032">
                  <a:extLst>
                    <a:ext uri="{9D8B030D-6E8A-4147-A177-3AD203B41FA5}">
                      <a16:colId xmlns:a16="http://schemas.microsoft.com/office/drawing/2014/main" val="2123876438"/>
                    </a:ext>
                  </a:extLst>
                </a:gridCol>
              </a:tblGrid>
              <a:tr h="5814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3. Усиление системы здравоохранения и сообществ 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+mn-lt"/>
                          <a:cs typeface="Times New Roman"/>
                        </a:rPr>
                        <a:t>Вмешательство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Распределение финансирования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5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Мероприятие 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Сумма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effectLst/>
                        </a:rPr>
                        <a:t>Обоснование 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5682705"/>
                  </a:ext>
                </a:extLst>
              </a:tr>
              <a:tr h="3053235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1800" baseline="0" dirty="0">
                        <a:effectLst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aseline="0" dirty="0">
                          <a:effectLst/>
                        </a:rPr>
                        <a:t>Приобретение компьютерной техники для центров СПИД и НПО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800" b="1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>
                          <a:solidFill>
                            <a:srgbClr val="000000"/>
                          </a:solidFill>
                        </a:rPr>
                        <a:t>$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</a:rPr>
                        <a:t>81 534</a:t>
                      </a:r>
                      <a:endParaRPr lang="en-US" sz="1600" dirty="0">
                        <a:solidFill>
                          <a:srgbClr val="000000"/>
                        </a:solidFill>
                      </a:endParaRPr>
                    </a:p>
                    <a:p>
                      <a:pPr algn="ctr" fontAlgn="b"/>
                      <a:r>
                        <a:rPr lang="ru-RU" sz="1600" dirty="0">
                          <a:solidFill>
                            <a:srgbClr val="000000"/>
                          </a:solidFill>
                        </a:rPr>
                        <a:t>35 059 620 тг.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krobat Bold" panose="00000800000000000000" pitchFamily="50" charset="-52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dirty="0"/>
                    </a:p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770281" y="5221886"/>
            <a:ext cx="82493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ИТОГО на сверх - базовое распределение –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</a:rPr>
              <a:t>$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</a:rPr>
              <a:t>914 310 или 393 153 300 тг.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0412" y="5772629"/>
            <a:ext cx="75441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Общая сумма на смягчение воздействия от пандемии С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OVID – 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19 </a:t>
            </a:r>
          </a:p>
          <a:p>
            <a:pPr algn="ctr"/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(компонент ВИЧ)  – </a:t>
            </a:r>
            <a:r>
              <a:rPr lang="en-US" sz="20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$</a:t>
            </a:r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latin typeface="+mj-lt"/>
                <a:cs typeface="Times New Roman" pitchFamily="18" charset="0"/>
              </a:rPr>
              <a:t> 1 828 620 или  786 306 600 тг.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325496" y="2161913"/>
            <a:ext cx="474540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  <a:defRPr/>
            </a:pP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Для расширения  внедрения цифровых технологий в  ОЦ СПИД; </a:t>
            </a:r>
          </a:p>
          <a:p>
            <a:pPr marL="285750" lvl="0" indent="-285750">
              <a:buFontTx/>
              <a:buChar char="-"/>
              <a:defRPr/>
            </a:pP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Обеспечение эффективной работы в ОЦ СПИД, лабораториях;</a:t>
            </a:r>
          </a:p>
          <a:p>
            <a:pPr marL="285750" lvl="0" indent="-285750">
              <a:buFontTx/>
              <a:buChar char="-"/>
              <a:defRPr/>
            </a:pP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Предоставление качественного информации, мониторинга данных ; </a:t>
            </a:r>
          </a:p>
          <a:p>
            <a:pPr marL="285750" lvl="0" indent="-285750">
              <a:buFontTx/>
              <a:buChar char="-"/>
              <a:defRPr/>
            </a:pP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Повышение качества ведения баз данных в КНЦДИЗ, ОЦ СПИД и НПО;</a:t>
            </a:r>
          </a:p>
          <a:p>
            <a:pPr>
              <a:defRPr/>
            </a:pPr>
            <a:r>
              <a:rPr lang="ru-RU" sz="1600" dirty="0">
                <a:ea typeface="Times New Roman" panose="02020603050405020304" pitchFamily="18" charset="0"/>
                <a:cs typeface="Arial" panose="020B0604020202020204" pitchFamily="34" charset="0"/>
              </a:rPr>
              <a:t>-     Интеграция с  </a:t>
            </a:r>
            <a:r>
              <a:rPr lang="ru-RU" sz="1600" dirty="0">
                <a:effectLst/>
                <a:ea typeface="Times New Roman" panose="02020603050405020304" pitchFamily="18" charset="0"/>
              </a:rPr>
              <a:t>информационными системами </a:t>
            </a:r>
          </a:p>
          <a:p>
            <a:pPr lvl="0">
              <a:defRPr/>
            </a:pP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55153" y="188640"/>
            <a:ext cx="6746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Сверх - базовое распределение (3)</a:t>
            </a:r>
          </a:p>
        </p:txBody>
      </p:sp>
    </p:spTree>
    <p:extLst>
      <p:ext uri="{BB962C8B-B14F-4D97-AF65-F5344CB8AC3E}">
        <p14:creationId xmlns:p14="http://schemas.microsoft.com/office/powerpoint/2010/main" val="6458021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3599</TotalTime>
  <Words>1599</Words>
  <Application>Microsoft Office PowerPoint</Application>
  <PresentationFormat>Экран (4:3)</PresentationFormat>
  <Paragraphs>196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Akrobat Bold</vt:lpstr>
      <vt:lpstr>Arial</vt:lpstr>
      <vt:lpstr>Calibri</vt:lpstr>
      <vt:lpstr>Times New Roman</vt:lpstr>
      <vt:lpstr>Wingdings</vt:lpstr>
      <vt:lpstr>Тема Office</vt:lpstr>
      <vt:lpstr>Проект  Концептуальной заявки на грант Глобального фонда С19RM  по ВИЧ в РК на 01.09.2021-31.12.2023 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237</cp:revision>
  <cp:lastPrinted>2021-06-15T04:29:47Z</cp:lastPrinted>
  <dcterms:created xsi:type="dcterms:W3CDTF">2019-09-03T07:23:58Z</dcterms:created>
  <dcterms:modified xsi:type="dcterms:W3CDTF">2021-06-18T08:22:34Z</dcterms:modified>
</cp:coreProperties>
</file>