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8" r:id="rId2"/>
    <p:sldId id="301" r:id="rId3"/>
    <p:sldId id="295" r:id="rId4"/>
    <p:sldId id="302" r:id="rId5"/>
    <p:sldId id="284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54401" autoAdjust="0"/>
  </p:normalViewPr>
  <p:slideViewPr>
    <p:cSldViewPr>
      <p:cViewPr varScale="1">
        <p:scale>
          <a:sx n="62" d="100"/>
          <a:sy n="62" d="100"/>
        </p:scale>
        <p:origin x="28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2CE7BC-91C6-423E-A9C8-4E69D0E28D5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127665-0E03-4670-BFC2-1C8D2A8787EA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1. Развитие и поддержка СПИД-сервисных НПО. Передача функций от центров СПИД к НПО  по  работе с уязвимыми группами населения (УГН).</a:t>
          </a:r>
        </a:p>
      </dgm:t>
    </dgm:pt>
    <dgm:pt modelId="{11B1B271-9AE1-4E9A-A480-F38B468F526E}" type="parTrans" cxnId="{B107DD0D-964F-4004-AC12-48468D12C011}">
      <dgm:prSet/>
      <dgm:spPr/>
      <dgm:t>
        <a:bodyPr/>
        <a:lstStyle/>
        <a:p>
          <a:endParaRPr lang="ru-RU"/>
        </a:p>
      </dgm:t>
    </dgm:pt>
    <dgm:pt modelId="{D43928BE-0B66-4700-BD8E-F53C2CB28A01}" type="sibTrans" cxnId="{B107DD0D-964F-4004-AC12-48468D12C011}">
      <dgm:prSet/>
      <dgm:spPr/>
      <dgm:t>
        <a:bodyPr/>
        <a:lstStyle/>
        <a:p>
          <a:endParaRPr lang="ru-RU"/>
        </a:p>
      </dgm:t>
    </dgm:pt>
    <dgm:pt modelId="{3D40234F-AC7A-485A-BB26-EFF8296E55CB}">
      <dgm:prSet phldrT="[Текст]" custT="1"/>
      <dgm:spPr/>
      <dgm:t>
        <a:bodyPr/>
        <a:lstStyle/>
        <a:p>
          <a:pPr rtl="0"/>
          <a:r>
            <a:rPr lang="ru-RU" sz="1600" b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Проведение </a:t>
          </a:r>
          <a:r>
            <a:rPr lang="ru-RU" sz="1600" b="0" dirty="0" err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адвокационных</a:t>
          </a:r>
          <a:r>
            <a:rPr lang="ru-RU" sz="1600" b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мероприятий по расширению функций НПО</a:t>
          </a:r>
          <a:endParaRPr lang="ru-RU" sz="1600" b="0" dirty="0"/>
        </a:p>
      </dgm:t>
    </dgm:pt>
    <dgm:pt modelId="{7C29D7F4-56A4-46E5-99A3-B7AD4CC36B37}" type="parTrans" cxnId="{9ABA8E70-ADE2-4ED0-A8E8-652151E7EB5F}">
      <dgm:prSet/>
      <dgm:spPr/>
      <dgm:t>
        <a:bodyPr/>
        <a:lstStyle/>
        <a:p>
          <a:endParaRPr lang="ru-RU"/>
        </a:p>
      </dgm:t>
    </dgm:pt>
    <dgm:pt modelId="{EAF4EF42-C9A8-4BB2-8AE4-BD216F46A330}" type="sibTrans" cxnId="{9ABA8E70-ADE2-4ED0-A8E8-652151E7EB5F}">
      <dgm:prSet/>
      <dgm:spPr/>
      <dgm:t>
        <a:bodyPr/>
        <a:lstStyle/>
        <a:p>
          <a:endParaRPr lang="ru-RU"/>
        </a:p>
      </dgm:t>
    </dgm:pt>
    <dgm:pt modelId="{B999E0BE-D049-4E1F-BDC9-D9FAD3C73E68}">
      <dgm:prSet phldrT="[Текст]" custT="1"/>
      <dgm:spPr/>
      <dgm:t>
        <a:bodyPr/>
        <a:lstStyle/>
        <a:p>
          <a:r>
            <a:rPr lang="ru-RU" sz="1400" b="1" dirty="0"/>
            <a:t>2. Укрепление реализации мероприятий по «снижению вреда» для УГН и повышению приверженности ЛЖВ к лечению</a:t>
          </a:r>
        </a:p>
      </dgm:t>
    </dgm:pt>
    <dgm:pt modelId="{1F8EE89E-05A0-4018-8A1B-B4DB89086F5D}" type="parTrans" cxnId="{1256A574-8132-46D0-AF61-CCBF092BEC5F}">
      <dgm:prSet/>
      <dgm:spPr/>
      <dgm:t>
        <a:bodyPr/>
        <a:lstStyle/>
        <a:p>
          <a:endParaRPr lang="ru-RU"/>
        </a:p>
      </dgm:t>
    </dgm:pt>
    <dgm:pt modelId="{5F6EDDB5-90F5-4975-83C8-C5EE22551C76}" type="sibTrans" cxnId="{1256A574-8132-46D0-AF61-CCBF092BEC5F}">
      <dgm:prSet/>
      <dgm:spPr/>
      <dgm:t>
        <a:bodyPr/>
        <a:lstStyle/>
        <a:p>
          <a:endParaRPr lang="ru-RU"/>
        </a:p>
      </dgm:t>
    </dgm:pt>
    <dgm:pt modelId="{3CA8BC73-4125-4101-9AE4-9F078228C69F}">
      <dgm:prSet phldrT="[Текст]" custT="1"/>
      <dgm:spPr/>
      <dgm:t>
        <a:bodyPr/>
        <a:lstStyle/>
        <a:p>
          <a:pPr rtl="0"/>
          <a:r>
            <a:rPr lang="ru-RU" sz="1600" b="0" i="0" u="none" dirty="0"/>
            <a:t>Поддержка  инфраструктуры СПИД</a:t>
          </a:r>
          <a:r>
            <a:rPr lang="ru-RU" sz="1600" b="0" i="0" u="none" baseline="0" dirty="0"/>
            <a:t> – сервисных  </a:t>
          </a:r>
          <a:r>
            <a:rPr lang="ru-RU" sz="1600" b="0" i="0" u="none" dirty="0"/>
            <a:t>НПО</a:t>
          </a:r>
          <a:endParaRPr lang="ru-RU" sz="1600" dirty="0"/>
        </a:p>
      </dgm:t>
    </dgm:pt>
    <dgm:pt modelId="{16309D4F-6E25-41CF-9067-0FCB27A595EC}" type="parTrans" cxnId="{0D5E592A-DA57-49B7-964B-7D4113766010}">
      <dgm:prSet/>
      <dgm:spPr/>
      <dgm:t>
        <a:bodyPr/>
        <a:lstStyle/>
        <a:p>
          <a:endParaRPr lang="ru-RU"/>
        </a:p>
      </dgm:t>
    </dgm:pt>
    <dgm:pt modelId="{11C05D46-394A-467B-96A0-31C0507187FC}" type="sibTrans" cxnId="{0D5E592A-DA57-49B7-964B-7D4113766010}">
      <dgm:prSet/>
      <dgm:spPr/>
      <dgm:t>
        <a:bodyPr/>
        <a:lstStyle/>
        <a:p>
          <a:endParaRPr lang="ru-RU"/>
        </a:p>
      </dgm:t>
    </dgm:pt>
    <dgm:pt modelId="{EFA04A59-F270-48B2-B58E-AAAA11AE481F}">
      <dgm:prSet phldrT="[Текст]" custT="1"/>
      <dgm:spPr/>
      <dgm:t>
        <a:bodyPr/>
        <a:lstStyle/>
        <a:p>
          <a:r>
            <a:rPr lang="ru-RU" sz="1400" b="1" dirty="0"/>
            <a:t>3. Укрепление нормативно-правовой базы и повышение потенциала специалистов службы СПИД, ПМСП, НПО  </a:t>
          </a:r>
        </a:p>
      </dgm:t>
    </dgm:pt>
    <dgm:pt modelId="{646B9D30-212F-4B30-82D7-9EFFD269D8DF}" type="parTrans" cxnId="{4A293115-C0E9-4015-913F-647AC1498D62}">
      <dgm:prSet/>
      <dgm:spPr/>
      <dgm:t>
        <a:bodyPr/>
        <a:lstStyle/>
        <a:p>
          <a:endParaRPr lang="ru-RU"/>
        </a:p>
      </dgm:t>
    </dgm:pt>
    <dgm:pt modelId="{97785F49-499C-48AE-8A91-F4323EC7A20A}" type="sibTrans" cxnId="{4A293115-C0E9-4015-913F-647AC1498D62}">
      <dgm:prSet/>
      <dgm:spPr/>
      <dgm:t>
        <a:bodyPr/>
        <a:lstStyle/>
        <a:p>
          <a:endParaRPr lang="ru-RU"/>
        </a:p>
      </dgm:t>
    </dgm:pt>
    <dgm:pt modelId="{43AEF6CF-66F6-40CE-A3D6-F19AB6BCC909}">
      <dgm:prSet phldrT="[Текст]" custT="1"/>
      <dgm:spPr/>
      <dgm:t>
        <a:bodyPr/>
        <a:lstStyle/>
        <a:p>
          <a:pPr rtl="0"/>
          <a:r>
            <a:rPr lang="ru-RU" sz="1600" b="0" i="0" u="none" dirty="0"/>
            <a:t>Внесение изменений и дополнений  в нормативно-правовые акты по</a:t>
          </a:r>
          <a:r>
            <a:rPr lang="ru-RU" sz="1600" b="0" i="0" u="none" baseline="0" dirty="0"/>
            <a:t> вопросам ВИЧ-инфекции</a:t>
          </a:r>
          <a:endParaRPr lang="ru-RU" sz="1600" dirty="0"/>
        </a:p>
      </dgm:t>
    </dgm:pt>
    <dgm:pt modelId="{ACA28093-9080-40B5-81D9-7B2543A87C51}" type="parTrans" cxnId="{F5AE74F8-05D0-4ED4-A47D-D04A06040CAD}">
      <dgm:prSet/>
      <dgm:spPr/>
      <dgm:t>
        <a:bodyPr/>
        <a:lstStyle/>
        <a:p>
          <a:endParaRPr lang="ru-RU"/>
        </a:p>
      </dgm:t>
    </dgm:pt>
    <dgm:pt modelId="{993CB2D6-9CEC-45D8-B8C6-4211C7E6227A}" type="sibTrans" cxnId="{F5AE74F8-05D0-4ED4-A47D-D04A06040CAD}">
      <dgm:prSet/>
      <dgm:spPr/>
      <dgm:t>
        <a:bodyPr/>
        <a:lstStyle/>
        <a:p>
          <a:endParaRPr lang="ru-RU"/>
        </a:p>
      </dgm:t>
    </dgm:pt>
    <dgm:pt modelId="{2A1FA907-6F0D-4948-A1D2-4690AF913486}">
      <dgm:prSet phldrT="[Текст]" custT="1"/>
      <dgm:spPr/>
      <dgm:t>
        <a:bodyPr/>
        <a:lstStyle/>
        <a:p>
          <a:pPr rtl="0"/>
          <a:r>
            <a:rPr lang="ru-RU" sz="1600" b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Внесение дополнений в действующие НПА  по передачи части мероприятий, направленных  на работу</a:t>
          </a:r>
          <a:r>
            <a:rPr lang="ru-RU" sz="1600" b="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с УГН и профилактику ВИЧ </a:t>
          </a:r>
          <a:r>
            <a:rPr lang="ru-RU" sz="1600" b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из госсектора в НПО. Закрепление на законодательном уровне</a:t>
          </a:r>
          <a:r>
            <a:rPr lang="ru-RU" sz="1600" b="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</a:t>
          </a:r>
          <a:endParaRPr lang="ru-RU" sz="1600" b="0" dirty="0"/>
        </a:p>
      </dgm:t>
    </dgm:pt>
    <dgm:pt modelId="{9BE40FCC-E8EB-44AB-95D6-6714FE7A23AD}" type="parTrans" cxnId="{802C5C3E-189C-4745-9B06-EC68D4C5EA9F}">
      <dgm:prSet/>
      <dgm:spPr/>
      <dgm:t>
        <a:bodyPr/>
        <a:lstStyle/>
        <a:p>
          <a:endParaRPr lang="ru-RU"/>
        </a:p>
      </dgm:t>
    </dgm:pt>
    <dgm:pt modelId="{E8AC5FCA-FC15-4CB0-BD5A-D2BD612E16A2}" type="sibTrans" cxnId="{802C5C3E-189C-4745-9B06-EC68D4C5EA9F}">
      <dgm:prSet/>
      <dgm:spPr/>
      <dgm:t>
        <a:bodyPr/>
        <a:lstStyle/>
        <a:p>
          <a:endParaRPr lang="ru-RU"/>
        </a:p>
      </dgm:t>
    </dgm:pt>
    <dgm:pt modelId="{10A53234-7831-4BB0-B6C5-E9AB0613E03A}">
      <dgm:prSet custT="1"/>
      <dgm:spPr/>
      <dgm:t>
        <a:bodyPr/>
        <a:lstStyle/>
        <a:p>
          <a:pPr rtl="0"/>
          <a:r>
            <a:rPr lang="ru-RU" sz="1600" b="0" i="0" u="none" dirty="0"/>
            <a:t>Законодательное</a:t>
          </a:r>
          <a:r>
            <a:rPr lang="ru-RU" sz="1600" b="0" i="0" u="none" baseline="0" dirty="0"/>
            <a:t> определение статуса </a:t>
          </a:r>
          <a:r>
            <a:rPr lang="ru-RU" sz="1600" b="0" i="0" u="none" baseline="0" dirty="0" err="1"/>
            <a:t>аутрич</a:t>
          </a:r>
          <a:r>
            <a:rPr lang="ru-RU" sz="1600" b="0" i="0" u="none" baseline="0" dirty="0"/>
            <a:t>-работника</a:t>
          </a:r>
          <a:endParaRPr lang="ru-RU" sz="1600" b="0" i="0" u="none" dirty="0"/>
        </a:p>
      </dgm:t>
    </dgm:pt>
    <dgm:pt modelId="{F6DF26A8-156C-4919-91D6-972273986912}" type="parTrans" cxnId="{68AAAA84-E996-4ABD-ADF0-3456878BAE45}">
      <dgm:prSet/>
      <dgm:spPr/>
      <dgm:t>
        <a:bodyPr/>
        <a:lstStyle/>
        <a:p>
          <a:endParaRPr lang="ru-RU"/>
        </a:p>
      </dgm:t>
    </dgm:pt>
    <dgm:pt modelId="{F49BD8FD-0010-4299-9695-250A536F132D}" type="sibTrans" cxnId="{68AAAA84-E996-4ABD-ADF0-3456878BAE45}">
      <dgm:prSet/>
      <dgm:spPr/>
      <dgm:t>
        <a:bodyPr/>
        <a:lstStyle/>
        <a:p>
          <a:endParaRPr lang="ru-RU"/>
        </a:p>
      </dgm:t>
    </dgm:pt>
    <dgm:pt modelId="{9FF0A274-F4AE-421E-92AF-7E66D4987985}">
      <dgm:prSet custT="1"/>
      <dgm:spPr/>
      <dgm:t>
        <a:bodyPr/>
        <a:lstStyle/>
        <a:p>
          <a:pPr rtl="0"/>
          <a:r>
            <a:rPr lang="ru-RU" sz="1600" b="0" i="0" u="none" dirty="0"/>
            <a:t>Обучение   сотрудников НПО  по получению </a:t>
          </a:r>
          <a:r>
            <a:rPr lang="ru-RU" sz="1600" b="0" i="0" u="none" baseline="0" dirty="0"/>
            <a:t> государственного </a:t>
          </a:r>
          <a:r>
            <a:rPr lang="ru-RU" sz="1600" b="0" i="0" u="none" dirty="0"/>
            <a:t> социального  заказа</a:t>
          </a:r>
        </a:p>
      </dgm:t>
    </dgm:pt>
    <dgm:pt modelId="{C6A5CAA6-485A-4A8F-B7A5-D8AFAAEDD7EE}" type="parTrans" cxnId="{807F0EA7-6A49-49C1-84F0-2A8B7E63BEA2}">
      <dgm:prSet/>
      <dgm:spPr/>
      <dgm:t>
        <a:bodyPr/>
        <a:lstStyle/>
        <a:p>
          <a:endParaRPr lang="ru-RU"/>
        </a:p>
      </dgm:t>
    </dgm:pt>
    <dgm:pt modelId="{93D32C83-6874-4CA3-AE3A-073879A83C0E}" type="sibTrans" cxnId="{807F0EA7-6A49-49C1-84F0-2A8B7E63BEA2}">
      <dgm:prSet/>
      <dgm:spPr/>
      <dgm:t>
        <a:bodyPr/>
        <a:lstStyle/>
        <a:p>
          <a:endParaRPr lang="ru-RU"/>
        </a:p>
      </dgm:t>
    </dgm:pt>
    <dgm:pt modelId="{82546D3E-C149-4E11-8E21-E27E2C8DE1B9}">
      <dgm:prSet custT="1"/>
      <dgm:spPr/>
      <dgm:t>
        <a:bodyPr/>
        <a:lstStyle/>
        <a:p>
          <a:pPr rtl="0"/>
          <a:r>
            <a:rPr lang="ru-RU" sz="1600" b="0" i="0" u="none" dirty="0"/>
            <a:t>Выделение</a:t>
          </a:r>
          <a:r>
            <a:rPr lang="ru-RU" sz="1600" b="0" i="0" u="none" baseline="0" dirty="0"/>
            <a:t> </a:t>
          </a:r>
          <a:r>
            <a:rPr lang="ru-RU" sz="1600" b="0" i="0" u="none" dirty="0"/>
            <a:t>финансирования ставок  </a:t>
          </a:r>
          <a:r>
            <a:rPr lang="ru-RU" sz="1600" b="0" i="0" u="none" dirty="0" err="1"/>
            <a:t>аутрич</a:t>
          </a:r>
          <a:r>
            <a:rPr lang="ru-RU" sz="1600" b="0" i="0" u="none" dirty="0"/>
            <a:t>-работников по работе с УГН  (300) </a:t>
          </a:r>
          <a:r>
            <a:rPr lang="ru-RU" sz="1600" b="0" i="0" u="none" baseline="0" dirty="0"/>
            <a:t> и ЛЖВ (40)</a:t>
          </a:r>
          <a:endParaRPr lang="ru-RU" sz="1600" b="0" i="0" u="none" dirty="0"/>
        </a:p>
      </dgm:t>
    </dgm:pt>
    <dgm:pt modelId="{6E5C6E00-9369-4DBD-9CF8-7CEBE587FAF6}" type="parTrans" cxnId="{F422EA3F-7754-4F8E-BEA4-789A468687F0}">
      <dgm:prSet/>
      <dgm:spPr/>
      <dgm:t>
        <a:bodyPr/>
        <a:lstStyle/>
        <a:p>
          <a:endParaRPr lang="ru-RU"/>
        </a:p>
      </dgm:t>
    </dgm:pt>
    <dgm:pt modelId="{F952792D-1F3A-47A4-A4D9-2D657596D678}" type="sibTrans" cxnId="{F422EA3F-7754-4F8E-BEA4-789A468687F0}">
      <dgm:prSet/>
      <dgm:spPr/>
      <dgm:t>
        <a:bodyPr/>
        <a:lstStyle/>
        <a:p>
          <a:endParaRPr lang="ru-RU"/>
        </a:p>
      </dgm:t>
    </dgm:pt>
    <dgm:pt modelId="{A9D3031F-04F6-4289-B8DC-C0A8DBB5487E}">
      <dgm:prSet custT="1"/>
      <dgm:spPr/>
      <dgm:t>
        <a:bodyPr/>
        <a:lstStyle/>
        <a:p>
          <a:pPr rtl="0"/>
          <a:r>
            <a:rPr lang="ru-RU" sz="1600" b="0" i="0" u="none" dirty="0"/>
            <a:t>Обучение </a:t>
          </a:r>
          <a:r>
            <a:rPr lang="ru-RU" sz="1600" b="0" i="0" u="none" dirty="0" err="1"/>
            <a:t>аутрич</a:t>
          </a:r>
          <a:r>
            <a:rPr lang="ru-RU" sz="1600" b="0" i="0" u="none" dirty="0"/>
            <a:t>-работников по  вопросам снижения вреда, профилактике,</a:t>
          </a:r>
          <a:r>
            <a:rPr lang="ru-RU" sz="1600" b="0" i="0" u="none" baseline="0" dirty="0"/>
            <a:t>  лечения, приверженности  </a:t>
          </a:r>
          <a:endParaRPr lang="ru-RU" sz="1600" b="0" i="0" u="none" dirty="0"/>
        </a:p>
      </dgm:t>
    </dgm:pt>
    <dgm:pt modelId="{AED75A28-1D90-4667-97DC-06197F074FEA}" type="parTrans" cxnId="{A7F167DD-A95D-462B-A38A-15E7A2B54333}">
      <dgm:prSet/>
      <dgm:spPr/>
      <dgm:t>
        <a:bodyPr/>
        <a:lstStyle/>
        <a:p>
          <a:endParaRPr lang="ru-RU"/>
        </a:p>
      </dgm:t>
    </dgm:pt>
    <dgm:pt modelId="{F441ADCF-1C22-4109-BB18-C0EFABA818F2}" type="sibTrans" cxnId="{A7F167DD-A95D-462B-A38A-15E7A2B54333}">
      <dgm:prSet/>
      <dgm:spPr/>
      <dgm:t>
        <a:bodyPr/>
        <a:lstStyle/>
        <a:p>
          <a:endParaRPr lang="ru-RU"/>
        </a:p>
      </dgm:t>
    </dgm:pt>
    <dgm:pt modelId="{41E6BCEB-1A5F-4B07-876F-0BE887D62D9E}">
      <dgm:prSet custT="1"/>
      <dgm:spPr/>
      <dgm:t>
        <a:bodyPr/>
        <a:lstStyle/>
        <a:p>
          <a:pPr rtl="0"/>
          <a:r>
            <a:rPr lang="ru-RU" sz="1600" b="0" i="0" u="none" dirty="0"/>
            <a:t>Разработка  мобильных приложений для УГН</a:t>
          </a:r>
          <a:r>
            <a:rPr lang="ru-RU" sz="1600" b="0" i="0" u="none" baseline="0" dirty="0"/>
            <a:t> </a:t>
          </a:r>
          <a:r>
            <a:rPr lang="ru-RU" sz="1600" b="0" i="0" u="none" dirty="0"/>
            <a:t>выпуск и тиражирование   ИОМ для ЛЖВ по вопросам АРТ </a:t>
          </a:r>
        </a:p>
      </dgm:t>
    </dgm:pt>
    <dgm:pt modelId="{634A3967-53B9-40EF-BFA1-6952AD355106}" type="parTrans" cxnId="{FE43EF8D-E92B-45F9-8F01-F42CE91DB968}">
      <dgm:prSet/>
      <dgm:spPr/>
      <dgm:t>
        <a:bodyPr/>
        <a:lstStyle/>
        <a:p>
          <a:endParaRPr lang="ru-RU"/>
        </a:p>
      </dgm:t>
    </dgm:pt>
    <dgm:pt modelId="{F271C140-9E1C-40F4-9493-427595AF1F87}" type="sibTrans" cxnId="{FE43EF8D-E92B-45F9-8F01-F42CE91DB968}">
      <dgm:prSet/>
      <dgm:spPr/>
      <dgm:t>
        <a:bodyPr/>
        <a:lstStyle/>
        <a:p>
          <a:endParaRPr lang="ru-RU"/>
        </a:p>
      </dgm:t>
    </dgm:pt>
    <dgm:pt modelId="{A1773830-A16D-4B71-A440-C99431FCFA64}">
      <dgm:prSet custT="1"/>
      <dgm:spPr/>
      <dgm:t>
        <a:bodyPr/>
        <a:lstStyle/>
        <a:p>
          <a:pPr rtl="0"/>
          <a:r>
            <a:rPr lang="ru-RU" sz="1600" b="0" i="0" u="none" dirty="0" err="1"/>
            <a:t>Адвокационные</a:t>
          </a:r>
          <a:r>
            <a:rPr lang="ru-RU" sz="1600" b="0" i="0" u="none" baseline="0" dirty="0"/>
            <a:t> мероприятия по ПЗТ</a:t>
          </a:r>
          <a:endParaRPr lang="ru-RU" sz="1600" b="0" i="0" u="none" dirty="0"/>
        </a:p>
      </dgm:t>
    </dgm:pt>
    <dgm:pt modelId="{8B866942-828E-4BB2-A106-1763D4E566CD}" type="parTrans" cxnId="{2E78D5F1-0D39-480E-9922-FEA8EC5491DE}">
      <dgm:prSet/>
      <dgm:spPr/>
      <dgm:t>
        <a:bodyPr/>
        <a:lstStyle/>
        <a:p>
          <a:endParaRPr lang="ru-RU"/>
        </a:p>
      </dgm:t>
    </dgm:pt>
    <dgm:pt modelId="{270AA91F-C78F-4DDC-A2B1-FB197F7CE9F2}" type="sibTrans" cxnId="{2E78D5F1-0D39-480E-9922-FEA8EC5491DE}">
      <dgm:prSet/>
      <dgm:spPr/>
      <dgm:t>
        <a:bodyPr/>
        <a:lstStyle/>
        <a:p>
          <a:endParaRPr lang="ru-RU"/>
        </a:p>
      </dgm:t>
    </dgm:pt>
    <dgm:pt modelId="{A0EE42BE-C6A8-4AD6-ABED-006E289994FC}">
      <dgm:prSet custT="1"/>
      <dgm:spPr/>
      <dgm:t>
        <a:bodyPr/>
        <a:lstStyle/>
        <a:p>
          <a:pPr rtl="0"/>
          <a:r>
            <a:rPr lang="ru-RU" sz="1600" b="0" i="0" u="none" dirty="0"/>
            <a:t>Обучение медработников ПМСП</a:t>
          </a:r>
          <a:r>
            <a:rPr lang="ru-RU" sz="1600" b="0" i="0" u="none" baseline="0" dirty="0"/>
            <a:t> по вопросам стигмы, дискриминации и предоставление АРТ, ППМР</a:t>
          </a:r>
          <a:endParaRPr lang="ru-RU" sz="1600" b="0" i="0" u="none" dirty="0"/>
        </a:p>
      </dgm:t>
    </dgm:pt>
    <dgm:pt modelId="{BE966F8B-BE79-4BE5-872E-E693F8A94810}" type="parTrans" cxnId="{4F48475B-2A55-4B35-8A5B-1C5326C557F5}">
      <dgm:prSet/>
      <dgm:spPr/>
      <dgm:t>
        <a:bodyPr/>
        <a:lstStyle/>
        <a:p>
          <a:endParaRPr lang="ru-RU"/>
        </a:p>
      </dgm:t>
    </dgm:pt>
    <dgm:pt modelId="{D5D93741-E505-4DC9-B1B0-2A9EB30A4E31}" type="sibTrans" cxnId="{4F48475B-2A55-4B35-8A5B-1C5326C557F5}">
      <dgm:prSet/>
      <dgm:spPr/>
      <dgm:t>
        <a:bodyPr/>
        <a:lstStyle/>
        <a:p>
          <a:endParaRPr lang="ru-RU"/>
        </a:p>
      </dgm:t>
    </dgm:pt>
    <dgm:pt modelId="{6D44D939-B7C1-4824-A151-DCB0C4584190}">
      <dgm:prSet custT="1"/>
      <dgm:spPr/>
      <dgm:t>
        <a:bodyPr/>
        <a:lstStyle/>
        <a:p>
          <a:pPr rtl="0"/>
          <a:r>
            <a:rPr lang="ru-RU" sz="1600" b="0" i="0" u="none" dirty="0"/>
            <a:t>Проведение  обучающих семинаров для сотрудников</a:t>
          </a:r>
          <a:r>
            <a:rPr lang="ru-RU" sz="1600" b="0" i="0" u="none" baseline="0" dirty="0"/>
            <a:t> ОЦ СПИД </a:t>
          </a:r>
          <a:endParaRPr lang="ru-RU" sz="1600" b="0" i="0" u="none" dirty="0"/>
        </a:p>
      </dgm:t>
    </dgm:pt>
    <dgm:pt modelId="{C7519822-BF88-4099-875B-D3C349B33B54}" type="parTrans" cxnId="{5BCB9573-C9B2-4950-ADF6-A1A9752A3177}">
      <dgm:prSet/>
      <dgm:spPr/>
      <dgm:t>
        <a:bodyPr/>
        <a:lstStyle/>
        <a:p>
          <a:endParaRPr lang="ru-RU"/>
        </a:p>
      </dgm:t>
    </dgm:pt>
    <dgm:pt modelId="{C130E472-B50F-4480-9D16-2960CBD19ADB}" type="sibTrans" cxnId="{5BCB9573-C9B2-4950-ADF6-A1A9752A3177}">
      <dgm:prSet/>
      <dgm:spPr/>
      <dgm:t>
        <a:bodyPr/>
        <a:lstStyle/>
        <a:p>
          <a:endParaRPr lang="ru-RU"/>
        </a:p>
      </dgm:t>
    </dgm:pt>
    <dgm:pt modelId="{F3B19F66-5607-491C-A23B-866F7F7B4330}">
      <dgm:prSet custT="1"/>
      <dgm:spPr/>
      <dgm:t>
        <a:bodyPr/>
        <a:lstStyle/>
        <a:p>
          <a:pPr rtl="0"/>
          <a:r>
            <a:rPr lang="kk-KZ" sz="1600" b="0" i="0" u="none" dirty="0"/>
            <a:t>Создание пула национальных тренеров</a:t>
          </a:r>
          <a:r>
            <a:rPr lang="kk-KZ" sz="1600" b="0" i="0" u="none" baseline="0" dirty="0"/>
            <a:t>  </a:t>
          </a:r>
          <a:endParaRPr lang="ru-RU" sz="1600" b="0" i="0" u="none" dirty="0"/>
        </a:p>
      </dgm:t>
    </dgm:pt>
    <dgm:pt modelId="{4F238914-42AF-4587-A652-D12AE2E47C5C}" type="parTrans" cxnId="{65235B25-B00F-44E5-97C4-7DDE09732DCF}">
      <dgm:prSet/>
      <dgm:spPr/>
      <dgm:t>
        <a:bodyPr/>
        <a:lstStyle/>
        <a:p>
          <a:endParaRPr lang="ru-RU"/>
        </a:p>
      </dgm:t>
    </dgm:pt>
    <dgm:pt modelId="{EDAB5CA9-BB4C-441A-B48E-ABB7D2E931C0}" type="sibTrans" cxnId="{65235B25-B00F-44E5-97C4-7DDE09732DCF}">
      <dgm:prSet/>
      <dgm:spPr/>
      <dgm:t>
        <a:bodyPr/>
        <a:lstStyle/>
        <a:p>
          <a:endParaRPr lang="ru-RU"/>
        </a:p>
      </dgm:t>
    </dgm:pt>
    <dgm:pt modelId="{FD5969AB-B6F5-466A-883B-529DDE44643F}" type="pres">
      <dgm:prSet presAssocID="{8C2CE7BC-91C6-423E-A9C8-4E69D0E28D52}" presName="Name0" presStyleCnt="0">
        <dgm:presLayoutVars>
          <dgm:dir/>
          <dgm:animLvl val="lvl"/>
          <dgm:resizeHandles val="exact"/>
        </dgm:presLayoutVars>
      </dgm:prSet>
      <dgm:spPr/>
    </dgm:pt>
    <dgm:pt modelId="{A5F877C4-AF63-44FB-A92C-7B46686D8226}" type="pres">
      <dgm:prSet presAssocID="{82127665-0E03-4670-BFC2-1C8D2A8787EA}" presName="linNode" presStyleCnt="0"/>
      <dgm:spPr/>
    </dgm:pt>
    <dgm:pt modelId="{84EC6527-FF5C-4BD2-BC00-AB1C663CD646}" type="pres">
      <dgm:prSet presAssocID="{82127665-0E03-4670-BFC2-1C8D2A8787EA}" presName="parentText" presStyleLbl="node1" presStyleIdx="0" presStyleCnt="3" custScaleX="137702" custScaleY="119699" custLinFactNeighborX="-189" custLinFactNeighborY="1435">
        <dgm:presLayoutVars>
          <dgm:chMax val="1"/>
          <dgm:bulletEnabled val="1"/>
        </dgm:presLayoutVars>
      </dgm:prSet>
      <dgm:spPr/>
    </dgm:pt>
    <dgm:pt modelId="{FF287377-9D70-4084-A874-8A54894AAB56}" type="pres">
      <dgm:prSet presAssocID="{82127665-0E03-4670-BFC2-1C8D2A8787EA}" presName="descendantText" presStyleLbl="alignAccFollowNode1" presStyleIdx="0" presStyleCnt="3" custScaleX="281269" custScaleY="141698">
        <dgm:presLayoutVars>
          <dgm:bulletEnabled val="1"/>
        </dgm:presLayoutVars>
      </dgm:prSet>
      <dgm:spPr/>
    </dgm:pt>
    <dgm:pt modelId="{06233D1F-3EE9-4374-B341-743894212B3C}" type="pres">
      <dgm:prSet presAssocID="{D43928BE-0B66-4700-BD8E-F53C2CB28A01}" presName="sp" presStyleCnt="0"/>
      <dgm:spPr/>
    </dgm:pt>
    <dgm:pt modelId="{26656FA5-E2C6-4960-BE9B-CEDFB628E434}" type="pres">
      <dgm:prSet presAssocID="{B999E0BE-D049-4E1F-BDC9-D9FAD3C73E68}" presName="linNode" presStyleCnt="0"/>
      <dgm:spPr/>
    </dgm:pt>
    <dgm:pt modelId="{602A642B-DF2C-4CAE-8051-EF54CBB29C84}" type="pres">
      <dgm:prSet presAssocID="{B999E0BE-D049-4E1F-BDC9-D9FAD3C73E68}" presName="parentText" presStyleLbl="node1" presStyleIdx="1" presStyleCnt="3" custScaleX="58910" custScaleY="104787" custLinFactNeighborX="-82" custLinFactNeighborY="-1719">
        <dgm:presLayoutVars>
          <dgm:chMax val="1"/>
          <dgm:bulletEnabled val="1"/>
        </dgm:presLayoutVars>
      </dgm:prSet>
      <dgm:spPr/>
    </dgm:pt>
    <dgm:pt modelId="{292C1EFA-B19F-416A-86E8-E9E743D8EF88}" type="pres">
      <dgm:prSet presAssocID="{B999E0BE-D049-4E1F-BDC9-D9FAD3C73E68}" presName="descendantText" presStyleLbl="alignAccFollowNode1" presStyleIdx="1" presStyleCnt="3" custScaleX="121419" custScaleY="129859" custLinFactNeighborX="2541" custLinFactNeighborY="-2611">
        <dgm:presLayoutVars>
          <dgm:bulletEnabled val="1"/>
        </dgm:presLayoutVars>
      </dgm:prSet>
      <dgm:spPr/>
    </dgm:pt>
    <dgm:pt modelId="{BC20D4BC-0366-4DB1-AD61-C69FFA5346A5}" type="pres">
      <dgm:prSet presAssocID="{5F6EDDB5-90F5-4975-83C8-C5EE22551C76}" presName="sp" presStyleCnt="0"/>
      <dgm:spPr/>
    </dgm:pt>
    <dgm:pt modelId="{B1E75DEE-B0C3-41E9-AAFD-303B030E1EF0}" type="pres">
      <dgm:prSet presAssocID="{EFA04A59-F270-48B2-B58E-AAAA11AE481F}" presName="linNode" presStyleCnt="0"/>
      <dgm:spPr/>
    </dgm:pt>
    <dgm:pt modelId="{A9E67292-C479-4BAC-A286-73E640769145}" type="pres">
      <dgm:prSet presAssocID="{EFA04A59-F270-48B2-B58E-AAAA11AE481F}" presName="parentText" presStyleLbl="node1" presStyleIdx="2" presStyleCnt="3" custScaleX="65702" custScaleY="106814" custLinFactNeighborX="-196" custLinFactNeighborY="2936">
        <dgm:presLayoutVars>
          <dgm:chMax val="1"/>
          <dgm:bulletEnabled val="1"/>
        </dgm:presLayoutVars>
      </dgm:prSet>
      <dgm:spPr/>
    </dgm:pt>
    <dgm:pt modelId="{84BED87E-F99B-41FB-9C01-635FF04DB09F}" type="pres">
      <dgm:prSet presAssocID="{EFA04A59-F270-48B2-B58E-AAAA11AE481F}" presName="descendantText" presStyleLbl="alignAccFollowNode1" presStyleIdx="2" presStyleCnt="3" custScaleX="129838" custScaleY="125005" custLinFactNeighborX="-150" custLinFactNeighborY="3350">
        <dgm:presLayoutVars>
          <dgm:bulletEnabled val="1"/>
        </dgm:presLayoutVars>
      </dgm:prSet>
      <dgm:spPr/>
    </dgm:pt>
  </dgm:ptLst>
  <dgm:cxnLst>
    <dgm:cxn modelId="{336B8F0B-ACF9-483D-BF18-51A1A51E7142}" type="presOf" srcId="{8C2CE7BC-91C6-423E-A9C8-4E69D0E28D52}" destId="{FD5969AB-B6F5-466A-883B-529DDE44643F}" srcOrd="0" destOrd="0" presId="urn:microsoft.com/office/officeart/2005/8/layout/vList5"/>
    <dgm:cxn modelId="{4681FED3-6E83-483D-B94E-79BF9BD42BF1}" type="presOf" srcId="{10A53234-7831-4BB0-B6C5-E9AB0613E03A}" destId="{FF287377-9D70-4084-A874-8A54894AAB56}" srcOrd="0" destOrd="2" presId="urn:microsoft.com/office/officeart/2005/8/layout/vList5"/>
    <dgm:cxn modelId="{52084145-60B9-4687-A638-D0F71A804D5C}" type="presOf" srcId="{A9D3031F-04F6-4289-B8DC-C0A8DBB5487E}" destId="{292C1EFA-B19F-416A-86E8-E9E743D8EF88}" srcOrd="0" destOrd="2" presId="urn:microsoft.com/office/officeart/2005/8/layout/vList5"/>
    <dgm:cxn modelId="{E9D58C06-9934-4EB8-9D41-3DC638AE7420}" type="presOf" srcId="{6D44D939-B7C1-4824-A151-DCB0C4584190}" destId="{84BED87E-F99B-41FB-9C01-635FF04DB09F}" srcOrd="0" destOrd="2" presId="urn:microsoft.com/office/officeart/2005/8/layout/vList5"/>
    <dgm:cxn modelId="{65235B25-B00F-44E5-97C4-7DDE09732DCF}" srcId="{EFA04A59-F270-48B2-B58E-AAAA11AE481F}" destId="{F3B19F66-5607-491C-A23B-866F7F7B4330}" srcOrd="3" destOrd="0" parTransId="{4F238914-42AF-4587-A652-D12AE2E47C5C}" sibTransId="{EDAB5CA9-BB4C-441A-B48E-ABB7D2E931C0}"/>
    <dgm:cxn modelId="{FE43EF8D-E92B-45F9-8F01-F42CE91DB968}" srcId="{B999E0BE-D049-4E1F-BDC9-D9FAD3C73E68}" destId="{41E6BCEB-1A5F-4B07-876F-0BE887D62D9E}" srcOrd="3" destOrd="0" parTransId="{634A3967-53B9-40EF-BFA1-6952AD355106}" sibTransId="{F271C140-9E1C-40F4-9493-427595AF1F87}"/>
    <dgm:cxn modelId="{0D5E592A-DA57-49B7-964B-7D4113766010}" srcId="{B999E0BE-D049-4E1F-BDC9-D9FAD3C73E68}" destId="{3CA8BC73-4125-4101-9AE4-9F078228C69F}" srcOrd="0" destOrd="0" parTransId="{16309D4F-6E25-41CF-9067-0FCB27A595EC}" sibTransId="{11C05D46-394A-467B-96A0-31C0507187FC}"/>
    <dgm:cxn modelId="{E77F4E7F-67D3-4D83-94E4-656BD07E8600}" type="presOf" srcId="{3D40234F-AC7A-485A-BB26-EFF8296E55CB}" destId="{FF287377-9D70-4084-A874-8A54894AAB56}" srcOrd="0" destOrd="0" presId="urn:microsoft.com/office/officeart/2005/8/layout/vList5"/>
    <dgm:cxn modelId="{807F0EA7-6A49-49C1-84F0-2A8B7E63BEA2}" srcId="{82127665-0E03-4670-BFC2-1C8D2A8787EA}" destId="{9FF0A274-F4AE-421E-92AF-7E66D4987985}" srcOrd="3" destOrd="0" parTransId="{C6A5CAA6-485A-4A8F-B7A5-D8AFAAEDD7EE}" sibTransId="{93D32C83-6874-4CA3-AE3A-073879A83C0E}"/>
    <dgm:cxn modelId="{EB3D2500-F559-4711-8754-823F9C75E077}" type="presOf" srcId="{B999E0BE-D049-4E1F-BDC9-D9FAD3C73E68}" destId="{602A642B-DF2C-4CAE-8051-EF54CBB29C84}" srcOrd="0" destOrd="0" presId="urn:microsoft.com/office/officeart/2005/8/layout/vList5"/>
    <dgm:cxn modelId="{4A293115-C0E9-4015-913F-647AC1498D62}" srcId="{8C2CE7BC-91C6-423E-A9C8-4E69D0E28D52}" destId="{EFA04A59-F270-48B2-B58E-AAAA11AE481F}" srcOrd="2" destOrd="0" parTransId="{646B9D30-212F-4B30-82D7-9EFFD269D8DF}" sibTransId="{97785F49-499C-48AE-8A91-F4323EC7A20A}"/>
    <dgm:cxn modelId="{2E78D5F1-0D39-480E-9922-FEA8EC5491DE}" srcId="{B999E0BE-D049-4E1F-BDC9-D9FAD3C73E68}" destId="{A1773830-A16D-4B71-A440-C99431FCFA64}" srcOrd="4" destOrd="0" parTransId="{8B866942-828E-4BB2-A106-1763D4E566CD}" sibTransId="{270AA91F-C78F-4DDC-A2B1-FB197F7CE9F2}"/>
    <dgm:cxn modelId="{F422EA3F-7754-4F8E-BEA4-789A468687F0}" srcId="{B999E0BE-D049-4E1F-BDC9-D9FAD3C73E68}" destId="{82546D3E-C149-4E11-8E21-E27E2C8DE1B9}" srcOrd="1" destOrd="0" parTransId="{6E5C6E00-9369-4DBD-9CF8-7CEBE587FAF6}" sibTransId="{F952792D-1F3A-47A4-A4D9-2D657596D678}"/>
    <dgm:cxn modelId="{D3D76B1A-F6F5-4A2A-8604-C86C9DCF227F}" type="presOf" srcId="{EFA04A59-F270-48B2-B58E-AAAA11AE481F}" destId="{A9E67292-C479-4BAC-A286-73E640769145}" srcOrd="0" destOrd="0" presId="urn:microsoft.com/office/officeart/2005/8/layout/vList5"/>
    <dgm:cxn modelId="{802C5C3E-189C-4745-9B06-EC68D4C5EA9F}" srcId="{82127665-0E03-4670-BFC2-1C8D2A8787EA}" destId="{2A1FA907-6F0D-4948-A1D2-4690AF913486}" srcOrd="1" destOrd="0" parTransId="{9BE40FCC-E8EB-44AB-95D6-6714FE7A23AD}" sibTransId="{E8AC5FCA-FC15-4CB0-BD5A-D2BD612E16A2}"/>
    <dgm:cxn modelId="{E90F7276-4ED3-4443-9189-B818C7F5FD42}" type="presOf" srcId="{A1773830-A16D-4B71-A440-C99431FCFA64}" destId="{292C1EFA-B19F-416A-86E8-E9E743D8EF88}" srcOrd="0" destOrd="4" presId="urn:microsoft.com/office/officeart/2005/8/layout/vList5"/>
    <dgm:cxn modelId="{4E33968B-81F8-41F0-B146-1C818890AE91}" type="presOf" srcId="{41E6BCEB-1A5F-4B07-876F-0BE887D62D9E}" destId="{292C1EFA-B19F-416A-86E8-E9E743D8EF88}" srcOrd="0" destOrd="3" presId="urn:microsoft.com/office/officeart/2005/8/layout/vList5"/>
    <dgm:cxn modelId="{5D58AECC-2A3C-43F5-A881-3C65573F5BFB}" type="presOf" srcId="{3CA8BC73-4125-4101-9AE4-9F078228C69F}" destId="{292C1EFA-B19F-416A-86E8-E9E743D8EF88}" srcOrd="0" destOrd="0" presId="urn:microsoft.com/office/officeart/2005/8/layout/vList5"/>
    <dgm:cxn modelId="{34B5BAAF-848E-4877-AB4D-4A78DEBD8E49}" type="presOf" srcId="{F3B19F66-5607-491C-A23B-866F7F7B4330}" destId="{84BED87E-F99B-41FB-9C01-635FF04DB09F}" srcOrd="0" destOrd="3" presId="urn:microsoft.com/office/officeart/2005/8/layout/vList5"/>
    <dgm:cxn modelId="{68AAAA84-E996-4ABD-ADF0-3456878BAE45}" srcId="{82127665-0E03-4670-BFC2-1C8D2A8787EA}" destId="{10A53234-7831-4BB0-B6C5-E9AB0613E03A}" srcOrd="2" destOrd="0" parTransId="{F6DF26A8-156C-4919-91D6-972273986912}" sibTransId="{F49BD8FD-0010-4299-9695-250A536F132D}"/>
    <dgm:cxn modelId="{9ABA8E70-ADE2-4ED0-A8E8-652151E7EB5F}" srcId="{82127665-0E03-4670-BFC2-1C8D2A8787EA}" destId="{3D40234F-AC7A-485A-BB26-EFF8296E55CB}" srcOrd="0" destOrd="0" parTransId="{7C29D7F4-56A4-46E5-99A3-B7AD4CC36B37}" sibTransId="{EAF4EF42-C9A8-4BB2-8AE4-BD216F46A330}"/>
    <dgm:cxn modelId="{3BE1AC9F-38FF-447B-A015-97661F6D5FBF}" type="presOf" srcId="{9FF0A274-F4AE-421E-92AF-7E66D4987985}" destId="{FF287377-9D70-4084-A874-8A54894AAB56}" srcOrd="0" destOrd="3" presId="urn:microsoft.com/office/officeart/2005/8/layout/vList5"/>
    <dgm:cxn modelId="{1256A574-8132-46D0-AF61-CCBF092BEC5F}" srcId="{8C2CE7BC-91C6-423E-A9C8-4E69D0E28D52}" destId="{B999E0BE-D049-4E1F-BDC9-D9FAD3C73E68}" srcOrd="1" destOrd="0" parTransId="{1F8EE89E-05A0-4018-8A1B-B4DB89086F5D}" sibTransId="{5F6EDDB5-90F5-4975-83C8-C5EE22551C76}"/>
    <dgm:cxn modelId="{5BCB9573-C9B2-4950-ADF6-A1A9752A3177}" srcId="{EFA04A59-F270-48B2-B58E-AAAA11AE481F}" destId="{6D44D939-B7C1-4824-A151-DCB0C4584190}" srcOrd="2" destOrd="0" parTransId="{C7519822-BF88-4099-875B-D3C349B33B54}" sibTransId="{C130E472-B50F-4480-9D16-2960CBD19ADB}"/>
    <dgm:cxn modelId="{A7F167DD-A95D-462B-A38A-15E7A2B54333}" srcId="{B999E0BE-D049-4E1F-BDC9-D9FAD3C73E68}" destId="{A9D3031F-04F6-4289-B8DC-C0A8DBB5487E}" srcOrd="2" destOrd="0" parTransId="{AED75A28-1D90-4667-97DC-06197F074FEA}" sibTransId="{F441ADCF-1C22-4109-BB18-C0EFABA818F2}"/>
    <dgm:cxn modelId="{8B4B5670-A55D-49C2-A1F1-0C34E8F7ED83}" type="presOf" srcId="{A0EE42BE-C6A8-4AD6-ABED-006E289994FC}" destId="{84BED87E-F99B-41FB-9C01-635FF04DB09F}" srcOrd="0" destOrd="1" presId="urn:microsoft.com/office/officeart/2005/8/layout/vList5"/>
    <dgm:cxn modelId="{B107DD0D-964F-4004-AC12-48468D12C011}" srcId="{8C2CE7BC-91C6-423E-A9C8-4E69D0E28D52}" destId="{82127665-0E03-4670-BFC2-1C8D2A8787EA}" srcOrd="0" destOrd="0" parTransId="{11B1B271-9AE1-4E9A-A480-F38B468F526E}" sibTransId="{D43928BE-0B66-4700-BD8E-F53C2CB28A01}"/>
    <dgm:cxn modelId="{4F48475B-2A55-4B35-8A5B-1C5326C557F5}" srcId="{EFA04A59-F270-48B2-B58E-AAAA11AE481F}" destId="{A0EE42BE-C6A8-4AD6-ABED-006E289994FC}" srcOrd="1" destOrd="0" parTransId="{BE966F8B-BE79-4BE5-872E-E693F8A94810}" sibTransId="{D5D93741-E505-4DC9-B1B0-2A9EB30A4E31}"/>
    <dgm:cxn modelId="{723D6833-5887-4FD2-A27B-51F0E05D22FE}" type="presOf" srcId="{82127665-0E03-4670-BFC2-1C8D2A8787EA}" destId="{84EC6527-FF5C-4BD2-BC00-AB1C663CD646}" srcOrd="0" destOrd="0" presId="urn:microsoft.com/office/officeart/2005/8/layout/vList5"/>
    <dgm:cxn modelId="{46D8F3DD-8410-40DD-8616-A0C4D14E3720}" type="presOf" srcId="{82546D3E-C149-4E11-8E21-E27E2C8DE1B9}" destId="{292C1EFA-B19F-416A-86E8-E9E743D8EF88}" srcOrd="0" destOrd="1" presId="urn:microsoft.com/office/officeart/2005/8/layout/vList5"/>
    <dgm:cxn modelId="{D4C794F7-B4F1-47F1-BC86-777DFECDCF7D}" type="presOf" srcId="{2A1FA907-6F0D-4948-A1D2-4690AF913486}" destId="{FF287377-9D70-4084-A874-8A54894AAB56}" srcOrd="0" destOrd="1" presId="urn:microsoft.com/office/officeart/2005/8/layout/vList5"/>
    <dgm:cxn modelId="{762015D3-AB74-4EEB-A506-4CBD8FD53481}" type="presOf" srcId="{43AEF6CF-66F6-40CE-A3D6-F19AB6BCC909}" destId="{84BED87E-F99B-41FB-9C01-635FF04DB09F}" srcOrd="0" destOrd="0" presId="urn:microsoft.com/office/officeart/2005/8/layout/vList5"/>
    <dgm:cxn modelId="{F5AE74F8-05D0-4ED4-A47D-D04A06040CAD}" srcId="{EFA04A59-F270-48B2-B58E-AAAA11AE481F}" destId="{43AEF6CF-66F6-40CE-A3D6-F19AB6BCC909}" srcOrd="0" destOrd="0" parTransId="{ACA28093-9080-40B5-81D9-7B2543A87C51}" sibTransId="{993CB2D6-9CEC-45D8-B8C6-4211C7E6227A}"/>
    <dgm:cxn modelId="{609E0021-61C8-4FEE-8F42-6A013A88C2C7}" type="presParOf" srcId="{FD5969AB-B6F5-466A-883B-529DDE44643F}" destId="{A5F877C4-AF63-44FB-A92C-7B46686D8226}" srcOrd="0" destOrd="0" presId="urn:microsoft.com/office/officeart/2005/8/layout/vList5"/>
    <dgm:cxn modelId="{6D21AFA5-9D68-4C2C-BA80-84534E33B591}" type="presParOf" srcId="{A5F877C4-AF63-44FB-A92C-7B46686D8226}" destId="{84EC6527-FF5C-4BD2-BC00-AB1C663CD646}" srcOrd="0" destOrd="0" presId="urn:microsoft.com/office/officeart/2005/8/layout/vList5"/>
    <dgm:cxn modelId="{F9591C7D-D711-4B44-BFE2-ED7B2E57342F}" type="presParOf" srcId="{A5F877C4-AF63-44FB-A92C-7B46686D8226}" destId="{FF287377-9D70-4084-A874-8A54894AAB56}" srcOrd="1" destOrd="0" presId="urn:microsoft.com/office/officeart/2005/8/layout/vList5"/>
    <dgm:cxn modelId="{1CA75898-E8EB-4955-98AB-27E7091BDDCE}" type="presParOf" srcId="{FD5969AB-B6F5-466A-883B-529DDE44643F}" destId="{06233D1F-3EE9-4374-B341-743894212B3C}" srcOrd="1" destOrd="0" presId="urn:microsoft.com/office/officeart/2005/8/layout/vList5"/>
    <dgm:cxn modelId="{98B04149-EB87-4815-AA1C-6ED772816159}" type="presParOf" srcId="{FD5969AB-B6F5-466A-883B-529DDE44643F}" destId="{26656FA5-E2C6-4960-BE9B-CEDFB628E434}" srcOrd="2" destOrd="0" presId="urn:microsoft.com/office/officeart/2005/8/layout/vList5"/>
    <dgm:cxn modelId="{8B7B45FE-2097-42CD-B668-16DE0CD2D491}" type="presParOf" srcId="{26656FA5-E2C6-4960-BE9B-CEDFB628E434}" destId="{602A642B-DF2C-4CAE-8051-EF54CBB29C84}" srcOrd="0" destOrd="0" presId="urn:microsoft.com/office/officeart/2005/8/layout/vList5"/>
    <dgm:cxn modelId="{38F2C80A-59F7-4961-A0F3-50D5DE3C82C1}" type="presParOf" srcId="{26656FA5-E2C6-4960-BE9B-CEDFB628E434}" destId="{292C1EFA-B19F-416A-86E8-E9E743D8EF88}" srcOrd="1" destOrd="0" presId="urn:microsoft.com/office/officeart/2005/8/layout/vList5"/>
    <dgm:cxn modelId="{B7D4F576-2519-416E-8F0C-5BE0D515BB2A}" type="presParOf" srcId="{FD5969AB-B6F5-466A-883B-529DDE44643F}" destId="{BC20D4BC-0366-4DB1-AD61-C69FFA5346A5}" srcOrd="3" destOrd="0" presId="urn:microsoft.com/office/officeart/2005/8/layout/vList5"/>
    <dgm:cxn modelId="{1750EB85-2441-4A1D-9B33-2489172CD094}" type="presParOf" srcId="{FD5969AB-B6F5-466A-883B-529DDE44643F}" destId="{B1E75DEE-B0C3-41E9-AAFD-303B030E1EF0}" srcOrd="4" destOrd="0" presId="urn:microsoft.com/office/officeart/2005/8/layout/vList5"/>
    <dgm:cxn modelId="{00E8B12E-F056-4975-882F-97B2EC456B62}" type="presParOf" srcId="{B1E75DEE-B0C3-41E9-AAFD-303B030E1EF0}" destId="{A9E67292-C479-4BAC-A286-73E640769145}" srcOrd="0" destOrd="0" presId="urn:microsoft.com/office/officeart/2005/8/layout/vList5"/>
    <dgm:cxn modelId="{09A478D7-5C31-4809-96D0-7084EF5100B4}" type="presParOf" srcId="{B1E75DEE-B0C3-41E9-AAFD-303B030E1EF0}" destId="{84BED87E-F99B-41FB-9C01-635FF04DB09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87377-9D70-4084-A874-8A54894AAB56}">
      <dsp:nvSpPr>
        <dsp:cNvPr id="0" name=""/>
        <dsp:cNvSpPr/>
      </dsp:nvSpPr>
      <dsp:spPr>
        <a:xfrm rot="5400000">
          <a:off x="4279862" y="-2325396"/>
          <a:ext cx="2111346" cy="6880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Проведение </a:t>
          </a:r>
          <a:r>
            <a:rPr lang="ru-RU" sz="1600" b="0" kern="1200" dirty="0" err="1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адвокационных</a:t>
          </a:r>
          <a:r>
            <a:rPr lang="ru-RU" sz="1600" b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мероприятий по расширению функций НПО</a:t>
          </a:r>
          <a:endParaRPr lang="ru-RU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Внесение дополнений в действующие НПА  по передачи части мероприятий, направленных  на работу</a:t>
          </a:r>
          <a:r>
            <a:rPr lang="ru-RU" sz="1600" b="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с УГН и профилактику ВИЧ </a:t>
          </a:r>
          <a:r>
            <a:rPr lang="ru-RU" sz="1600" b="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из госсектора в НПО. Закрепление на законодательном уровне</a:t>
          </a:r>
          <a:r>
            <a:rPr lang="ru-RU" sz="1600" b="0" kern="120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 </a:t>
          </a:r>
          <a:endParaRPr lang="ru-RU" sz="1600" b="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Законодательное</a:t>
          </a:r>
          <a:r>
            <a:rPr lang="ru-RU" sz="1600" b="0" i="0" u="none" kern="1200" baseline="0" dirty="0"/>
            <a:t> определение статуса </a:t>
          </a:r>
          <a:r>
            <a:rPr lang="ru-RU" sz="1600" b="0" i="0" u="none" kern="1200" baseline="0" dirty="0" err="1"/>
            <a:t>аутрич</a:t>
          </a:r>
          <a:r>
            <a:rPr lang="ru-RU" sz="1600" b="0" i="0" u="none" kern="1200" baseline="0" dirty="0"/>
            <a:t>-работника</a:t>
          </a:r>
          <a:endParaRPr lang="ru-RU" sz="1600" b="0" i="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Обучение   сотрудников НПО  по получению </a:t>
          </a:r>
          <a:r>
            <a:rPr lang="ru-RU" sz="1600" b="0" i="0" u="none" kern="1200" baseline="0" dirty="0"/>
            <a:t> государственного </a:t>
          </a:r>
          <a:r>
            <a:rPr lang="ru-RU" sz="1600" b="0" i="0" u="none" kern="1200" dirty="0"/>
            <a:t> социального  заказа</a:t>
          </a:r>
        </a:p>
      </dsp:txBody>
      <dsp:txXfrm rot="-5400000">
        <a:off x="1895108" y="162425"/>
        <a:ext cx="6777788" cy="1905212"/>
      </dsp:txXfrm>
    </dsp:sp>
    <dsp:sp modelId="{84EC6527-FF5C-4BD2-BC00-AB1C663CD646}">
      <dsp:nvSpPr>
        <dsp:cNvPr id="0" name=""/>
        <dsp:cNvSpPr/>
      </dsp:nvSpPr>
      <dsp:spPr>
        <a:xfrm>
          <a:off x="0" y="27037"/>
          <a:ext cx="1894887" cy="2229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</a:rPr>
            <a:t>1. Развитие и поддержка СПИД-сервисных НПО. Передача функций от центров СПИД к НПО  по  работе с уязвимыми группами населения (УГН).</a:t>
          </a:r>
        </a:p>
      </dsp:txBody>
      <dsp:txXfrm>
        <a:off x="92501" y="119538"/>
        <a:ext cx="1709885" cy="2044440"/>
      </dsp:txXfrm>
    </dsp:sp>
    <dsp:sp modelId="{292C1EFA-B19F-416A-86E8-E9E743D8EF88}">
      <dsp:nvSpPr>
        <dsp:cNvPr id="0" name=""/>
        <dsp:cNvSpPr/>
      </dsp:nvSpPr>
      <dsp:spPr>
        <a:xfrm rot="5400000">
          <a:off x="4378928" y="-146750"/>
          <a:ext cx="1934941" cy="68131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Поддержка  инфраструктуры СПИД</a:t>
          </a:r>
          <a:r>
            <a:rPr lang="ru-RU" sz="1600" b="0" i="0" u="none" kern="1200" baseline="0" dirty="0"/>
            <a:t> – сервисных  </a:t>
          </a:r>
          <a:r>
            <a:rPr lang="ru-RU" sz="1600" b="0" i="0" u="none" kern="1200" dirty="0"/>
            <a:t>НПО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Выделение</a:t>
          </a:r>
          <a:r>
            <a:rPr lang="ru-RU" sz="1600" b="0" i="0" u="none" kern="1200" baseline="0" dirty="0"/>
            <a:t> </a:t>
          </a:r>
          <a:r>
            <a:rPr lang="ru-RU" sz="1600" b="0" i="0" u="none" kern="1200" dirty="0"/>
            <a:t>финансирования ставок  </a:t>
          </a:r>
          <a:r>
            <a:rPr lang="ru-RU" sz="1600" b="0" i="0" u="none" kern="1200" dirty="0" err="1"/>
            <a:t>аутрич</a:t>
          </a:r>
          <a:r>
            <a:rPr lang="ru-RU" sz="1600" b="0" i="0" u="none" kern="1200" dirty="0"/>
            <a:t>-работников по работе с УГН  (300) </a:t>
          </a:r>
          <a:r>
            <a:rPr lang="ru-RU" sz="1600" b="0" i="0" u="none" kern="1200" baseline="0" dirty="0"/>
            <a:t> и ЛЖВ (40)</a:t>
          </a:r>
          <a:endParaRPr lang="ru-RU" sz="1600" b="0" i="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Обучение </a:t>
          </a:r>
          <a:r>
            <a:rPr lang="ru-RU" sz="1600" b="0" i="0" u="none" kern="1200" dirty="0" err="1"/>
            <a:t>аутрич</a:t>
          </a:r>
          <a:r>
            <a:rPr lang="ru-RU" sz="1600" b="0" i="0" u="none" kern="1200" dirty="0"/>
            <a:t>-работников по  вопросам снижения вреда, профилактике,</a:t>
          </a:r>
          <a:r>
            <a:rPr lang="ru-RU" sz="1600" b="0" i="0" u="none" kern="1200" baseline="0" dirty="0"/>
            <a:t>  лечения, приверженности  </a:t>
          </a:r>
          <a:endParaRPr lang="ru-RU" sz="1600" b="0" i="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Разработка  мобильных приложений для УГН</a:t>
          </a:r>
          <a:r>
            <a:rPr lang="ru-RU" sz="1600" b="0" i="0" u="none" kern="1200" baseline="0" dirty="0"/>
            <a:t> </a:t>
          </a:r>
          <a:r>
            <a:rPr lang="ru-RU" sz="1600" b="0" i="0" u="none" kern="1200" dirty="0"/>
            <a:t>выпуск и тиражирование   ИОМ для ЛЖВ по вопросам АРТ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 err="1"/>
            <a:t>Адвокационные</a:t>
          </a:r>
          <a:r>
            <a:rPr lang="ru-RU" sz="1600" b="0" i="0" u="none" kern="1200" baseline="0" dirty="0"/>
            <a:t> мероприятия по ПЗТ</a:t>
          </a:r>
          <a:endParaRPr lang="ru-RU" sz="1600" b="0" i="0" u="none" kern="1200" dirty="0"/>
        </a:p>
      </dsp:txBody>
      <dsp:txXfrm rot="-5400000">
        <a:off x="1939823" y="2386811"/>
        <a:ext cx="6718695" cy="1746029"/>
      </dsp:txXfrm>
    </dsp:sp>
    <dsp:sp modelId="{602A642B-DF2C-4CAE-8051-EF54CBB29C84}">
      <dsp:nvSpPr>
        <dsp:cNvPr id="0" name=""/>
        <dsp:cNvSpPr/>
      </dsp:nvSpPr>
      <dsp:spPr>
        <a:xfrm>
          <a:off x="0" y="2290862"/>
          <a:ext cx="1859400" cy="1951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2. Укрепление реализации мероприятий по «снижению вреда» для УГН и повышению приверженности ЛЖВ к лечению</a:t>
          </a:r>
        </a:p>
      </dsp:txBody>
      <dsp:txXfrm>
        <a:off x="90768" y="2381630"/>
        <a:ext cx="1677864" cy="1770164"/>
      </dsp:txXfrm>
    </dsp:sp>
    <dsp:sp modelId="{84BED87E-F99B-41FB-9C01-635FF04DB09F}">
      <dsp:nvSpPr>
        <dsp:cNvPr id="0" name=""/>
        <dsp:cNvSpPr/>
      </dsp:nvSpPr>
      <dsp:spPr>
        <a:xfrm rot="5400000">
          <a:off x="4423401" y="1997464"/>
          <a:ext cx="1862615" cy="6829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Внесение изменений и дополнений  в нормативно-правовые акты по</a:t>
          </a:r>
          <a:r>
            <a:rPr lang="ru-RU" sz="1600" b="0" i="0" u="none" kern="1200" baseline="0" dirty="0"/>
            <a:t> вопросам ВИЧ-инфекции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Обучение медработников ПМСП</a:t>
          </a:r>
          <a:r>
            <a:rPr lang="ru-RU" sz="1600" b="0" i="0" u="none" kern="1200" baseline="0" dirty="0"/>
            <a:t> по вопросам стигмы, дискриминации и предоставление АРТ, ППМР</a:t>
          </a:r>
          <a:endParaRPr lang="ru-RU" sz="1600" b="0" i="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u="none" kern="1200" dirty="0"/>
            <a:t>Проведение  обучающих семинаров для сотрудников</a:t>
          </a:r>
          <a:r>
            <a:rPr lang="ru-RU" sz="1600" b="0" i="0" u="none" kern="1200" baseline="0" dirty="0"/>
            <a:t> ОЦ СПИД </a:t>
          </a:r>
          <a:endParaRPr lang="ru-RU" sz="1600" b="0" i="0" u="none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1600" b="0" i="0" u="none" kern="1200" dirty="0"/>
            <a:t>Создание пула национальных тренеров</a:t>
          </a:r>
          <a:r>
            <a:rPr lang="kk-KZ" sz="1600" b="0" i="0" u="none" kern="1200" baseline="0" dirty="0"/>
            <a:t>  </a:t>
          </a:r>
          <a:endParaRPr lang="ru-RU" sz="1600" b="0" i="0" u="none" kern="1200" dirty="0"/>
        </a:p>
      </dsp:txBody>
      <dsp:txXfrm rot="-5400000">
        <a:off x="1939824" y="4571967"/>
        <a:ext cx="6738846" cy="1680765"/>
      </dsp:txXfrm>
    </dsp:sp>
    <dsp:sp modelId="{A9E67292-C479-4BAC-A286-73E640769145}">
      <dsp:nvSpPr>
        <dsp:cNvPr id="0" name=""/>
        <dsp:cNvSpPr/>
      </dsp:nvSpPr>
      <dsp:spPr>
        <a:xfrm>
          <a:off x="0" y="4368017"/>
          <a:ext cx="1944041" cy="1989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3. Укрепление нормативно-правовой базы и повышение потенциала специалистов службы СПИД, ПМСП, НПО  </a:t>
          </a:r>
        </a:p>
      </dsp:txBody>
      <dsp:txXfrm>
        <a:off x="94900" y="4462917"/>
        <a:ext cx="1754241" cy="179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8206B-ECAA-4754-9807-A6CE6EED179E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53885-81A4-4D3F-B1E8-7CF410D13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84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C573862-809C-46CF-BBEA-5F858E4B8E49}" type="slidenum">
              <a:rPr lang="ru-RU" smtClean="0">
                <a:solidFill>
                  <a:srgbClr val="000000"/>
                </a:solidFill>
              </a:rPr>
              <a:pPr eaLnBrk="1" hangingPunct="1">
                <a:buClrTx/>
                <a:buFontTx/>
                <a:buNone/>
              </a:pPr>
              <a:t>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35013"/>
            <a:ext cx="4987925" cy="374173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929" y="4716028"/>
            <a:ext cx="5437821" cy="446714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dirty="0">
                <a:latin typeface="Times New Roman" pitchFamily="18" charset="0"/>
              </a:rPr>
              <a:t>ГФСТМ для Казахстана, для реализации мероприятий</a:t>
            </a:r>
            <a:r>
              <a:rPr lang="ru-RU" baseline="0" dirty="0">
                <a:latin typeface="Times New Roman" pitchFamily="18" charset="0"/>
              </a:rPr>
              <a:t> по ВИЧ-инфекции </a:t>
            </a:r>
            <a:r>
              <a:rPr lang="ru-RU" dirty="0">
                <a:latin typeface="Times New Roman" pitchFamily="18" charset="0"/>
              </a:rPr>
              <a:t> на 2018-2020 годы </a:t>
            </a:r>
            <a:r>
              <a:rPr lang="ru-RU" baseline="0" dirty="0">
                <a:latin typeface="Times New Roman" pitchFamily="18" charset="0"/>
              </a:rPr>
              <a:t> определена сумма в размере 2,7 </a:t>
            </a:r>
            <a:r>
              <a:rPr lang="ru-RU" sz="1200" b="0" dirty="0">
                <a:solidFill>
                  <a:srgbClr val="C00000"/>
                </a:solidFill>
              </a:rPr>
              <a:t>млн.</a:t>
            </a:r>
            <a:r>
              <a:rPr lang="en-US" sz="1200" b="0" dirty="0">
                <a:solidFill>
                  <a:srgbClr val="C00000"/>
                </a:solidFill>
              </a:rPr>
              <a:t> </a:t>
            </a:r>
            <a:r>
              <a:rPr lang="ru-RU" sz="1200" b="0" dirty="0">
                <a:solidFill>
                  <a:srgbClr val="C00000"/>
                </a:solidFill>
              </a:rPr>
              <a:t>долларов США.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Выделенную сумму  необходимо направить на финансирование таких мероприятий  по ВИЧ-инфекции, как </a:t>
            </a:r>
            <a:endParaRPr lang="ru-RU" sz="1100" b="1" dirty="0">
              <a:solidFill>
                <a:srgbClr val="002060"/>
              </a:solidFill>
            </a:endParaRPr>
          </a:p>
          <a:p>
            <a:pPr marL="342900" lvl="2" indent="-342900">
              <a:buAutoNum type="arabicPeriod"/>
            </a:pPr>
            <a:r>
              <a:rPr lang="ru-RU" sz="1600" dirty="0"/>
              <a:t>Укрепление нормативно-правовой базы;</a:t>
            </a:r>
            <a:r>
              <a:rPr lang="en-US" sz="1600" dirty="0"/>
              <a:t> </a:t>
            </a:r>
            <a:endParaRPr lang="ru-RU" sz="1400" dirty="0"/>
          </a:p>
          <a:p>
            <a:pPr marL="342900" lvl="2" indent="-342900">
              <a:buAutoNum type="arabicPeriod" startAt="2"/>
            </a:pPr>
            <a:r>
              <a:rPr lang="ru-RU" sz="1600" dirty="0"/>
              <a:t>Укрепление реализации мероприятий по ВИЧ-инфекции для УГН (ЛУИН, РС, МСМ) и ЛЖВ</a:t>
            </a:r>
          </a:p>
          <a:p>
            <a:pPr marL="342900" lvl="2" indent="-342900">
              <a:buAutoNum type="arabicPeriod" startAt="2"/>
            </a:pPr>
            <a:r>
              <a:rPr lang="ru-RU" sz="1600" dirty="0"/>
              <a:t>Осуществление  социальных заказов для неправительственных организаций. 	</a:t>
            </a:r>
            <a:endParaRPr lang="ru-RU" sz="1200" b="0" dirty="0">
              <a:solidFill>
                <a:srgbClr val="C00000"/>
              </a:solidFill>
            </a:endParaRPr>
          </a:p>
          <a:p>
            <a:r>
              <a:rPr lang="ru-RU" sz="1200" b="0" dirty="0">
                <a:solidFill>
                  <a:srgbClr val="C00000"/>
                </a:solidFill>
                <a:latin typeface="Times New Roman" pitchFamily="18" charset="0"/>
              </a:rPr>
              <a:t>Однако</a:t>
            </a:r>
            <a:r>
              <a:rPr lang="ru-RU" sz="1200" b="0" baseline="0" dirty="0">
                <a:solidFill>
                  <a:srgbClr val="C00000"/>
                </a:solidFill>
                <a:latin typeface="Times New Roman" pitchFamily="18" charset="0"/>
              </a:rPr>
              <a:t> этой суммы на реализацию данных  мероприятий и достижения целей ЮНЭЙДС 90-90-90  крайне недостаточно.</a:t>
            </a:r>
          </a:p>
          <a:p>
            <a:r>
              <a:rPr lang="ru-RU" sz="1200" b="0" baseline="0" dirty="0">
                <a:solidFill>
                  <a:srgbClr val="C00000"/>
                </a:solidFill>
                <a:latin typeface="Times New Roman" pitchFamily="18" charset="0"/>
              </a:rPr>
              <a:t>Минимальная сумма которая позволить в дополнении к государственному бюджету достичь поставленных целей составляет 4,5 </a:t>
            </a:r>
            <a:r>
              <a:rPr lang="ru-RU" sz="1200" b="0" dirty="0">
                <a:solidFill>
                  <a:srgbClr val="C00000"/>
                </a:solidFill>
              </a:rPr>
              <a:t>млн.</a:t>
            </a:r>
            <a:r>
              <a:rPr lang="en-US" sz="1200" b="0" dirty="0">
                <a:solidFill>
                  <a:srgbClr val="C00000"/>
                </a:solidFill>
              </a:rPr>
              <a:t> </a:t>
            </a:r>
            <a:r>
              <a:rPr lang="ru-RU" sz="1200" b="0" dirty="0">
                <a:solidFill>
                  <a:srgbClr val="C00000"/>
                </a:solidFill>
              </a:rPr>
              <a:t>долларов  США </a:t>
            </a:r>
            <a:endParaRPr lang="ru-RU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1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Основные направления для </a:t>
            </a:r>
            <a:r>
              <a:rPr lang="ru-RU" sz="1200" b="1" dirty="0">
                <a:solidFill>
                  <a:schemeClr val="tx2"/>
                </a:solidFill>
              </a:rPr>
              <a:t>реализации гранта ГФСТМ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b="1" dirty="0">
                <a:solidFill>
                  <a:schemeClr val="bg1"/>
                </a:solidFill>
              </a:rPr>
              <a:t>Развитие и поддержка СПИД-сервисных НПО. Передача функций от центров СПИД к НПО  по  работе с уязвимыми группами населения (УГН).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>
                <a:solidFill>
                  <a:schemeClr val="bg1"/>
                </a:solidFill>
              </a:rPr>
              <a:t>В рамках данного направления планируется поддержать следующие мероприятий: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Проведение адвокационных мероприятий по расширению функций НПО</a:t>
            </a:r>
            <a:endParaRPr lang="ru-RU" sz="1200" b="1" dirty="0">
              <a:solidFill>
                <a:schemeClr val="bg1"/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1" dirty="0">
                <a:solidFill>
                  <a:schemeClr val="bg1"/>
                </a:solidFill>
              </a:rPr>
              <a:t>Развитие и поддержка СПИД-сервисных НПО. Передача функций от центров СПИД к НПО  по  работе с уязвимыми группами населения (УГН). </a:t>
            </a:r>
            <a:r>
              <a:rPr lang="ru-RU" sz="1200" b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Закрепление на законодательном уровне</a:t>
            </a:r>
            <a:r>
              <a:rPr lang="ru-RU" sz="1200" b="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1" i="0" u="none" dirty="0"/>
              <a:t>Законодательное</a:t>
            </a:r>
            <a:r>
              <a:rPr lang="ru-RU" sz="1200" b="1" i="0" u="none" baseline="0" dirty="0"/>
              <a:t> определение статуса аутрич-работника</a:t>
            </a:r>
            <a:endParaRPr lang="ru-RU" sz="1200" b="1" i="0" u="none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dirty="0"/>
              <a:t>Обучение   сотрудников НПО  по получению </a:t>
            </a:r>
            <a:r>
              <a:rPr lang="ru-RU" sz="1200" b="0" i="0" u="none" baseline="0" dirty="0"/>
              <a:t> государственного </a:t>
            </a:r>
            <a:r>
              <a:rPr lang="ru-RU" sz="1200" b="0" i="0" u="none" dirty="0"/>
              <a:t> социального  заказа.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/>
              <a:t>2. Укрепление реализации мероприятий по «снижению вреда» для УГН и повышению приверженности ЛЖВ к лечению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>
                <a:solidFill>
                  <a:schemeClr val="bg1"/>
                </a:solidFill>
              </a:rPr>
              <a:t>В рамках данного направления планируется поддержать следующие мероприятий: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Поддержка  инфраструктуры СПИД</a:t>
            </a:r>
            <a:r>
              <a:rPr lang="ru-RU" sz="1200" b="0" i="0" u="none" baseline="0" dirty="0"/>
              <a:t> – сервисных  </a:t>
            </a:r>
            <a:r>
              <a:rPr lang="ru-RU" sz="1200" b="0" i="0" u="none" dirty="0"/>
              <a:t>НПО</a:t>
            </a:r>
            <a:endParaRPr lang="ru-RU" sz="1200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Выделение</a:t>
            </a:r>
            <a:r>
              <a:rPr lang="ru-RU" sz="1200" b="0" i="0" u="none" baseline="0" dirty="0"/>
              <a:t> </a:t>
            </a:r>
            <a:r>
              <a:rPr lang="ru-RU" sz="1200" b="0" i="0" u="none" dirty="0"/>
              <a:t>финансирования ставок  аутрич-работников по работе с УГН  (300) </a:t>
            </a:r>
            <a:r>
              <a:rPr lang="ru-RU" sz="1200" b="0" i="0" u="none" baseline="0" dirty="0"/>
              <a:t> и ЛЖВ (40)</a:t>
            </a:r>
            <a:endParaRPr lang="ru-RU" sz="1200" b="0" i="0" u="none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Обучение аутрич-работников по  вопросам снижения вреда, профилактике,</a:t>
            </a:r>
            <a:r>
              <a:rPr lang="ru-RU" sz="1200" b="0" i="0" u="none" baseline="0" dirty="0"/>
              <a:t>  лечения, приверженности  </a:t>
            </a:r>
            <a:endParaRPr lang="ru-RU" sz="1200" b="0" i="0" u="none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Разработка  мобильных приложений для УГН</a:t>
            </a:r>
            <a:r>
              <a:rPr lang="ru-RU" sz="1200" b="0" i="0" u="none" baseline="0" dirty="0"/>
              <a:t> </a:t>
            </a:r>
            <a:r>
              <a:rPr lang="ru-RU" sz="1200" b="0" i="0" u="none" dirty="0"/>
              <a:t>выпуск и тиражирование   ИОМ для ЛЖВ по вопросам АРТ 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 err="1"/>
              <a:t>Адвокационные</a:t>
            </a:r>
            <a:r>
              <a:rPr lang="ru-RU" sz="1200" b="0" i="0" u="none" baseline="0" dirty="0"/>
              <a:t> мероприятия по ПЗТ</a:t>
            </a:r>
            <a:endParaRPr lang="ru-RU" sz="1200" b="0" i="0" u="non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/>
              <a:t>3. Укрепление нормативно-правовой базы и повышение потенциала специалистов службы СПИД, ПМСП, НПО  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Внесение изменений и дополнений  в нормативно-правовые акты по</a:t>
            </a:r>
            <a:r>
              <a:rPr lang="ru-RU" sz="1200" b="0" i="0" u="none" baseline="0" dirty="0"/>
              <a:t> вопросам ВИЧ-инфекции</a:t>
            </a:r>
            <a:endParaRPr lang="ru-RU" sz="1200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Обучение медработников ПМСП</a:t>
            </a:r>
            <a:r>
              <a:rPr lang="ru-RU" sz="1200" b="0" i="0" u="none" baseline="0" dirty="0"/>
              <a:t> по вопросам стигмы, дискриминации и предоставление АРТ, ППМР</a:t>
            </a:r>
            <a:endParaRPr lang="ru-RU" sz="1200" b="0" i="0" u="none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ru-RU" sz="1200" b="0" i="0" u="none" dirty="0"/>
              <a:t>Проведение  обучающих семинаров для сотрудников</a:t>
            </a:r>
            <a:r>
              <a:rPr lang="ru-RU" sz="1200" b="0" i="0" u="none" baseline="0" dirty="0"/>
              <a:t> ОЦ СПИД </a:t>
            </a:r>
            <a:endParaRPr lang="ru-RU" sz="1200" b="0" i="0" u="none" dirty="0"/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kk-KZ" sz="1200" b="0" i="0" u="none" dirty="0"/>
              <a:t>Создание пула национальных тренеров</a:t>
            </a:r>
            <a:r>
              <a:rPr lang="kk-KZ" sz="1200" b="0" i="0" u="none" baseline="0" dirty="0"/>
              <a:t>  </a:t>
            </a:r>
            <a:endParaRPr lang="ru-RU" sz="1200" b="0" i="0" u="non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i="0" u="none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sz="1200" b="0" baseline="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chemeClr val="bg1"/>
              </a:solidFill>
            </a:endParaRP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53885-81A4-4D3F-B1E8-7CF410D1345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80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dirty="0">
                <a:solidFill>
                  <a:schemeClr val="tx2"/>
                </a:solidFill>
              </a:rPr>
              <a:t>Для укрепления  реализации мероприятий по «снижению вреда» планируется поддержать работу 11 НПО в 8 регионах</a:t>
            </a:r>
            <a:r>
              <a:rPr lang="ru-RU" sz="1200" b="0" baseline="0" dirty="0">
                <a:solidFill>
                  <a:schemeClr val="tx2"/>
                </a:solidFill>
              </a:rPr>
              <a:t> и 300 ставок аутрич-работников, что позволит  в дополнении к </a:t>
            </a:r>
            <a:r>
              <a:rPr lang="ru-RU" sz="1200" b="0" baseline="0" dirty="0" err="1">
                <a:solidFill>
                  <a:schemeClr val="tx2"/>
                </a:solidFill>
              </a:rPr>
              <a:t>госфинансированию</a:t>
            </a:r>
            <a:r>
              <a:rPr lang="ru-RU" sz="1200" b="0" baseline="0" dirty="0">
                <a:solidFill>
                  <a:schemeClr val="tx2"/>
                </a:solidFill>
              </a:rPr>
              <a:t>    увеличить на 25%  охват  УГН профилактическими программами и  охватить  более 25 000 УГН профилактическими программами и соответственно тестированием на ВИЧ-инфекцию</a:t>
            </a:r>
          </a:p>
          <a:p>
            <a:pPr algn="just"/>
            <a:r>
              <a:rPr lang="ru-RU" sz="1200" b="0" dirty="0">
                <a:solidFill>
                  <a:schemeClr val="tx2"/>
                </a:solidFill>
              </a:rPr>
              <a:t>Для </a:t>
            </a:r>
            <a:r>
              <a:rPr lang="ru-RU" b="0" dirty="0">
                <a:solidFill>
                  <a:srgbClr val="0070C0"/>
                </a:solidFill>
              </a:rPr>
              <a:t>укрепление реализации мероприятий</a:t>
            </a:r>
            <a:r>
              <a:rPr lang="ru-RU" b="0" baseline="0" dirty="0">
                <a:solidFill>
                  <a:srgbClr val="0070C0"/>
                </a:solidFill>
              </a:rPr>
              <a:t> </a:t>
            </a:r>
            <a:r>
              <a:rPr lang="ru-RU" b="0" dirty="0">
                <a:solidFill>
                  <a:srgbClr val="0070C0"/>
                </a:solidFill>
              </a:rPr>
              <a:t>по приверженности к АРТ</a:t>
            </a:r>
            <a:r>
              <a:rPr lang="ru-RU" b="0" baseline="0" dirty="0">
                <a:solidFill>
                  <a:srgbClr val="0070C0"/>
                </a:solidFill>
              </a:rPr>
              <a:t> </a:t>
            </a:r>
            <a:r>
              <a:rPr lang="ru-RU" sz="1200" b="0" dirty="0">
                <a:solidFill>
                  <a:schemeClr val="tx2"/>
                </a:solidFill>
              </a:rPr>
              <a:t>планируется поддержать работу 3  НПО и 2</a:t>
            </a:r>
            <a:r>
              <a:rPr lang="ru-RU" sz="1200" b="0" baseline="0" dirty="0">
                <a:solidFill>
                  <a:schemeClr val="tx2"/>
                </a:solidFill>
              </a:rPr>
              <a:t> ОГЦ СПИД в </a:t>
            </a:r>
            <a:r>
              <a:rPr lang="ru-RU" sz="1200" b="0" dirty="0">
                <a:solidFill>
                  <a:schemeClr val="tx2"/>
                </a:solidFill>
              </a:rPr>
              <a:t> 5  регионах</a:t>
            </a:r>
            <a:r>
              <a:rPr lang="ru-RU" sz="1200" b="0" baseline="0" dirty="0">
                <a:solidFill>
                  <a:schemeClr val="tx2"/>
                </a:solidFill>
              </a:rPr>
              <a:t> и 40  ставок соцработников, что позволит  в дополнении к </a:t>
            </a:r>
            <a:r>
              <a:rPr lang="ru-RU" sz="1200" b="0" baseline="0" dirty="0" err="1">
                <a:solidFill>
                  <a:schemeClr val="tx2"/>
                </a:solidFill>
              </a:rPr>
              <a:t>госфинансированию</a:t>
            </a:r>
            <a:r>
              <a:rPr lang="ru-RU" sz="1200" b="0" baseline="0" dirty="0">
                <a:solidFill>
                  <a:schemeClr val="tx2"/>
                </a:solidFill>
              </a:rPr>
              <a:t>    </a:t>
            </a:r>
            <a:r>
              <a:rPr lang="ru-RU" b="0" dirty="0">
                <a:solidFill>
                  <a:srgbClr val="002060"/>
                </a:solidFill>
              </a:rPr>
              <a:t>увеличить приверженность к АРТ у </a:t>
            </a:r>
            <a:r>
              <a:rPr lang="ru-RU" b="0" dirty="0">
                <a:solidFill>
                  <a:srgbClr val="C00000"/>
                </a:solidFill>
              </a:rPr>
              <a:t>1200 ЛЖВ </a:t>
            </a:r>
            <a:r>
              <a:rPr lang="ru-RU" b="0" dirty="0">
                <a:solidFill>
                  <a:srgbClr val="002060"/>
                </a:solidFill>
              </a:rPr>
              <a:t>и снизить риск передачи ВИЧ-от матери ребенку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53885-81A4-4D3F-B1E8-7CF410D134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51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/>
              <a:t>Всего</a:t>
            </a:r>
            <a:r>
              <a:rPr lang="kk-KZ" baseline="0" dirty="0"/>
              <a:t> в 2017 году на мероприятия по ВИЧ-инфекции из государственного бюджета планируется выделить 23 млн. долларов США, в том числе на:</a:t>
            </a:r>
          </a:p>
          <a:p>
            <a:pPr marL="171450" indent="-171450">
              <a:buFontTx/>
              <a:buChar char="-"/>
            </a:pPr>
            <a:r>
              <a:rPr lang="kk-KZ" baseline="0" dirty="0"/>
              <a:t>АРТ  17,7 млн </a:t>
            </a:r>
            <a:r>
              <a:rPr lang="en-US" baseline="0" dirty="0"/>
              <a:t>$</a:t>
            </a:r>
            <a:r>
              <a:rPr lang="kk-KZ" baseline="0" dirty="0"/>
              <a:t>, что сотавляет 100% от требуемого финансирования;</a:t>
            </a:r>
          </a:p>
          <a:p>
            <a:pPr marL="0" indent="0">
              <a:buFontTx/>
              <a:buNone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-Тест-системы – 2,7 млн. $ , что составляет 54% от потребности;</a:t>
            </a:r>
          </a:p>
          <a:p>
            <a:pPr marL="0" indent="0">
              <a:buFontTx/>
              <a:buNone/>
            </a:pP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ППМР- 0,8 млн. $ (95% от потребности);</a:t>
            </a:r>
            <a:r>
              <a:rPr lang="ru-RU" dirty="0"/>
              <a:t> </a:t>
            </a:r>
          </a:p>
          <a:p>
            <a:pPr marL="0" indent="0">
              <a:buFontTx/>
              <a:buNone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профпрограммы для УГН (шприцы, презервативы, экспресс-тесты, ИОМ) – 1,2 млн. $,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что составляет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 от потребности;</a:t>
            </a:r>
            <a:r>
              <a:rPr lang="ru-RU" dirty="0"/>
              <a:t> </a:t>
            </a:r>
          </a:p>
          <a:p>
            <a:pPr marL="0" indent="0">
              <a:buFontTx/>
              <a:buNone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аутрич-работников – 0,2 млн. $ ,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19% от потребности);</a:t>
            </a:r>
            <a:r>
              <a:rPr lang="ru-RU" dirty="0"/>
              <a:t> </a:t>
            </a:r>
          </a:p>
          <a:p>
            <a:pPr marL="0" indent="0">
              <a:buFontTx/>
              <a:buNone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ко-инфекции – 0,1 млн. $ (73% от потребности);</a:t>
            </a:r>
            <a:r>
              <a:rPr lang="ru-RU" dirty="0"/>
              <a:t> </a:t>
            </a:r>
          </a:p>
          <a:p>
            <a:pPr marL="171450" indent="-171450">
              <a:buFontTx/>
              <a:buChar char="-"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ПКП – 0,02 млн. $ </a:t>
            </a:r>
            <a:r>
              <a:rPr lang="kk-KZ" baseline="0" dirty="0"/>
              <a:t>что сотавляет 83% от требуемого финансирования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ru-RU" dirty="0"/>
              <a:t> </a:t>
            </a:r>
          </a:p>
          <a:p>
            <a:pPr marL="171450" indent="-171450">
              <a:buFontTx/>
              <a:buChar char="-"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ДЭН – 0,05 млн. $ </a:t>
            </a:r>
            <a:r>
              <a:rPr lang="kk-KZ" baseline="0" dirty="0"/>
              <a:t>что сотавляет 79% от требуемого финансирования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pPr marL="171450" indent="-171450">
              <a:buFontTx/>
              <a:buChar char="-"/>
            </a:pP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информподдержка – 0,1 млн. $,  </a:t>
            </a:r>
            <a:r>
              <a:rPr lang="kk-KZ" baseline="0" dirty="0"/>
              <a:t>что сотавляет 59 % от требуемого финансирования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профпрограммы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в МЛС -0,01 млн. $, </a:t>
            </a:r>
            <a:r>
              <a:rPr lang="kk-KZ" baseline="0" dirty="0"/>
              <a:t>что сотавляет 58 % от требуемого финансирования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НПО – 0,08 млн. $</a:t>
            </a:r>
            <a:r>
              <a:rPr lang="ru-RU" dirty="0"/>
              <a:t> </a:t>
            </a:r>
            <a:r>
              <a:rPr lang="kk-KZ" baseline="0" dirty="0"/>
              <a:t>что сотавляет 10 % от требуемого финансирования.</a:t>
            </a:r>
          </a:p>
          <a:p>
            <a:pPr marL="0" indent="0">
              <a:buFontTx/>
              <a:buNone/>
            </a:pPr>
            <a:r>
              <a:rPr lang="kk-KZ" baseline="0" dirty="0"/>
              <a:t>На закуп товарно-материальеых ценностей для УГН (шприцов, презервативов) финансирование не выделяется только в 2 регионах – ВКО и Костанайской области. </a:t>
            </a:r>
          </a:p>
          <a:p>
            <a:pPr marL="0" indent="0">
              <a:buFontTx/>
              <a:buNone/>
            </a:pPr>
            <a:r>
              <a:rPr lang="kk-KZ" baseline="0" dirty="0"/>
              <a:t> Польностью выделяется финансирование на закуп:</a:t>
            </a:r>
          </a:p>
          <a:p>
            <a:pPr marL="0" indent="0">
              <a:buFontTx/>
              <a:buNone/>
            </a:pPr>
            <a:r>
              <a:rPr lang="kk-KZ" baseline="0" dirty="0"/>
              <a:t>- шприцев для ЛУИН  в 7 областях (гг. Астане, Алматы, ЮКО, Атырауской, ЗКО, Кызылординской, акмолинской областях)</a:t>
            </a:r>
          </a:p>
          <a:p>
            <a:pPr marL="0" indent="0">
              <a:buFontTx/>
              <a:buNone/>
            </a:pPr>
            <a:r>
              <a:rPr lang="ru-RU" dirty="0"/>
              <a:t> - презервативов для ЛУИН и РС в 4 областях (г.  Астане,</a:t>
            </a:r>
            <a:r>
              <a:rPr lang="ru-RU" baseline="0" dirty="0"/>
              <a:t> ЮКО, </a:t>
            </a:r>
            <a:r>
              <a:rPr lang="kk-KZ" baseline="0" dirty="0"/>
              <a:t>Атырауской, ЗКО)</a:t>
            </a:r>
          </a:p>
          <a:p>
            <a:pPr marL="0" indent="0">
              <a:buFontTx/>
              <a:buNone/>
            </a:pPr>
            <a:r>
              <a:rPr lang="kk-KZ" baseline="0" dirty="0"/>
              <a:t>В 7 областях выделяется финансирование на закуп презервативов для МСМ.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53885-81A4-4D3F-B1E8-7CF410D1345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12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53885-81A4-4D3F-B1E8-7CF410D1345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91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17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3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4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600000"/>
            <a:ext cx="8064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1152000"/>
            <a:ext cx="8064000" cy="52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39999" y="1801476"/>
            <a:ext cx="8064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2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53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4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5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61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06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04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8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16D3A-145A-40CB-B65D-0B10810DF824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1BDF-3D05-4A98-846A-134ABE9AF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4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79512" y="116632"/>
            <a:ext cx="871296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4000" b="1" dirty="0">
                <a:solidFill>
                  <a:srgbClr val="C00000"/>
                </a:solidFill>
              </a:rPr>
              <a:t>Проект </a:t>
            </a:r>
            <a:r>
              <a:rPr lang="ru-RU" sz="3600" b="1" dirty="0">
                <a:solidFill>
                  <a:srgbClr val="C00000"/>
                </a:solidFill>
              </a:rPr>
              <a:t>грант Глобального фонда на 2018-2020 гг.</a:t>
            </a:r>
          </a:p>
          <a:p>
            <a:pPr algn="ctr"/>
            <a:r>
              <a:rPr lang="ru-RU" sz="3200" dirty="0">
                <a:solidFill>
                  <a:schemeClr val="tx2"/>
                </a:solidFill>
              </a:rPr>
              <a:t>«Поддержать ускорение мер, призванных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ru-RU" sz="3200" dirty="0">
                <a:solidFill>
                  <a:schemeClr val="tx2"/>
                </a:solidFill>
              </a:rPr>
              <a:t>положить  конец эпидемии ВИЧ-инфекции»:</a:t>
            </a:r>
          </a:p>
          <a:p>
            <a:pPr algn="ctr" eaLnBrk="1" hangingPunct="1">
              <a:buClrTx/>
              <a:buFontTx/>
              <a:buNone/>
            </a:pPr>
            <a:endParaRPr lang="ru-RU" sz="2400" b="1" i="1" dirty="0">
              <a:solidFill>
                <a:srgbClr val="C00000"/>
              </a:solidFill>
            </a:endParaRPr>
          </a:p>
          <a:p>
            <a:pPr algn="ctr" eaLnBrk="1" hangingPunct="1">
              <a:buClrTx/>
              <a:buFontTx/>
              <a:buNone/>
            </a:pP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3429000"/>
            <a:ext cx="914400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spcBef>
                <a:spcPts val="800"/>
              </a:spcBef>
              <a:buSzPct val="100000"/>
              <a:defRPr/>
            </a:pPr>
            <a:r>
              <a:rPr lang="ru-RU" sz="2800" b="1" dirty="0">
                <a:solidFill>
                  <a:schemeClr val="tx2"/>
                </a:solidFill>
              </a:rPr>
              <a:t>Сумма определенная ГФ на ВИЧ                                   </a:t>
            </a:r>
            <a:r>
              <a:rPr lang="ru-RU" sz="2800" b="1" dirty="0">
                <a:solidFill>
                  <a:srgbClr val="C00000"/>
                </a:solidFill>
              </a:rPr>
              <a:t>-</a:t>
            </a:r>
            <a:r>
              <a:rPr lang="ru-RU" sz="2800" b="1" dirty="0">
                <a:solidFill>
                  <a:schemeClr val="tx2"/>
                </a:solidFill>
              </a:rPr>
              <a:t>  </a:t>
            </a:r>
            <a:r>
              <a:rPr lang="ru-RU" sz="2800" b="1" dirty="0">
                <a:solidFill>
                  <a:srgbClr val="C00000"/>
                </a:solidFill>
              </a:rPr>
              <a:t>2,7 млн.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долларов США </a:t>
            </a:r>
          </a:p>
          <a:p>
            <a:pPr algn="ctr">
              <a:spcBef>
                <a:spcPts val="800"/>
              </a:spcBef>
              <a:buSzPct val="100000"/>
              <a:defRPr/>
            </a:pPr>
            <a:r>
              <a:rPr lang="ru-RU" sz="2800" b="1" dirty="0">
                <a:solidFill>
                  <a:schemeClr val="tx2"/>
                </a:solidFill>
              </a:rPr>
              <a:t>Запрашиваемая сумма</a:t>
            </a:r>
          </a:p>
          <a:p>
            <a:pPr algn="ctr">
              <a:spcBef>
                <a:spcPts val="800"/>
              </a:spcBef>
              <a:buSzPct val="100000"/>
              <a:defRPr/>
            </a:pPr>
            <a:r>
              <a:rPr lang="ru-RU" sz="2800" b="1" dirty="0">
                <a:solidFill>
                  <a:srgbClr val="C00000"/>
                </a:solidFill>
              </a:rPr>
              <a:t>- 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4,5 млн.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долларов  США </a:t>
            </a:r>
          </a:p>
          <a:p>
            <a:pPr algn="ctr">
              <a:spcBef>
                <a:spcPts val="800"/>
              </a:spcBef>
              <a:buSzPct val="100000"/>
              <a:defRPr/>
            </a:pPr>
            <a:r>
              <a:rPr lang="ru-RU" sz="3200" b="1" dirty="0">
                <a:cs typeface="+mn-cs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Основные направления реализации гранта ГФСТМ: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62786"/>
              </p:ext>
            </p:extLst>
          </p:nvPr>
        </p:nvGraphicFramePr>
        <p:xfrm>
          <a:off x="183908" y="490066"/>
          <a:ext cx="8776184" cy="6357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15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C:\Users\Инженер по ком сис\Desktop\Карата ГФ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865" y="270129"/>
            <a:ext cx="4742601" cy="337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Инженер по ком сис\Desktop\Карта ГФ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" y="301644"/>
            <a:ext cx="4716016" cy="355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0428" y="-5133"/>
            <a:ext cx="4932040" cy="566933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/>
                </a:solidFill>
              </a:rPr>
              <a:t>Укрепление реализации мероприятий по «снижению вреда»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932040" y="844265"/>
            <a:ext cx="45365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7810" y="3643503"/>
            <a:ext cx="8476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Выделение  дополнительно к местному бюджету (МБ)  средств из ГФ позволит :  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3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Укрепление реализации мероприятий</a:t>
            </a:r>
          </a:p>
          <a:p>
            <a:pPr algn="ctr"/>
            <a:r>
              <a:rPr lang="ru-RU" b="1" dirty="0">
                <a:solidFill>
                  <a:srgbClr val="0070C0"/>
                </a:solidFill>
              </a:rPr>
              <a:t> по приверженности к АРТ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4385" y="4063470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 охватить профилактическими программами  и  тестированием на ВИЧ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           25 000 УГН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силами 300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аутрич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–работников в 8 регионах ,  11 НПО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600411" y="4064134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увеличить приверженность к АРТ у </a:t>
            </a:r>
            <a:r>
              <a:rPr lang="ru-RU" dirty="0">
                <a:solidFill>
                  <a:srgbClr val="C00000"/>
                </a:solidFill>
              </a:rPr>
              <a:t>1200 ЛЖВ 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и снизить риск передачи ВИЧ-от матери ребенку 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Поддержка 40 ставок социальных работников  в 3 НПО и 2 ОЦ СПИД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6661" y="84585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6. СКО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28541" y="194284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2.Карагандинская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59659" y="2293807"/>
            <a:ext cx="1172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3. г. Алматы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92745" y="1323447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1.Павлодарская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88789" y="185838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4. ВКО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288281" y="2411542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7. Жамбылская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53852" y="1731742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8. Актюбинская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80577" y="124987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5. Костанайская</a:t>
            </a:r>
          </a:p>
        </p:txBody>
      </p:sp>
      <p:sp>
        <p:nvSpPr>
          <p:cNvPr id="3" name="Овал 2"/>
          <p:cNvSpPr/>
          <p:nvPr/>
        </p:nvSpPr>
        <p:spPr>
          <a:xfrm>
            <a:off x="3388789" y="2387114"/>
            <a:ext cx="143908" cy="16292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7812360" y="2253035"/>
            <a:ext cx="143908" cy="15180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6486041" y="160044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1.Карагандинская </a:t>
            </a:r>
          </a:p>
          <a:p>
            <a:r>
              <a:rPr lang="ru-RU" sz="1200" dirty="0"/>
              <a:t>       г. Темиртау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84314" y="2155308"/>
            <a:ext cx="1172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2. г. Алматы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86041" y="2161647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5.  Жамбылская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88124" y="112285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4. Костанайская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38441" y="246301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3. ЮКО</a:t>
            </a:r>
          </a:p>
        </p:txBody>
      </p:sp>
    </p:spTree>
    <p:extLst>
      <p:ext uri="{BB962C8B-B14F-4D97-AF65-F5344CB8AC3E}">
        <p14:creationId xmlns:p14="http://schemas.microsoft.com/office/powerpoint/2010/main" val="20174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34605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Финансирование на программы по ВИЧ из гос. бюджета в 2017 году</a:t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43656"/>
              </p:ext>
            </p:extLst>
          </p:nvPr>
        </p:nvGraphicFramePr>
        <p:xfrm>
          <a:off x="3419365" y="836712"/>
          <a:ext cx="5545123" cy="4713610"/>
        </p:xfrm>
        <a:graphic>
          <a:graphicData uri="http://schemas.openxmlformats.org/drawingml/2006/table">
            <a:tbl>
              <a:tblPr/>
              <a:tblGrid>
                <a:gridCol w="1656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8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Шприцы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Презервативы для ЛУИН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Презервативы для 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Презервативы  для МСМ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РК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Г. АСТАНА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ЮКО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АТЫРАУСКАЯ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ЗКО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КЫЗЫЛОРДИНСКАЯ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АКМОЛИНСКАЯ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Г. АЛМАТЫ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МАНГИСТАУСКАЯ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ПАВЛОДАРСКАЯ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КАРАГАНДИНСКАЯ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ЖАМБЫЛСКАЯ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АЛМАТИНСКАЯ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СКО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АКТЮБИНСКАЯ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ВКО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2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КОСТАНАЙСКАЯ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49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  Выделенная сумма в млн.</a:t>
                      </a:r>
                      <a:r>
                        <a:rPr lang="ru-RU" sz="14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$ 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9872" y="260648"/>
            <a:ext cx="5724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Планируемое для выделения на ТМЦ для УГН финансирование в % от потребности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0343" y="5883310"/>
            <a:ext cx="2899482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100% от потребности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2391" y="6299360"/>
            <a:ext cx="2899482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от 85% до 75% от потребности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0" y="260648"/>
            <a:ext cx="34198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Всего в 2017 году на программы по ВИЧ –инфекции планируется выделить  </a:t>
            </a:r>
            <a:r>
              <a:rPr lang="ru-RU" b="1" dirty="0">
                <a:solidFill>
                  <a:srgbClr val="C00000"/>
                </a:solidFill>
              </a:rPr>
              <a:t>23,</a:t>
            </a:r>
            <a:r>
              <a:rPr lang="en-US" b="1" dirty="0">
                <a:solidFill>
                  <a:srgbClr val="C00000"/>
                </a:solidFill>
              </a:rPr>
              <a:t>0</a:t>
            </a:r>
            <a:r>
              <a:rPr lang="ru-RU" b="1" dirty="0">
                <a:solidFill>
                  <a:srgbClr val="C00000"/>
                </a:solidFill>
              </a:rPr>
              <a:t> млн. долларов США, </a:t>
            </a:r>
            <a:r>
              <a:rPr lang="ru-RU" dirty="0"/>
              <a:t>в </a:t>
            </a:r>
            <a:r>
              <a:rPr lang="ru-RU" dirty="0" err="1"/>
              <a:t>т.ч</a:t>
            </a:r>
            <a:r>
              <a:rPr lang="ru-RU" dirty="0"/>
              <a:t>. на:</a:t>
            </a:r>
          </a:p>
          <a:p>
            <a:endParaRPr lang="ru-RU" sz="1200" dirty="0"/>
          </a:p>
          <a:p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99961"/>
              </p:ext>
            </p:extLst>
          </p:nvPr>
        </p:nvGraphicFramePr>
        <p:xfrm>
          <a:off x="72461" y="1412776"/>
          <a:ext cx="3274950" cy="4237390"/>
        </p:xfrm>
        <a:graphic>
          <a:graphicData uri="http://schemas.openxmlformats.org/drawingml/2006/table">
            <a:tbl>
              <a:tblPr/>
              <a:tblGrid>
                <a:gridCol w="1475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27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Мероприятие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Выделенная сумма млн. $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от потребности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ППМР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Тест-системы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Профпрограммы для УГН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аутрич- работники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ко-инфекции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ПКП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ДЭН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Информационная поддержка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2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Профпрограммы в МЛС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НПО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100343" y="6160309"/>
            <a:ext cx="289948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от 85% до 75% от потребности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0343" y="6437308"/>
            <a:ext cx="2899482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от 74% до 50% от потребности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04048" y="5884412"/>
            <a:ext cx="2857841" cy="2758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от </a:t>
            </a:r>
            <a:r>
              <a:rPr lang="en-US" sz="1200" dirty="0"/>
              <a:t>40</a:t>
            </a:r>
            <a:r>
              <a:rPr lang="ru-RU" sz="1200" dirty="0"/>
              <a:t>% до</a:t>
            </a:r>
            <a:r>
              <a:rPr lang="en-US" sz="1200" dirty="0"/>
              <a:t> 2</a:t>
            </a:r>
            <a:r>
              <a:rPr lang="ru-RU" sz="1200" dirty="0"/>
              <a:t>0% от потребности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04048" y="6160311"/>
            <a:ext cx="2857841" cy="276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Выделено </a:t>
            </a:r>
            <a:r>
              <a:rPr lang="en-US" sz="1200" dirty="0"/>
              <a:t> </a:t>
            </a:r>
            <a:r>
              <a:rPr lang="kk-KZ" sz="1200" dirty="0"/>
              <a:t>менее 1</a:t>
            </a:r>
            <a:r>
              <a:rPr lang="ru-RU" sz="1200" dirty="0"/>
              <a:t>0% от потребности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04048" y="6441950"/>
            <a:ext cx="2857841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/>
              <a:t>Не выделено</a:t>
            </a:r>
          </a:p>
        </p:txBody>
      </p:sp>
    </p:spTree>
    <p:extLst>
      <p:ext uri="{BB962C8B-B14F-4D97-AF65-F5344CB8AC3E}">
        <p14:creationId xmlns:p14="http://schemas.microsoft.com/office/powerpoint/2010/main" val="425273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301608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b="1" dirty="0"/>
              <a:t> Финансирование на </a:t>
            </a:r>
            <a:r>
              <a:rPr lang="ru-RU" sz="2000" b="1" dirty="0">
                <a:solidFill>
                  <a:srgbClr val="C00000"/>
                </a:solidFill>
              </a:rPr>
              <a:t>2,7 млн.</a:t>
            </a:r>
            <a:r>
              <a:rPr lang="en-US" sz="2000" b="1" dirty="0">
                <a:solidFill>
                  <a:srgbClr val="C00000"/>
                </a:solidFill>
              </a:rPr>
              <a:t>$ </a:t>
            </a:r>
            <a:r>
              <a:rPr lang="ru-RU" sz="2000" b="1" dirty="0">
                <a:solidFill>
                  <a:srgbClr val="C00000"/>
                </a:solidFill>
              </a:rPr>
              <a:t>США</a:t>
            </a:r>
            <a:r>
              <a:rPr lang="ru-RU" sz="2000" b="1" dirty="0"/>
              <a:t>  не позволит </a:t>
            </a:r>
            <a:r>
              <a:rPr lang="ru-RU" sz="2000" dirty="0"/>
              <a:t>:</a:t>
            </a:r>
          </a:p>
          <a:p>
            <a:r>
              <a:rPr lang="ru-RU" sz="2000" dirty="0"/>
              <a:t>реализовать   мероприятия  по «снижению вреда» среди уязвимой группы населения; </a:t>
            </a:r>
          </a:p>
          <a:p>
            <a:r>
              <a:rPr lang="ru-RU" sz="2000" dirty="0"/>
              <a:t>  добиться приверженности ЛЖВ к  лечению;</a:t>
            </a:r>
          </a:p>
          <a:p>
            <a:r>
              <a:rPr lang="ru-RU" sz="2000" dirty="0"/>
              <a:t> выработать механизм предоставления социального заказа для НПО;</a:t>
            </a:r>
          </a:p>
          <a:p>
            <a:pPr marL="0" indent="0">
              <a:buNone/>
            </a:pPr>
            <a:r>
              <a:rPr lang="ru-RU" sz="2000" dirty="0"/>
              <a:t>  </a:t>
            </a:r>
          </a:p>
          <a:p>
            <a:pPr marL="0" indent="0">
              <a:buNone/>
            </a:pPr>
            <a:r>
              <a:rPr lang="ru-RU" sz="2000" b="1" dirty="0"/>
              <a:t>Финансирование на </a:t>
            </a:r>
            <a:r>
              <a:rPr lang="ru-RU" sz="2000" b="1" dirty="0">
                <a:solidFill>
                  <a:srgbClr val="C00000"/>
                </a:solidFill>
              </a:rPr>
              <a:t>4,5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C00000"/>
                </a:solidFill>
              </a:rPr>
              <a:t>млн.</a:t>
            </a:r>
            <a:r>
              <a:rPr lang="en-US" sz="2000" b="1" dirty="0">
                <a:solidFill>
                  <a:srgbClr val="C00000"/>
                </a:solidFill>
              </a:rPr>
              <a:t>$ </a:t>
            </a:r>
            <a:r>
              <a:rPr lang="ru-RU" sz="2000" b="1" dirty="0">
                <a:solidFill>
                  <a:srgbClr val="C00000"/>
                </a:solidFill>
              </a:rPr>
              <a:t>США</a:t>
            </a:r>
            <a:r>
              <a:rPr lang="ru-RU" sz="2000" b="1" dirty="0"/>
              <a:t> позволит:</a:t>
            </a:r>
          </a:p>
          <a:p>
            <a:r>
              <a:rPr lang="ru-RU" sz="2000" dirty="0"/>
              <a:t>увеличить охват УГН профпрограммами  на 25%;</a:t>
            </a:r>
          </a:p>
          <a:p>
            <a:r>
              <a:rPr lang="ru-RU" sz="2000" dirty="0"/>
              <a:t>увеличить приверженность ЛЖВ  к  АРТ и  на 20%;</a:t>
            </a:r>
          </a:p>
          <a:p>
            <a:r>
              <a:rPr lang="ru-RU" sz="2000" dirty="0"/>
              <a:t>создать устойчивый механизм для реализации социальных заказов СПИД-сервисных НПО;</a:t>
            </a:r>
          </a:p>
          <a:p>
            <a:r>
              <a:rPr lang="ru-RU" sz="2000" dirty="0"/>
              <a:t> укрепить нормативно-правовую  базу службы СПИД </a:t>
            </a:r>
          </a:p>
          <a:p>
            <a:r>
              <a:rPr lang="ru-RU" sz="2000" dirty="0"/>
              <a:t>повысить  потенциал  медицинских  работников и  сотрудников  НПО по вопросам ВИЧ-инфекции.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Финансирование на </a:t>
            </a:r>
            <a:r>
              <a:rPr lang="ru-RU" sz="2000" b="1" dirty="0">
                <a:solidFill>
                  <a:srgbClr val="C00000"/>
                </a:solidFill>
              </a:rPr>
              <a:t>6,3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C00000"/>
                </a:solidFill>
              </a:rPr>
              <a:t>млн.</a:t>
            </a:r>
            <a:r>
              <a:rPr lang="en-US" sz="2000" b="1" dirty="0">
                <a:solidFill>
                  <a:srgbClr val="C00000"/>
                </a:solidFill>
              </a:rPr>
              <a:t>$ </a:t>
            </a:r>
            <a:r>
              <a:rPr lang="ru-RU" sz="2000" b="1" dirty="0">
                <a:solidFill>
                  <a:srgbClr val="C00000"/>
                </a:solidFill>
              </a:rPr>
              <a:t>США</a:t>
            </a:r>
            <a:r>
              <a:rPr lang="ru-RU" sz="2000" b="1" dirty="0"/>
              <a:t> </a:t>
            </a:r>
            <a:r>
              <a:rPr lang="ru-RU" sz="2000" dirty="0"/>
              <a:t>(помимо выше перечисленных  мероприятий) позволит  произвести закуп  раздаточного  материала для  УГН, повысить охват тестированием УГН, обеспечить мониторинг за АРТ.</a:t>
            </a:r>
          </a:p>
          <a:p>
            <a:pPr marL="0" indent="0">
              <a:buNone/>
            </a:pPr>
            <a:br>
              <a:rPr lang="ru-RU" sz="1800" dirty="0"/>
            </a:br>
            <a:endParaRPr lang="ru-RU" sz="18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332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1414</Words>
  <Application>Microsoft Office PowerPoint</Application>
  <PresentationFormat>On-screen Show (4:3)</PresentationFormat>
  <Paragraphs>258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Microsoft YaHei</vt:lpstr>
      <vt:lpstr>Arial</vt:lpstr>
      <vt:lpstr>Calibri</vt:lpstr>
      <vt:lpstr>Times New Roman</vt:lpstr>
      <vt:lpstr>Тема Office</vt:lpstr>
      <vt:lpstr>PowerPoint Presentation</vt:lpstr>
      <vt:lpstr>Основные направления реализации гранта ГФСТМ:</vt:lpstr>
      <vt:lpstr>Укрепление реализации мероприятий по «снижению вреда»</vt:lpstr>
      <vt:lpstr>Финансирование на программы по ВИЧ из гос. бюджета в 2017 году 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Ryssaldy Demeuova</cp:lastModifiedBy>
  <cp:revision>110</cp:revision>
  <cp:lastPrinted>2017-02-21T16:19:47Z</cp:lastPrinted>
  <dcterms:created xsi:type="dcterms:W3CDTF">2017-02-10T08:34:09Z</dcterms:created>
  <dcterms:modified xsi:type="dcterms:W3CDTF">2017-02-27T11:03:46Z</dcterms:modified>
</cp:coreProperties>
</file>