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9" r:id="rId4"/>
    <p:sldId id="286" r:id="rId5"/>
    <p:sldId id="287" r:id="rId6"/>
    <p:sldId id="288" r:id="rId7"/>
    <p:sldId id="289" r:id="rId8"/>
    <p:sldId id="290" r:id="rId9"/>
    <p:sldId id="291" r:id="rId10"/>
    <p:sldId id="266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lizaryeva Alla" initials="YA" lastIdx="1" clrIdx="0">
    <p:extLst>
      <p:ext uri="{19B8F6BF-5375-455C-9EA6-DF929625EA0E}">
        <p15:presenceInfo xmlns:p15="http://schemas.microsoft.com/office/powerpoint/2012/main" userId="bfde84e503be51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66705" autoAdjust="0"/>
  </p:normalViewPr>
  <p:slideViewPr>
    <p:cSldViewPr>
      <p:cViewPr varScale="1">
        <p:scale>
          <a:sx n="77" d="100"/>
          <a:sy n="77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54EB0-D4E1-49C5-9C64-FE7C3780D72B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7EF1A-0842-40CF-811E-A2A347C50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9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66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5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4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4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1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3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0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807A5-8FAA-48B0-BB79-F638BDBDF97E}" type="datetimeFigureOut">
              <a:rPr lang="ru-RU" smtClean="0"/>
              <a:t>14.06.2021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kncdiz.kz" TargetMode="External"/><Relationship Id="rId5" Type="http://schemas.openxmlformats.org/officeDocument/2006/relationships/hyperlink" Target="http://www.kncdiz.kz/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10321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8411" y="526338"/>
            <a:ext cx="8280920" cy="3443918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rgbClr val="002060"/>
                </a:solidFill>
              </a:rPr>
              <a:t>Проект 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Концептуальной заявки:</a:t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 «Механизм реагирования на </a:t>
            </a:r>
            <a:r>
              <a:rPr lang="en-US" sz="2800" b="1" dirty="0">
                <a:solidFill>
                  <a:srgbClr val="002060"/>
                </a:solidFill>
              </a:rPr>
              <a:t>COVID 19</a:t>
            </a:r>
            <a:r>
              <a:rPr lang="ru-RU" sz="2800" b="1" dirty="0">
                <a:solidFill>
                  <a:srgbClr val="002060"/>
                </a:solidFill>
              </a:rPr>
              <a:t>»</a:t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>по компоненту «ВИЧ»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63258" y="3933056"/>
            <a:ext cx="4456584" cy="1752600"/>
          </a:xfrm>
        </p:spPr>
        <p:txBody>
          <a:bodyPr>
            <a:normAutofit/>
          </a:bodyPr>
          <a:lstStyle/>
          <a:p>
            <a:pPr algn="l"/>
            <a:r>
              <a:rPr lang="ru-RU" sz="2000" b="1" i="1" dirty="0">
                <a:solidFill>
                  <a:schemeClr val="tx2"/>
                </a:solidFill>
              </a:rPr>
              <a:t>Т. Давлетгалиева-</a:t>
            </a:r>
          </a:p>
          <a:p>
            <a:pPr algn="l"/>
            <a:r>
              <a:rPr lang="ru-RU" sz="2000" b="1" i="1" dirty="0">
                <a:solidFill>
                  <a:schemeClr val="tx2"/>
                </a:solidFill>
              </a:rPr>
              <a:t>Национальный координатор по компоненту ВИЧ, ГРП ГФ КНЦДИЗ</a:t>
            </a:r>
            <a:endParaRPr lang="ru-RU" sz="2000" b="1" dirty="0">
              <a:solidFill>
                <a:schemeClr val="tx2"/>
              </a:solidFill>
            </a:endParaRPr>
          </a:p>
          <a:p>
            <a:pPr algn="l"/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052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11</a:t>
            </a:r>
            <a:r>
              <a:rPr lang="ru-RU" b="1" dirty="0">
                <a:solidFill>
                  <a:srgbClr val="C00000"/>
                </a:solidFill>
              </a:rPr>
              <a:t> июня 2021г.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16633"/>
            <a:ext cx="615817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РГП на ПХВ «Казахский научный центр дерматологии и инфекционных заболеваний» МЗ РК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8085375" y="91984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639996" y="91984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4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User\Downloads\Области РК распрастраненность1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225878" y="1052736"/>
            <a:ext cx="8719404" cy="463338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3635896" y="5749293"/>
            <a:ext cx="2376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hlinkClick r:id="rId5"/>
              </a:rPr>
              <a:t>www.kncdiz.kz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  <a:p>
            <a:r>
              <a:rPr lang="en-US" b="1" dirty="0"/>
              <a:t>E</a:t>
            </a:r>
            <a:r>
              <a:rPr lang="ru-RU" b="1" dirty="0"/>
              <a:t>-mail: </a:t>
            </a:r>
            <a:r>
              <a:rPr lang="ru-RU" b="1" dirty="0" err="1">
                <a:hlinkClick r:id="rId6"/>
              </a:rPr>
              <a:t>info</a:t>
            </a:r>
            <a:r>
              <a:rPr lang="ru-RU" b="1" dirty="0">
                <a:hlinkClick r:id="rId6"/>
              </a:rPr>
              <a:t>@</a:t>
            </a:r>
            <a:r>
              <a:rPr lang="en-US" b="1" dirty="0" err="1">
                <a:hlinkClick r:id="rId6"/>
              </a:rPr>
              <a:t>kncdiz</a:t>
            </a:r>
            <a:r>
              <a:rPr lang="ru-RU" b="1" dirty="0">
                <a:hlinkClick r:id="rId6"/>
              </a:rPr>
              <a:t>.</a:t>
            </a:r>
            <a:r>
              <a:rPr lang="ru-RU" b="1" dirty="0" err="1">
                <a:hlinkClick r:id="rId6"/>
              </a:rPr>
              <a:t>kz</a:t>
            </a:r>
            <a:endParaRPr lang="ru-RU" sz="105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913" r="24129" b="63289"/>
          <a:stretch/>
        </p:blipFill>
        <p:spPr bwMode="auto">
          <a:xfrm>
            <a:off x="2339752" y="2789456"/>
            <a:ext cx="4838810" cy="11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232000" y="210050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215751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8094452" y="210050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3001" y="212900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6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65262" cy="5785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100" b="1" dirty="0">
                <a:solidFill>
                  <a:srgbClr val="C00000"/>
                </a:solidFill>
                <a:cs typeface="Times New Roman" pitchFamily="18" charset="0"/>
              </a:rPr>
              <a:t>Период реализации: </a:t>
            </a:r>
            <a:r>
              <a:rPr lang="en-US" sz="2100" b="1" dirty="0">
                <a:solidFill>
                  <a:srgbClr val="002060"/>
                </a:solidFill>
                <a:cs typeface="Times New Roman" pitchFamily="18" charset="0"/>
              </a:rPr>
              <a:t>01.09.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202</a:t>
            </a:r>
            <a:r>
              <a:rPr lang="en-US" sz="2100" b="1" dirty="0">
                <a:solidFill>
                  <a:srgbClr val="002060"/>
                </a:solidFill>
                <a:cs typeface="Times New Roman" pitchFamily="18" charset="0"/>
              </a:rPr>
              <a:t>1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 – 31.12.202</a:t>
            </a:r>
            <a:r>
              <a:rPr lang="en-US" sz="2100" b="1" dirty="0">
                <a:solidFill>
                  <a:srgbClr val="002060"/>
                </a:solidFill>
                <a:cs typeface="Times New Roman" pitchFamily="18" charset="0"/>
              </a:rPr>
              <a:t>3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 гг.</a:t>
            </a:r>
          </a:p>
          <a:p>
            <a:pPr marL="0" indent="0">
              <a:buNone/>
            </a:pPr>
            <a:r>
              <a:rPr lang="ru-RU" sz="2100" b="1" dirty="0">
                <a:solidFill>
                  <a:srgbClr val="C00000"/>
                </a:solidFill>
                <a:cs typeface="Times New Roman" pitchFamily="18" charset="0"/>
              </a:rPr>
              <a:t>Сумма гранта: Базовая сумма: </a:t>
            </a:r>
            <a:r>
              <a:rPr lang="en-US" sz="2100" b="1" dirty="0">
                <a:solidFill>
                  <a:srgbClr val="002060"/>
                </a:solidFill>
                <a:cs typeface="Times New Roman" pitchFamily="18" charset="0"/>
              </a:rPr>
              <a:t>914 310 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долларов США или 393 153 146 тенге</a:t>
            </a:r>
          </a:p>
          <a:p>
            <a:pPr marL="0" indent="0">
              <a:buNone/>
            </a:pPr>
            <a:r>
              <a:rPr lang="ru-RU" sz="2100" b="1" dirty="0">
                <a:solidFill>
                  <a:srgbClr val="C00000"/>
                </a:solidFill>
                <a:cs typeface="Times New Roman" pitchFamily="18" charset="0"/>
              </a:rPr>
              <a:t>Сверх базовая: </a:t>
            </a:r>
            <a:r>
              <a:rPr lang="en-US" sz="2100" b="1" dirty="0">
                <a:solidFill>
                  <a:srgbClr val="002060"/>
                </a:solidFill>
                <a:cs typeface="Times New Roman" pitchFamily="18" charset="0"/>
              </a:rPr>
              <a:t>914 310 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долларов США или 393 153 146 тенге</a:t>
            </a:r>
          </a:p>
          <a:p>
            <a:pPr marL="0" indent="0">
              <a:buNone/>
            </a:pPr>
            <a:endParaRPr lang="ru-RU" sz="21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100" b="1" dirty="0">
                <a:solidFill>
                  <a:srgbClr val="C00000"/>
                </a:solidFill>
                <a:cs typeface="Times New Roman" pitchFamily="18" charset="0"/>
              </a:rPr>
              <a:t>Цель: 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Смягчение воздействия от пандемии С</a:t>
            </a:r>
            <a:r>
              <a:rPr lang="en-US" sz="2100" b="1" dirty="0">
                <a:solidFill>
                  <a:srgbClr val="002060"/>
                </a:solidFill>
                <a:cs typeface="Times New Roman" pitchFamily="18" charset="0"/>
              </a:rPr>
              <a:t>OVID - </a:t>
            </a:r>
            <a:r>
              <a:rPr lang="ru-RU" sz="2100" b="1" dirty="0">
                <a:solidFill>
                  <a:srgbClr val="002060"/>
                </a:solidFill>
                <a:cs typeface="Times New Roman" pitchFamily="18" charset="0"/>
              </a:rPr>
              <a:t>19</a:t>
            </a:r>
          </a:p>
          <a:p>
            <a:pPr marL="0" indent="0">
              <a:buNone/>
            </a:pPr>
            <a:endParaRPr lang="ru-RU" sz="2100" dirty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100" b="1" dirty="0">
                <a:solidFill>
                  <a:srgbClr val="C00000"/>
                </a:solidFill>
                <a:cs typeface="Times New Roman" pitchFamily="18" charset="0"/>
              </a:rPr>
              <a:t>Направления:</a:t>
            </a:r>
          </a:p>
          <a:p>
            <a:pPr marL="457200" lvl="0" indent="-457200">
              <a:buFont typeface="Arial" pitchFamily="34" charset="0"/>
              <a:buAutoNum type="arabicParenR"/>
            </a:pPr>
            <a:endParaRPr lang="en-US" sz="1800" b="1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1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Мероприятия по контролю и сдерживанию COVID-19 </a:t>
            </a: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1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 Мероприятия по снижению рисков, связанных с COVID-19</a:t>
            </a:r>
            <a:r>
              <a:rPr lang="ru-RU" sz="1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19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ru-RU" sz="21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Усиление системы здравоохранения и сообщества</a:t>
            </a:r>
            <a:endParaRPr lang="x-none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95277" y="100321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Концептуальная заявка: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«Механизм реагирования на </a:t>
            </a:r>
            <a:r>
              <a:rPr lang="en-US" sz="2400" b="1" dirty="0">
                <a:solidFill>
                  <a:srgbClr val="002060"/>
                </a:solidFill>
              </a:rPr>
              <a:t>COVID 19</a:t>
            </a:r>
            <a:r>
              <a:rPr lang="ru-RU" sz="2400" b="1" dirty="0">
                <a:solidFill>
                  <a:srgbClr val="002060"/>
                </a:solidFill>
              </a:rPr>
              <a:t>»</a:t>
            </a:r>
            <a:br>
              <a:rPr lang="en-US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1187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81601" y="80217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28643" y="80217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238867"/>
              </p:ext>
            </p:extLst>
          </p:nvPr>
        </p:nvGraphicFramePr>
        <p:xfrm>
          <a:off x="116534" y="984913"/>
          <a:ext cx="9027466" cy="568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113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2409959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по контролю и сдерживанию COVID-19 </a:t>
                      </a:r>
                      <a:endParaRPr lang="ru-RU" sz="2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 СИЗ для профилактики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COVID-19 для: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центров СПИД 8 проектных регионов  (аутрич и медицинских работников) 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4 мес. 2021 -2022 гг.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клиентов ПТАО 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4 мес. 2021 г.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КНЦДИЗ 4 </a:t>
                      </a:r>
                      <a:r>
                        <a:rPr lang="ru-RU" sz="1600" b="0" i="0" baseline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мес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2021-2022 г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b="0" baseline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СПИД – сервисных НПО всех регионов РК (аутрич работников и их клиентов) на  4 мес. 2021 - 2022 гг.;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-контрактеров  гранта ГФ (5) на 4 мес. 2021 г.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ж</a:t>
                      </a:r>
                      <a:r>
                        <a:rPr lang="ru-RU" sz="16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енщин, пострадавших от насилия, находящихся в кризисных центрах 6 проектных регионах 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4 мес. 2021 г. </a:t>
                      </a:r>
                      <a:endParaRPr lang="x-none" sz="1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krobat Bold" panose="00000800000000000000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Профилактика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krobat Bold" panose="00000800000000000000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krobat Bold" panose="00000800000000000000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-19.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58106" y="2272516"/>
            <a:ext cx="1619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 559 524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</a:p>
          <a:p>
            <a:r>
              <a:rPr lang="ru-RU" sz="1600" dirty="0"/>
              <a:t>240 595 230 тг</a:t>
            </a:r>
            <a:r>
              <a:rPr lang="ru-RU" sz="1600" b="1" dirty="0"/>
              <a:t>.</a:t>
            </a:r>
            <a:r>
              <a:rPr lang="en-US" sz="1600" b="1" dirty="0"/>
              <a:t> 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43458" y="3717032"/>
            <a:ext cx="1697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57 866 </a:t>
            </a:r>
            <a:r>
              <a:rPr lang="en-US" sz="1600" dirty="0"/>
              <a:t>$</a:t>
            </a:r>
            <a:r>
              <a:rPr lang="ru-RU" sz="1600" dirty="0"/>
              <a:t> США</a:t>
            </a:r>
          </a:p>
          <a:p>
            <a:r>
              <a:rPr lang="ru-RU" sz="1600" dirty="0"/>
              <a:t>24 882 380 тг.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013518" y="504042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Всего -  617 390 </a:t>
            </a:r>
            <a:r>
              <a:rPr lang="en-US" b="1" dirty="0">
                <a:solidFill>
                  <a:srgbClr val="002060"/>
                </a:solidFill>
              </a:rPr>
              <a:t>$</a:t>
            </a:r>
            <a:r>
              <a:rPr lang="ru-RU" b="1" dirty="0">
                <a:solidFill>
                  <a:srgbClr val="002060"/>
                </a:solidFill>
              </a:rPr>
              <a:t> США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265 477 610 тг.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88840" y="78598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805480"/>
              </p:ext>
            </p:extLst>
          </p:nvPr>
        </p:nvGraphicFramePr>
        <p:xfrm>
          <a:off x="116534" y="984913"/>
          <a:ext cx="9027466" cy="4892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ставок: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Аутрич – работников 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работе с трансгендерными людьми  (ТГ)  на 2 ставки;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Равных консультантов среди ЛЖВ Карагандинской области  на 2 ставки.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baseline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Выделение дополнительных ставок: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веб-консультантов</a:t>
                      </a:r>
                      <a:r>
                        <a:rPr lang="ru-RU" sz="18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600" b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2  ставки для РС, МСМ, ТГ, ЛЖВ и 3 для ЛУИН.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психологов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3 ставки;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i="0" kern="1200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Создание, поддержка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веб-сайта и страницы  в соцсетях для информирования  КГН и ЛЖВ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51920" y="1915057"/>
            <a:ext cx="20882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70 308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30 232 440</a:t>
            </a:r>
            <a:r>
              <a:rPr lang="ru-RU" sz="1600" dirty="0">
                <a:solidFill>
                  <a:srgbClr val="000000"/>
                </a:solidFill>
              </a:rPr>
              <a:t> тг.</a:t>
            </a:r>
            <a:endParaRPr lang="ru-RU" sz="1600" dirty="0"/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16839" y="3842957"/>
            <a:ext cx="20882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66 990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28 805 700 тг.</a:t>
            </a:r>
            <a:endParaRPr lang="ru-RU" sz="1600" dirty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4840713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9 873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4 245 390 тг.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1699613"/>
            <a:ext cx="320462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Для  увеличения охвата профилактическими программами ТГ людей.</a:t>
            </a:r>
          </a:p>
          <a:p>
            <a:endParaRPr lang="ru-RU" sz="5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 Для  привлечения ЛЖВ к лечению и повышению приверженности к АРТ.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8963" y="3706975"/>
            <a:ext cx="3203847" cy="1261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Для оказания консультативной помощи для КГН и ЛЖВ по всем вопросам, связанным с КОВИД.</a:t>
            </a:r>
            <a:endParaRPr lang="ru-RU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1E1E1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6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233" y="80217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273514"/>
              </p:ext>
            </p:extLst>
          </p:nvPr>
        </p:nvGraphicFramePr>
        <p:xfrm>
          <a:off x="18746" y="1017974"/>
          <a:ext cx="9027466" cy="5105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Проведение</a:t>
                      </a:r>
                      <a:r>
                        <a:rPr lang="ru-RU" sz="1800" b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тренингов по обучению  веб-консультантов по профилактике </a:t>
                      </a:r>
                      <a:r>
                        <a:rPr lang="en-US" sz="1800" b="1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COVID -19</a:t>
                      </a: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b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i="0" kern="1200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Поддержка </a:t>
                      </a: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 для организации видеоконференций</a:t>
                      </a:r>
                      <a:endParaRPr lang="ru-RU" sz="18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Выпуск информационных материалов для НПО и ОЦ СПИД по вопросам профилактики и вакцинации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COVID-19</a:t>
                      </a:r>
                      <a:endParaRPr lang="ru-RU" sz="18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14064" y="327847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3 900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1 677 000 тг.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20" y="177281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 26 108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11 226 440 тг.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943350" y="462331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 6 977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3 000 110 тг.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030909" y="3267857"/>
            <a:ext cx="2875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Для обеспечения эффективной коммуникации, непрерывной связи.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2160" y="1772816"/>
            <a:ext cx="31171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Для повышения  уровня знаний веб-консультантов по вопросам предоставления  достоверной информации по </a:t>
            </a:r>
            <a:r>
              <a:rPr lang="en-US" sz="1600" dirty="0">
                <a:solidFill>
                  <a:srgbClr val="002060"/>
                </a:solidFill>
              </a:rPr>
              <a:t>COVID</a:t>
            </a:r>
            <a:r>
              <a:rPr lang="ru-RU" sz="1600" dirty="0">
                <a:solidFill>
                  <a:srgbClr val="002060"/>
                </a:solidFill>
              </a:rPr>
              <a:t>-19 </a:t>
            </a:r>
            <a:r>
              <a:rPr lang="ru-RU" sz="1600" baseline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КГН и ЛЖВ.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92426" y="4511650"/>
            <a:ext cx="3011297" cy="871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увеличения  охвата вакцинацией ЛЖВ и КГН и правильного применения  СИЗ. 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6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321" y="80217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941448"/>
              </p:ext>
            </p:extLst>
          </p:nvPr>
        </p:nvGraphicFramePr>
        <p:xfrm>
          <a:off x="116534" y="1013388"/>
          <a:ext cx="9027466" cy="598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34592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385399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Увеличение транспортных расходов для: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НПО проектных регионов;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клиентов ПТАО </a:t>
                      </a:r>
                      <a:r>
                        <a:rPr lang="ru-RU" sz="1800" b="0" baseline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в период ограничения движения общественного транспорта или   локдауна</a:t>
                      </a:r>
                      <a:r>
                        <a:rPr lang="ru-RU" sz="18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Административные  расходы на обслуживание гранта  на 2021-2023гг.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86151" y="195965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36 372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15 639 960 тг.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599960" y="4663253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76 392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32 848 560тг.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355222" y="560367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Всего -  296 920 </a:t>
            </a:r>
            <a:r>
              <a:rPr lang="en-US" b="1" dirty="0">
                <a:solidFill>
                  <a:srgbClr val="002060"/>
                </a:solidFill>
              </a:rPr>
              <a:t>$</a:t>
            </a:r>
            <a:r>
              <a:rPr lang="ru-RU" b="1" dirty="0">
                <a:solidFill>
                  <a:srgbClr val="002060"/>
                </a:solidFill>
              </a:rPr>
              <a:t> США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127 675 600 тг.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3143" y="6313272"/>
            <a:ext cx="7619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ИТОГО на базовое распределение – 914 310 </a:t>
            </a:r>
            <a:r>
              <a:rPr lang="en-US" sz="2000" b="1" dirty="0">
                <a:solidFill>
                  <a:srgbClr val="002060"/>
                </a:solidFill>
              </a:rPr>
              <a:t>$</a:t>
            </a:r>
            <a:r>
              <a:rPr lang="ru-RU" sz="2000" b="1" dirty="0">
                <a:solidFill>
                  <a:srgbClr val="002060"/>
                </a:solidFill>
              </a:rPr>
              <a:t>США -  393 153 300 тг.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07820" y="1750958"/>
            <a:ext cx="3204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Своевременное  предоставление профилактических услуг  КГН и АРТ для  ЛЖВ в отдаленных районах.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5156" y="4376281"/>
            <a:ext cx="31672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С целью проведения мониторинга  за реализацией мероприятий Гранта по </a:t>
            </a:r>
            <a:r>
              <a:rPr lang="ru-RU" sz="1600" dirty="0">
                <a:solidFill>
                  <a:srgbClr val="002060"/>
                </a:solidFill>
                <a:cs typeface="Times New Roman" pitchFamily="18" charset="0"/>
              </a:rPr>
              <a:t>смягчению воздействия  от пандемии С</a:t>
            </a:r>
            <a:r>
              <a:rPr lang="en-US" sz="1600" dirty="0">
                <a:solidFill>
                  <a:srgbClr val="002060"/>
                </a:solidFill>
                <a:cs typeface="Times New Roman" pitchFamily="18" charset="0"/>
              </a:rPr>
              <a:t>OVID – </a:t>
            </a:r>
            <a:r>
              <a:rPr lang="ru-RU" sz="1600" dirty="0">
                <a:solidFill>
                  <a:srgbClr val="002060"/>
                </a:solidFill>
                <a:cs typeface="Times New Roman" pitchFamily="18" charset="0"/>
              </a:rPr>
              <a:t>19.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6516B5-2C1D-4D5B-A763-0C87A377E0D7}"/>
              </a:ext>
            </a:extLst>
          </p:cNvPr>
          <p:cNvSpPr txBox="1"/>
          <p:nvPr/>
        </p:nvSpPr>
        <p:spPr>
          <a:xfrm>
            <a:off x="5868144" y="2828176"/>
            <a:ext cx="3204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Обеспечение непрерывного лечения лиц, зависимых от опиоидов и получающих поддерживающую терапию.</a:t>
            </a:r>
          </a:p>
        </p:txBody>
      </p:sp>
    </p:spTree>
    <p:extLst>
      <p:ext uri="{BB962C8B-B14F-4D97-AF65-F5344CB8AC3E}">
        <p14:creationId xmlns:p14="http://schemas.microsoft.com/office/powerpoint/2010/main" val="126878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321" y="80217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Сверх - 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6535042"/>
              </p:ext>
            </p:extLst>
          </p:nvPr>
        </p:nvGraphicFramePr>
        <p:xfrm>
          <a:off x="116534" y="984913"/>
          <a:ext cx="9027466" cy="5440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0113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2409959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по контролю и сдерживанию COVID-19 </a:t>
                      </a:r>
                      <a:endParaRPr lang="ru-RU" sz="20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cap="none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 СИЗ для профилактики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COVID-19: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центров СПИД 8 проектных регионов  (аутрич и медицинских работников) 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2023 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клиентов ПТАО 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2022-2023гг.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КНЦДИЗ -2023 г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b="0" baseline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СПИД – сервисных НПО всех регионов РК (аутрич работников и их клиентов) на  2023г.;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baseline="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-контрактеров  гранта ГФ (5) 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2022-2023гг.</a:t>
                      </a:r>
                      <a:endParaRPr lang="ru-RU" sz="1600" b="0" baseline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ж</a:t>
                      </a:r>
                      <a:r>
                        <a:rPr lang="ru-RU" sz="16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енщин, пострадавших от насилия, находящихся в кризисных центрах 6 проектных регионах </a:t>
                      </a:r>
                      <a:r>
                        <a:rPr lang="ru-RU" sz="1600" b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600" b="0" i="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2022-2023гг</a:t>
                      </a:r>
                      <a:endParaRPr lang="ru-RU" sz="16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krobat Bold" panose="00000800000000000000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Профилактика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Akrobat Bold" panose="00000800000000000000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Akrobat Bold" panose="00000800000000000000" pitchFamily="50" charset="-52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-19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95016" y="3645024"/>
            <a:ext cx="1619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- 490 075 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</a:p>
          <a:p>
            <a:r>
              <a:rPr lang="ru-RU" sz="1600" dirty="0"/>
              <a:t>- 210 732 250 тг</a:t>
            </a:r>
            <a:r>
              <a:rPr lang="ru-RU" sz="1600" b="1" dirty="0"/>
              <a:t>.</a:t>
            </a:r>
            <a:r>
              <a:rPr lang="en-US" sz="1600" b="1" dirty="0"/>
              <a:t> 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628180" y="2204864"/>
            <a:ext cx="1697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- 84 821 </a:t>
            </a:r>
            <a:r>
              <a:rPr lang="en-US" sz="1600" dirty="0"/>
              <a:t>$</a:t>
            </a:r>
            <a:r>
              <a:rPr lang="ru-RU" sz="1600" dirty="0"/>
              <a:t> США</a:t>
            </a:r>
          </a:p>
          <a:p>
            <a:r>
              <a:rPr lang="ru-RU" sz="1600" dirty="0"/>
              <a:t>- 36 473 030 тг.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4013518" y="5040427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Всего -  574 896 </a:t>
            </a:r>
            <a:r>
              <a:rPr lang="en-US" b="1" dirty="0">
                <a:solidFill>
                  <a:srgbClr val="002060"/>
                </a:solidFill>
              </a:rPr>
              <a:t>$</a:t>
            </a:r>
            <a:r>
              <a:rPr lang="ru-RU" b="1" dirty="0">
                <a:solidFill>
                  <a:srgbClr val="002060"/>
                </a:solidFill>
              </a:rPr>
              <a:t> США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247 205 2810 тг.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67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88840" y="91984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Сверх - 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342355"/>
              </p:ext>
            </p:extLst>
          </p:nvPr>
        </p:nvGraphicFramePr>
        <p:xfrm>
          <a:off x="116534" y="984912"/>
          <a:ext cx="9027466" cy="5781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46868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489060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женщин и детей пострадавших от насилия и  находящихся в кризисных центрах: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 гигиенических наборов;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ОФ «Мой дом» г.  Темиртау, осуществляющего функции кризисного центра;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Тренинги по обучению сотрудников КЦ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информационно-образовательных материалов </a:t>
                      </a:r>
                      <a:endParaRPr lang="ru-RU" sz="1600" b="1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Несмотря на государственную поддержку, имеется необходимость поддержать кризисные центры в предоставлении женщинам и детям туалетных и гигиенических средств,  оказание консультативной и информационной поддержки, а так же обучение сотрудников по вопросам гендерного насилия, профилактики ВИЧ-инфекции и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COVID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19.</a:t>
                      </a:r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56435" y="249235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195 349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84 000 070 тг.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929523" y="3242202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35 850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15 415 500 тг.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818714" y="4030106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22 186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9 539 980 тг.</a:t>
            </a:r>
            <a:endParaRPr lang="ru-RU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3929523" y="491548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4 496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1 933 280 тг.</a:t>
            </a:r>
            <a:endParaRPr lang="ru-RU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663262" y="5785057"/>
            <a:ext cx="2354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Всего -  257 880 </a:t>
            </a:r>
            <a:r>
              <a:rPr lang="en-US" b="1" dirty="0">
                <a:solidFill>
                  <a:srgbClr val="002060"/>
                </a:solidFill>
              </a:rPr>
              <a:t>$</a:t>
            </a:r>
            <a:r>
              <a:rPr lang="ru-RU" b="1" dirty="0">
                <a:solidFill>
                  <a:srgbClr val="002060"/>
                </a:solidFill>
              </a:rPr>
              <a:t> США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110 888 830 тг.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40352" y="27176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320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88840" y="91984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Сверх - базовое распределение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316290"/>
              </p:ext>
            </p:extLst>
          </p:nvPr>
        </p:nvGraphicFramePr>
        <p:xfrm>
          <a:off x="116534" y="984911"/>
          <a:ext cx="9027466" cy="408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491880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59169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Усиление системы здравоохранения и сообществ</a:t>
                      </a: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>
                        <a:solidFill>
                          <a:schemeClr val="bg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cs typeface="Times New Roman"/>
                        </a:rPr>
                        <a:t>Мероприятие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Сумма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/>
                        </a:rPr>
                        <a:t>Обоснование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3020915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оргтехники для центров СПИД и НПО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79912" y="206084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81 534 </a:t>
            </a:r>
            <a:r>
              <a:rPr lang="en-US" sz="1600" dirty="0"/>
              <a:t>$</a:t>
            </a:r>
            <a:r>
              <a:rPr lang="ru-RU" sz="1600" dirty="0"/>
              <a:t> США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35 059 620 тг.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770281" y="5221886"/>
            <a:ext cx="8372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</a:rPr>
              <a:t>ИТОГО на сверх - базовое распределение – 914 310 </a:t>
            </a:r>
            <a:r>
              <a:rPr lang="en-US" sz="2000" b="1" dirty="0">
                <a:solidFill>
                  <a:srgbClr val="002060"/>
                </a:solidFill>
              </a:rPr>
              <a:t>$</a:t>
            </a:r>
            <a:r>
              <a:rPr lang="ru-RU" sz="2000" b="1" dirty="0">
                <a:solidFill>
                  <a:srgbClr val="002060"/>
                </a:solidFill>
              </a:rPr>
              <a:t>США -  393 153 300 тг.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0847" y="5772629"/>
            <a:ext cx="7883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Общая сумма на смягчение воздействия от пандемии С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OVID –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19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(компонент ВИЧ)  – 182 860 </a:t>
            </a:r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$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США -  786 298 860 </a:t>
            </a:r>
            <a:r>
              <a:rPr lang="ru-RU" sz="20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60969" y="1993486"/>
            <a:ext cx="344041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ru-RU" sz="16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Для расширения  внедрения цифровых технологий в  ОЦ СПИД; </a:t>
            </a:r>
          </a:p>
          <a:p>
            <a:pPr lvl="0">
              <a:defRPr/>
            </a:pPr>
            <a:r>
              <a:rPr lang="ru-RU" sz="16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Повышение качества ведения баз данных в КНЦДИЗ, ОЦ СПИД и НПО;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- Доступность  проведения онлайн  консультирования, тренингов, семинаров и рабочих встреч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- Интеграции с другими информационными системами МЗ РК,</a:t>
            </a:r>
          </a:p>
          <a:p>
            <a:pPr lvl="0">
              <a:defRPr/>
            </a:pPr>
            <a:r>
              <a:rPr lang="ru-RU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- Эффективное в</a:t>
            </a:r>
            <a:r>
              <a:rPr lang="ru-RU" sz="16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заимодействие с НПО</a:t>
            </a:r>
            <a:r>
              <a:rPr lang="ru-RU" sz="1800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802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1591</Words>
  <Application>Microsoft Office PowerPoint</Application>
  <PresentationFormat>Экран (4:3)</PresentationFormat>
  <Paragraphs>210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Akrobat Bold</vt:lpstr>
      <vt:lpstr>Arial</vt:lpstr>
      <vt:lpstr>Calibri</vt:lpstr>
      <vt:lpstr>Times New Roman</vt:lpstr>
      <vt:lpstr>Wingdings</vt:lpstr>
      <vt:lpstr>Тема Office</vt:lpstr>
      <vt:lpstr>Проект  Концептуальной заявки:  «Механизм реагирования на COVID 19» по компоненту «ВИЧ»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Ainur Abusseitova</cp:lastModifiedBy>
  <cp:revision>218</cp:revision>
  <cp:lastPrinted>2020-06-10T12:40:44Z</cp:lastPrinted>
  <dcterms:created xsi:type="dcterms:W3CDTF">2019-09-03T07:23:58Z</dcterms:created>
  <dcterms:modified xsi:type="dcterms:W3CDTF">2021-06-14T07:59:00Z</dcterms:modified>
</cp:coreProperties>
</file>