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8"/>
  </p:notesMasterIdLst>
  <p:sldIdLst>
    <p:sldId id="256" r:id="rId3"/>
    <p:sldId id="277" r:id="rId4"/>
    <p:sldId id="280" r:id="rId5"/>
    <p:sldId id="283" r:id="rId6"/>
    <p:sldId id="282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81" r:id="rId15"/>
    <p:sldId id="292" r:id="rId16"/>
    <p:sldId id="26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381" autoAdjust="0"/>
    <p:restoredTop sz="93605" autoAdjust="0"/>
  </p:normalViewPr>
  <p:slideViewPr>
    <p:cSldViewPr>
      <p:cViewPr varScale="1">
        <p:scale>
          <a:sx n="72" d="100"/>
          <a:sy n="72" d="100"/>
        </p:scale>
        <p:origin x="215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F843D7-809C-4C84-90DE-109BD953FFA6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A7344-9540-4191-BA28-E08776E488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30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A7344-9540-4191-BA28-E08776E4880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979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A7344-9540-4191-BA28-E08776E48805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345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A7344-9540-4191-BA28-E08776E4880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475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A7344-9540-4191-BA28-E08776E48805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36824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A7344-9540-4191-BA28-E08776E48805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3540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A7344-9540-4191-BA28-E08776E48805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3269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A7344-9540-4191-BA28-E08776E48805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98126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A7344-9540-4191-BA28-E08776E48805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25956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A7344-9540-4191-BA28-E08776E48805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5229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A7344-9540-4191-BA28-E08776E48805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011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109B5B-35BA-461A-8CCC-3A2A920D87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E0F9208-7E69-4EF0-A4F4-515CD1B2A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E3CD721-1380-402A-B2B2-0E24AA29A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E8FD-C008-4595-80A3-C7C805EC06DE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DA046EB-18A5-4982-8C6E-B598EEAA7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85DFF30-E779-40A8-9061-4E09E123D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AC81-2141-4148-99DA-A2A90BBEEA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07023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A4C5E7-FD7A-4EB4-B35B-5A62FB88C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254AA3-0A36-44CA-82A4-C3804EB9A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994357-FA1A-4210-A902-86EB81676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E8FD-C008-4595-80A3-C7C805EC06DE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0B34EBF-B42D-45E7-8952-A062CEC3C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AFA9F2F-88EC-4138-BC98-12FDE251A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AC81-2141-4148-99DA-A2A90BBEEA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75355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C28428-DE4C-4044-879E-39E5C8209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88FD71B-2613-4FAA-9CF1-AB728FF1A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48F1745-6B0C-4EA8-AFCA-39E185309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E8FD-C008-4595-80A3-C7C805EC06DE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1C4E62-5C14-4422-B161-BBAF8BB8D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32CC19F-038C-4196-8774-0A227EFEB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AC81-2141-4148-99DA-A2A90BBEEA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3238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A853CA-F9C0-4F06-967F-DA494CCF1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5C63C5-B598-464F-924D-76991B801B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2B5A46F-24CD-4279-A532-202FEAFE7C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CE3500B-3E95-43C3-ABF0-9B87405EF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E8FD-C008-4595-80A3-C7C805EC06DE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DFF6180-6EF0-4ABC-9A1F-1DF3CA6B2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7BAF013-A63D-494A-A369-B27B8CDDE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AC81-2141-4148-99DA-A2A90BBEEA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7053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692006-2BE2-4100-A92E-42520F258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5407109-DD37-4537-887C-4B5E717B19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E1DBEFA-C776-41DF-8432-CD225CAB90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99D4000-0B2E-4B3A-9165-FAF413220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8A46CDB-F8C5-4A89-B628-3F72A64B5F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D4EA0DE-E051-4F13-909D-F74FB54B2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E8FD-C008-4595-80A3-C7C805EC06DE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60ED872-B115-48D1-9C67-E73C6B9E0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6D997CD-9FCC-420A-9491-76C5D9E9F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AC81-2141-4148-99DA-A2A90BBEEA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68898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21BE97-7405-4432-85C5-267560012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D058B20-3438-43E2-8F2B-578DF39A2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E8FD-C008-4595-80A3-C7C805EC06DE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F65BB41-06E1-4129-B728-8DBE0FE02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017988D-53F4-4FDC-8E25-8E79DED0A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AC81-2141-4148-99DA-A2A90BBEEA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3340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CDD4CFC-9614-4D92-B94C-8CBE2812B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E8FD-C008-4595-80A3-C7C805EC06DE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F6F380A-9605-41DB-B2D6-4BE3FC9AD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3994B73-1B99-4CB6-9BBE-2FC4E9824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AC81-2141-4148-99DA-A2A90BBEEA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14983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82B242-3F6C-4E32-8379-5A37EA903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FDB907-9924-437E-A0DD-D0E8E742B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1668524-72D5-4B50-AA59-E7B7E89A03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63F01E2-AC66-40F0-AC05-11898B46E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E8FD-C008-4595-80A3-C7C805EC06DE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735BDD5-E6E3-4376-B1C7-5621A126D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89FDC73-3637-4BFC-BE39-F2E48B17C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AC81-2141-4148-99DA-A2A90BBEEA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733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7CFEB4-E6C9-4D96-BF54-1C3EF2EEA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04DCBA5-FD3A-4E6D-AFE3-9DBA5A72B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E7B84E6-B0F5-4E26-A9B1-A49C24CA96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8FFC368-0218-4802-8748-605A900F0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E8FD-C008-4595-80A3-C7C805EC06DE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8D7AE4B-51EE-4B34-8899-8B6B89D14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BF0014B-D9E9-47E7-B818-AA9917946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AC81-2141-4148-99DA-A2A90BBEEA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0311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B830C7-9077-4371-923C-846F86E72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45A820D-49D8-4217-9101-A82CC0720A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A28120-50C4-4447-9482-AED9746DF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E8FD-C008-4595-80A3-C7C805EC06DE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0A55B4-C03D-46BE-9A9B-80644F779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A6AD860-B704-4C3E-B8DE-18FA35DA7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AC81-2141-4148-99DA-A2A90BBEEA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9885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7980B00-731F-453A-A484-211A743907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F64CCE7-1A51-45A5-B61C-D5628EAB40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D44FC0-6DD9-4D78-9C3C-2BB9F303D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E8FD-C008-4595-80A3-C7C805EC06DE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44B49A2-3A37-4CF6-95D8-3790777AA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96D767C-F1B1-4E4B-8C34-90883625C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AC81-2141-4148-99DA-A2A90BBEEA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245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84317C-FEEF-4478-A984-33CA4BD07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B215DCE-855D-4D4E-9789-469045E883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74FFB0-9C34-4A15-B486-54E44BDC72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9E8FD-C008-4595-80A3-C7C805EC06DE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75416FD-56FD-468D-8176-DF200D520C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1A57A0F-B9FA-4FE0-BC40-70D751FB59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8AC81-2141-4148-99DA-A2A90BBEEA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072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251520" y="1124744"/>
            <a:ext cx="8640960" cy="2664296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FFFF00"/>
                </a:solidFill>
                <a:latin typeface="+mn-lt"/>
              </a:rPr>
              <a:t>Проект концептуальной заявки в ГФ по противодействию КОВИД- 19/ТБ в Казахстане по компоненту ТБ на 2021-2022 гг.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75856" y="5085184"/>
            <a:ext cx="36475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2"/>
                </a:solidFill>
              </a:rPr>
              <a:t>Рабочая группа по ТБ</a:t>
            </a:r>
          </a:p>
          <a:p>
            <a:pPr algn="ctr"/>
            <a:endParaRPr lang="ru-RU" sz="2000" b="1" dirty="0"/>
          </a:p>
          <a:p>
            <a:pPr algn="ctr"/>
            <a:r>
              <a:rPr lang="ru-RU" sz="2000" b="1" dirty="0"/>
              <a:t>Алматы, 11 июня 2021 г.</a:t>
            </a:r>
          </a:p>
        </p:txBody>
      </p:sp>
    </p:spTree>
    <p:extLst>
      <p:ext uri="{BB962C8B-B14F-4D97-AF65-F5344CB8AC3E}">
        <p14:creationId xmlns:p14="http://schemas.microsoft.com/office/powerpoint/2010/main" val="26920907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4624"/>
            <a:ext cx="8712968" cy="720080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FF00"/>
                </a:solidFill>
                <a:latin typeface="+mn-lt"/>
              </a:rPr>
              <a:t>Компонент ТБ, </a:t>
            </a:r>
            <a:r>
              <a:rPr lang="ru-RU" sz="3200" b="1" dirty="0" err="1">
                <a:solidFill>
                  <a:srgbClr val="FFFF00"/>
                </a:solidFill>
                <a:latin typeface="+mn-lt"/>
              </a:rPr>
              <a:t>сверх-базовый</a:t>
            </a:r>
            <a:r>
              <a:rPr lang="ru-RU" sz="3200" b="1" dirty="0">
                <a:solidFill>
                  <a:srgbClr val="FFFF00"/>
                </a:solidFill>
                <a:latin typeface="+mn-lt"/>
              </a:rPr>
              <a:t> пакет (1)</a:t>
            </a:r>
            <a:endParaRPr lang="en-US" sz="3200" b="1" dirty="0">
              <a:solidFill>
                <a:srgbClr val="FFFF00"/>
              </a:solidFill>
              <a:latin typeface="+mn-l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6966098"/>
              </p:ext>
            </p:extLst>
          </p:nvPr>
        </p:nvGraphicFramePr>
        <p:xfrm>
          <a:off x="251520" y="908720"/>
          <a:ext cx="8730058" cy="58002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3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78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04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45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2</a:t>
                      </a:r>
                      <a:endParaRPr lang="en-US" sz="2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2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Интервенция:</a:t>
                      </a:r>
                      <a:r>
                        <a:rPr lang="ru-RU" sz="2400" b="1" kern="1200" baseline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Смягчение последствий для программ ТБ</a:t>
                      </a:r>
                      <a:endParaRPr lang="en-US" sz="2400" b="1" i="1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35703">
                <a:tc>
                  <a:txBody>
                    <a:bodyPr/>
                    <a:lstStyle/>
                    <a:p>
                      <a:pPr algn="ctr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ru-RU" sz="1800" b="1" u="none" strike="noStrike" dirty="0">
                          <a:effectLst/>
                        </a:rPr>
                        <a:t>2</a:t>
                      </a:r>
                      <a:r>
                        <a:rPr lang="en-US" sz="1800" b="1" u="none" strike="noStrike" dirty="0">
                          <a:effectLst/>
                        </a:rPr>
                        <a:t>.1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Закуп медицинского оборудование для учреждений ТБ службы</a:t>
                      </a: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Для облегчения профилактического флюорографического обследования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среди групп риска и общего населения в целом, а также среди населения пенитенциарной службы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для своевременного выявления патологий легких, включая диагностику пациентов с ТБ/С-19 ко-инфекцией, и их дальнейшего обследования в соответствии с национальным диагностическим алгоритмом, планируется закупить рентгеновское оборудование: один мобильный цифровой аппарат на шасси для ННЦФ и два стационарных аппарата для отделений пенитенциарной службы.</a:t>
                      </a:r>
                    </a:p>
                    <a:p>
                      <a:pPr algn="just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Реализация мероприятий будет способствовать: (i) усилению материально-технической базы ТБ организаций в гражданском секторе и пенитенциарной системах; и (</a:t>
                      </a:r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улучшенное обнаружение легочных изменений у общего населения и в группах высокого риска.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$329,243.96 </a:t>
                      </a: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267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576064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solidFill>
                  <a:srgbClr val="FFFF00"/>
                </a:solidFill>
                <a:latin typeface="+mn-lt"/>
              </a:rPr>
              <a:t>Компонент ТБ, </a:t>
            </a:r>
            <a:r>
              <a:rPr lang="ru-RU" sz="3600" b="1" dirty="0" err="1">
                <a:solidFill>
                  <a:srgbClr val="FFFF00"/>
                </a:solidFill>
                <a:latin typeface="+mn-lt"/>
              </a:rPr>
              <a:t>сверх-базовый</a:t>
            </a:r>
            <a:r>
              <a:rPr lang="ru-RU" sz="3600" b="1" dirty="0">
                <a:solidFill>
                  <a:srgbClr val="FFFF00"/>
                </a:solidFill>
                <a:latin typeface="+mn-lt"/>
              </a:rPr>
              <a:t> пакет (5)</a:t>
            </a:r>
            <a:endParaRPr lang="en-US" sz="3600" b="1" dirty="0">
              <a:solidFill>
                <a:srgbClr val="FFFF00"/>
              </a:solidFill>
              <a:latin typeface="+mn-l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0060379"/>
              </p:ext>
            </p:extLst>
          </p:nvPr>
        </p:nvGraphicFramePr>
        <p:xfrm>
          <a:off x="251520" y="908720"/>
          <a:ext cx="8730058" cy="55446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9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1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74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17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98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5</a:t>
                      </a:r>
                      <a:endParaRPr lang="en-US" sz="24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2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Интервенция: </a:t>
                      </a:r>
                      <a:r>
                        <a:rPr lang="ru-RU" sz="24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Информирование о рисках</a:t>
                      </a:r>
                      <a:endParaRPr lang="en-US" sz="2400" b="1" i="1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4780">
                <a:tc>
                  <a:txBody>
                    <a:bodyPr/>
                    <a:lstStyle/>
                    <a:p>
                      <a:pPr algn="ctr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ru-RU" sz="1800" b="1" u="none" strike="noStrike" dirty="0">
                          <a:effectLst/>
                        </a:rPr>
                        <a:t>5</a:t>
                      </a:r>
                      <a:r>
                        <a:rPr lang="en-US" sz="1800" b="1" u="none" strike="noStrike" dirty="0">
                          <a:effectLst/>
                        </a:rPr>
                        <a:t>.1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just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just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just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just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just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just" fontAlgn="t"/>
                      <a:r>
                        <a:rPr lang="ru-RU" sz="1800" b="1" u="none" strike="noStrike" dirty="0">
                          <a:effectLst/>
                        </a:rPr>
                        <a:t>Поддержка информационной работы по ТБ/КОВИД19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Планируется продолжить деятельность АКСМ,  инициированную в рамках основного пакета, в течение дополнительных шести месяцев, уделяя особое внимание: </a:t>
                      </a:r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(i) трансляции анимационных клипов по всей стране на региональных телеканалах и онлайн-платформах; (</a:t>
                      </a:r>
                      <a:r>
                        <a:rPr lang="ru-RU" sz="1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 печать и распространение информационных материалов, содержащих сообщения о туберкулезе и COVID-19, о каскаде противотуберкулезных услуг (выявление, диагностика, лечение, поддержка лечения и профилактика), скорректированных в контексте пандемии коронавируса, для общего населения, уязвимых групп и медицинских работников.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600" b="1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en-US" sz="1600" b="1" u="none" strike="noStrike" dirty="0">
                          <a:effectLst/>
                        </a:rPr>
                        <a:t>$257,238.14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endParaRPr lang="en-US" sz="1600" b="1" i="0" u="none" strike="noStrike" dirty="0">
                        <a:solidFill>
                          <a:srgbClr val="538DD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7706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792088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FF00"/>
                </a:solidFill>
                <a:latin typeface="+mn-lt"/>
              </a:rPr>
              <a:t>Компонент ТБ, </a:t>
            </a:r>
            <a:r>
              <a:rPr lang="ru-RU" sz="3200" b="1" dirty="0" err="1">
                <a:solidFill>
                  <a:srgbClr val="FFFF00"/>
                </a:solidFill>
                <a:latin typeface="+mn-lt"/>
              </a:rPr>
              <a:t>сверх-базовый</a:t>
            </a:r>
            <a:r>
              <a:rPr lang="ru-RU" sz="3200" b="1" dirty="0">
                <a:solidFill>
                  <a:srgbClr val="FFFF00"/>
                </a:solidFill>
                <a:latin typeface="+mn-lt"/>
              </a:rPr>
              <a:t> пакет</a:t>
            </a:r>
            <a:r>
              <a:rPr lang="en-US" sz="3200" b="1" dirty="0">
                <a:solidFill>
                  <a:srgbClr val="FFFF00"/>
                </a:solidFill>
                <a:latin typeface="+mn-lt"/>
              </a:rPr>
              <a:t> (6)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8521900"/>
              </p:ext>
            </p:extLst>
          </p:nvPr>
        </p:nvGraphicFramePr>
        <p:xfrm>
          <a:off x="323528" y="1196752"/>
          <a:ext cx="8658050" cy="56064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6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04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6</a:t>
                      </a:r>
                      <a:endParaRPr lang="en-US" sz="2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 fontAlgn="ctr"/>
                      <a:r>
                        <a:rPr lang="ru-RU" sz="20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Интервенция: </a:t>
                      </a:r>
                      <a:r>
                        <a:rPr lang="en-US" sz="20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COVID-19 </a:t>
                      </a:r>
                      <a:r>
                        <a:rPr lang="ru-RU" sz="20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Диагностика и тестирование</a:t>
                      </a:r>
                      <a:endParaRPr lang="en-US" sz="2000" b="1" i="1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2362">
                <a:tc>
                  <a:txBody>
                    <a:bodyPr/>
                    <a:lstStyle/>
                    <a:p>
                      <a:pPr algn="ctr" fontAlgn="t"/>
                      <a:endParaRPr lang="en-US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en-US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en-US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en-US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en-US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en-US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en-US" sz="1600" b="1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ru-RU" sz="1600" b="1" u="none" strike="noStrike" dirty="0">
                          <a:effectLst/>
                        </a:rPr>
                        <a:t>6</a:t>
                      </a:r>
                      <a:r>
                        <a:rPr lang="en-US" sz="1600" b="1" u="none" strike="noStrike" dirty="0">
                          <a:effectLst/>
                        </a:rPr>
                        <a:t>.1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en-US" sz="1600" b="1" u="none" strike="noStrike" dirty="0">
                        <a:effectLst/>
                      </a:endParaRPr>
                    </a:p>
                    <a:p>
                      <a:pPr algn="just" fontAlgn="t"/>
                      <a:endParaRPr lang="en-US" sz="1600" b="1" u="none" strike="noStrike" dirty="0">
                        <a:effectLst/>
                      </a:endParaRPr>
                    </a:p>
                    <a:p>
                      <a:pPr algn="just" fontAlgn="t"/>
                      <a:endParaRPr lang="en-US" sz="1600" b="1" u="none" strike="noStrike" dirty="0">
                        <a:effectLst/>
                      </a:endParaRPr>
                    </a:p>
                    <a:p>
                      <a:pPr algn="just" fontAlgn="t"/>
                      <a:endParaRPr lang="en-US" sz="1600" b="1" u="none" strike="noStrike" dirty="0">
                        <a:effectLst/>
                      </a:endParaRPr>
                    </a:p>
                    <a:p>
                      <a:pPr algn="just" fontAlgn="t"/>
                      <a:endParaRPr lang="en-US" sz="1600" b="1" u="none" strike="noStrike" dirty="0">
                        <a:effectLst/>
                      </a:endParaRPr>
                    </a:p>
                    <a:p>
                      <a:pPr algn="just" fontAlgn="t"/>
                      <a:endParaRPr lang="en-US" sz="1600" b="1" u="none" strike="noStrike" dirty="0">
                        <a:effectLst/>
                      </a:endParaRPr>
                    </a:p>
                    <a:p>
                      <a:pPr algn="just" fontAlgn="t"/>
                      <a:r>
                        <a:rPr lang="ru-RU" sz="1600" b="1" u="none" strike="noStrike" dirty="0">
                          <a:effectLst/>
                        </a:rPr>
                        <a:t>Закуп </a:t>
                      </a:r>
                      <a:r>
                        <a:rPr lang="ru-RU" sz="1600" b="1" u="none" strike="noStrike" dirty="0" err="1">
                          <a:effectLst/>
                        </a:rPr>
                        <a:t>Xpert</a:t>
                      </a:r>
                      <a:r>
                        <a:rPr lang="ru-RU" sz="1600" b="1" u="none" strike="noStrike" dirty="0">
                          <a:effectLst/>
                        </a:rPr>
                        <a:t> картриджей для выявления SARS-CoV-2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Приобретение дополнительных 8000 картриджей </a:t>
                      </a:r>
                      <a:r>
                        <a:rPr lang="ru-RU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Xpert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SARS-CoV-2 для скрининга лиц с подозрением на COVID-19 и мониторинга лечения: (i) пациентов с подозрением на туберкулез или диагностированным туберкулезом, поступивших в противотуберкулезные центры без результатов ПЦР-теста; (</a:t>
                      </a:r>
                      <a:r>
                        <a:rPr lang="ru-RU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 подозрение на инфекцию COVID-19 у больных туберкулезом, уже получающих стационарное лечение в противотуберкулезных центрах; (</a:t>
                      </a:r>
                      <a:r>
                        <a:rPr lang="ru-RU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iii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 мониторинг лечения пациентов с COVID-19, госпитализированных в противотуберкулезные центры, в том числе пациентов с ко-инфекцией TB / COVID-19; а также для тестирования медицинского персонала этих ЛПУ.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en-US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en-US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en-US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en-US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en-US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en-US" sz="1600" b="1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en-US" sz="1600" b="1" u="none" strike="noStrike" dirty="0">
                          <a:effectLst/>
                        </a:rPr>
                        <a:t>$</a:t>
                      </a:r>
                      <a:r>
                        <a:rPr lang="ru-RU" sz="1600" b="1" u="none" strike="noStrike" dirty="0">
                          <a:effectLst/>
                        </a:rPr>
                        <a:t>104,160</a:t>
                      </a:r>
                      <a:r>
                        <a:rPr lang="en-US" sz="1600" b="1" u="none" strike="noStrike" dirty="0">
                          <a:effectLst/>
                        </a:rPr>
                        <a:t>.</a:t>
                      </a:r>
                      <a:r>
                        <a:rPr lang="ru-RU" sz="1600" b="1" u="none" strike="noStrike" dirty="0">
                          <a:effectLst/>
                        </a:rPr>
                        <a:t>0 </a:t>
                      </a:r>
                      <a:endParaRPr lang="en-US" sz="1600" b="1" i="0" u="none" strike="noStrike" dirty="0">
                        <a:solidFill>
                          <a:srgbClr val="538DD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20143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6633"/>
            <a:ext cx="8568952" cy="648072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FF00"/>
                </a:solidFill>
                <a:latin typeface="+mn-lt"/>
              </a:rPr>
              <a:t>Бюджет компонентов ТБ по интервенциям</a:t>
            </a:r>
            <a:endParaRPr lang="en-US" sz="3200" b="1" dirty="0">
              <a:solidFill>
                <a:srgbClr val="FFFF00"/>
              </a:solidFill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1752566"/>
              </p:ext>
            </p:extLst>
          </p:nvPr>
        </p:nvGraphicFramePr>
        <p:xfrm>
          <a:off x="107504" y="1196750"/>
          <a:ext cx="8856982" cy="50405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51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8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29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2135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0070C0"/>
                          </a:solidFill>
                          <a:latin typeface="+mn-lt"/>
                        </a:rPr>
                        <a:t>№</a:t>
                      </a:r>
                      <a:endParaRPr lang="en-US" sz="200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0070C0"/>
                          </a:solidFill>
                          <a:latin typeface="+mn-lt"/>
                        </a:rPr>
                        <a:t>Интервенция</a:t>
                      </a:r>
                      <a:endParaRPr lang="en-US" sz="200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0070C0"/>
                          </a:solidFill>
                          <a:latin typeface="+mn-lt"/>
                        </a:rPr>
                        <a:t>Базовый пакет</a:t>
                      </a:r>
                      <a:endParaRPr lang="en-US" sz="200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 err="1">
                          <a:solidFill>
                            <a:srgbClr val="0070C0"/>
                          </a:solidFill>
                          <a:latin typeface="+mn-lt"/>
                        </a:rPr>
                        <a:t>Сверх-базовый</a:t>
                      </a:r>
                      <a:r>
                        <a:rPr lang="ru-RU" sz="2000" dirty="0">
                          <a:solidFill>
                            <a:srgbClr val="0070C0"/>
                          </a:solidFill>
                          <a:latin typeface="+mn-lt"/>
                        </a:rPr>
                        <a:t> пакет</a:t>
                      </a:r>
                      <a:endParaRPr lang="en-US" sz="200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0070C0"/>
                          </a:solidFill>
                          <a:latin typeface="+mn-lt"/>
                        </a:rPr>
                        <a:t>Всего, 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latin typeface="+mn-lt"/>
                        </a:rPr>
                        <a:t>USD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2379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1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err="1">
                          <a:solidFill>
                            <a:sysClr val="windowText" lastClr="000000"/>
                          </a:solidFill>
                          <a:latin typeface="+mn-lt"/>
                        </a:rPr>
                        <a:t>Интевенция</a:t>
                      </a:r>
                      <a:r>
                        <a:rPr lang="ru-RU" sz="1800" b="1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: Профилактика инфекций и инфекционный контроль, защита работников здравоохранения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468,56</a:t>
                      </a:r>
                      <a:r>
                        <a:rPr lang="ru-RU" sz="1800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2</a:t>
                      </a:r>
                    </a:p>
                    <a:p>
                      <a:pPr algn="ctr"/>
                      <a:r>
                        <a:rPr lang="ru-RU" sz="1800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(34.2%)</a:t>
                      </a:r>
                      <a:endParaRPr lang="en-US" sz="18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565,649</a:t>
                      </a:r>
                      <a:endParaRPr lang="ru-RU" sz="18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ru-RU" sz="1800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(41.2%)</a:t>
                      </a:r>
                      <a:endParaRPr lang="en-US" sz="18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1</a:t>
                      </a: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,</a:t>
                      </a:r>
                      <a:r>
                        <a:rPr lang="ru-RU" sz="1800" b="1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034</a:t>
                      </a: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,211</a:t>
                      </a:r>
                      <a:endParaRPr lang="ru-RU" sz="1800" b="1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ru-RU" sz="1800" b="1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(37.7%)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602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2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Интервенция: Смягчение последствий для программ ТБ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218,842</a:t>
                      </a:r>
                      <a:endParaRPr lang="ru-RU" sz="18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ru-RU" sz="1800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(15.9%)</a:t>
                      </a:r>
                      <a:endParaRPr lang="en-US" sz="18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329,244</a:t>
                      </a:r>
                      <a:endParaRPr lang="ru-RU" sz="18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ru-RU" sz="1800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(24.0%)</a:t>
                      </a:r>
                      <a:endParaRPr lang="en-US" sz="18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548,086</a:t>
                      </a:r>
                      <a:endParaRPr lang="ru-RU" sz="1800" b="1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ru-RU" sz="1800" b="1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(</a:t>
                      </a: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20</a:t>
                      </a:r>
                      <a:r>
                        <a:rPr lang="ru-RU" sz="1800" b="1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.</a:t>
                      </a: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0</a:t>
                      </a:r>
                      <a:r>
                        <a:rPr lang="ru-RU" sz="1800" b="1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%)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4792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3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Интервенция: Системы надзора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130,987</a:t>
                      </a:r>
                      <a:endParaRPr lang="ru-RU" sz="18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ru-RU" sz="1800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(9.6%)</a:t>
                      </a:r>
                      <a:endParaRPr lang="en-US" sz="18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0</a:t>
                      </a:r>
                      <a:endParaRPr lang="en-US" sz="18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130,987</a:t>
                      </a:r>
                      <a:endParaRPr lang="ru-RU" sz="1800" b="1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ru-RU" sz="1800" b="1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(4.8%)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602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4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Интервенция: Ведение пациентов, клинические операции и терапия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109,152</a:t>
                      </a:r>
                      <a:endParaRPr lang="ru-RU" sz="18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ru-RU" sz="1800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(7.9%)</a:t>
                      </a:r>
                      <a:endParaRPr lang="en-US" sz="18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0</a:t>
                      </a:r>
                      <a:endParaRPr lang="en-US" sz="18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109,152</a:t>
                      </a:r>
                      <a:endParaRPr lang="ru-RU" sz="1800" b="1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ru-RU" sz="1800" b="1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(</a:t>
                      </a: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4</a:t>
                      </a:r>
                      <a:r>
                        <a:rPr lang="ru-RU" sz="1800" b="1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.</a:t>
                      </a: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0</a:t>
                      </a:r>
                      <a:r>
                        <a:rPr lang="ru-RU" sz="1800" b="1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%)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33997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16633"/>
            <a:ext cx="78867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latin typeface="+mn-lt"/>
              </a:rPr>
              <a:t>Бюджет компонента ТБ по интервенциям</a:t>
            </a:r>
            <a:endParaRPr lang="en-US" dirty="0"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055997"/>
              </p:ext>
            </p:extLst>
          </p:nvPr>
        </p:nvGraphicFramePr>
        <p:xfrm>
          <a:off x="251519" y="1124746"/>
          <a:ext cx="8568954" cy="4579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46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2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64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39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17782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0070C0"/>
                          </a:solidFill>
                          <a:latin typeface="+mn-lt"/>
                        </a:rPr>
                        <a:t>№</a:t>
                      </a:r>
                      <a:endParaRPr lang="en-US" sz="200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0070C0"/>
                          </a:solidFill>
                          <a:latin typeface="+mn-lt"/>
                        </a:rPr>
                        <a:t>Интервенция</a:t>
                      </a:r>
                      <a:endParaRPr lang="en-US" sz="200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0070C0"/>
                          </a:solidFill>
                          <a:latin typeface="+mn-lt"/>
                        </a:rPr>
                        <a:t>Базовый пакет</a:t>
                      </a:r>
                      <a:endParaRPr lang="en-US" sz="200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>
                          <a:solidFill>
                            <a:srgbClr val="0070C0"/>
                          </a:solidFill>
                          <a:latin typeface="+mn-lt"/>
                        </a:rPr>
                        <a:t>Сверх-базовый</a:t>
                      </a:r>
                      <a:r>
                        <a:rPr lang="ru-RU" sz="2000" dirty="0">
                          <a:solidFill>
                            <a:srgbClr val="0070C0"/>
                          </a:solidFill>
                          <a:latin typeface="+mn-lt"/>
                        </a:rPr>
                        <a:t> пакет</a:t>
                      </a:r>
                      <a:endParaRPr lang="en-US" sz="200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0070C0"/>
                          </a:solidFill>
                          <a:latin typeface="+mn-lt"/>
                        </a:rPr>
                        <a:t>Всего, 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latin typeface="+mn-lt"/>
                        </a:rPr>
                        <a:t>USD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6976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5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Интервенция: Информирование о рисках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286,445</a:t>
                      </a:r>
                      <a:endParaRPr lang="ru-RU" sz="18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ru-RU" sz="1800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(20.9%)</a:t>
                      </a:r>
                      <a:endParaRPr lang="en-US" sz="18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257,238</a:t>
                      </a:r>
                      <a:endParaRPr lang="ru-RU" sz="18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ru-RU" sz="1800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(18.</a:t>
                      </a:r>
                      <a:r>
                        <a:rPr lang="en-US" sz="1800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8</a:t>
                      </a:r>
                      <a:r>
                        <a:rPr lang="ru-RU" sz="1800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%)</a:t>
                      </a:r>
                      <a:endParaRPr lang="en-US" sz="18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543,683</a:t>
                      </a:r>
                      <a:endParaRPr lang="ru-RU" sz="1800" b="1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ru-RU" sz="1800" b="1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(19.8%)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1069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6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Интервенция: COVID-19 Диагностика и тестирование</a:t>
                      </a:r>
                    </a:p>
                    <a:p>
                      <a:pPr algn="just"/>
                      <a:endParaRPr lang="en-US" sz="1800" b="1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104,160</a:t>
                      </a:r>
                      <a:endParaRPr lang="ru-RU" sz="18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ru-RU" sz="1800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(7.6%)</a:t>
                      </a:r>
                      <a:endParaRPr lang="en-US" sz="18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208,320</a:t>
                      </a:r>
                      <a:endParaRPr lang="ru-RU" sz="18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ru-RU" sz="1800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(15.2%)</a:t>
                      </a:r>
                      <a:endParaRPr lang="en-US" sz="18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312,480</a:t>
                      </a:r>
                      <a:endParaRPr lang="ru-RU" sz="1800" b="1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ru-RU" sz="1800" b="1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(11.4%)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2603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7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Грант менеджмент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53,316</a:t>
                      </a:r>
                      <a:endParaRPr lang="ru-RU" sz="18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ru-RU" sz="1800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(3.9%)</a:t>
                      </a:r>
                      <a:endParaRPr lang="en-US" sz="18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11,014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(0.8%)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64,330</a:t>
                      </a:r>
                    </a:p>
                    <a:p>
                      <a:pPr algn="ctr"/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(2.3%)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1341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+mn-lt"/>
                        </a:rPr>
                        <a:t>ВСЕГО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latin typeface="+mn-lt"/>
                        </a:rPr>
                        <a:t>, USD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C00000"/>
                          </a:solidFill>
                          <a:latin typeface="+mn-lt"/>
                        </a:rPr>
                        <a:t>1,371,465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C00000"/>
                          </a:solidFill>
                          <a:latin typeface="+mn-lt"/>
                        </a:rPr>
                        <a:t>1,371,465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C00000"/>
                          </a:solidFill>
                          <a:latin typeface="+mn-lt"/>
                        </a:rPr>
                        <a:t>2,742,930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03036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36912"/>
            <a:ext cx="8640960" cy="1036711"/>
          </a:xfrm>
          <a:solidFill>
            <a:srgbClr val="00206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4174161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864096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FFFF00"/>
                </a:solidFill>
                <a:latin typeface="+mn-lt"/>
              </a:rPr>
              <a:t>Рекомендации ГФ для разработки КЗ</a:t>
            </a:r>
            <a:endParaRPr lang="en-US" sz="66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9512" y="1268760"/>
            <a:ext cx="8784976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0070C0"/>
                </a:solidFill>
              </a:rPr>
              <a:t>При подготовки заявки были отражены: </a:t>
            </a:r>
            <a:endParaRPr lang="en-US" sz="3200" b="1" dirty="0">
              <a:solidFill>
                <a:srgbClr val="0070C0"/>
              </a:solidFill>
            </a:endParaRP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ru-RU" dirty="0"/>
              <a:t>меры по контролю и сдерживанию</a:t>
            </a:r>
            <a:r>
              <a:rPr lang="en-US" dirty="0"/>
              <a:t> </a:t>
            </a:r>
            <a:r>
              <a:rPr lang="ru-RU" dirty="0"/>
              <a:t>COVID-19 в стране;</a:t>
            </a:r>
            <a:endParaRPr lang="en-US" dirty="0"/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ru-RU" dirty="0"/>
              <a:t>меры</a:t>
            </a:r>
            <a:r>
              <a:rPr lang="en-US" dirty="0"/>
              <a:t> </a:t>
            </a:r>
            <a:r>
              <a:rPr lang="ru-RU" dirty="0"/>
              <a:t>по снижению рисков, связанных с COVID-19</a:t>
            </a:r>
            <a:r>
              <a:rPr lang="en-US" dirty="0"/>
              <a:t> </a:t>
            </a:r>
            <a:r>
              <a:rPr lang="ru-RU" dirty="0"/>
              <a:t>для программ по борьбе с ВИЧ/СПИДом, туберкулезом и малярией</a:t>
            </a:r>
            <a:endParaRPr lang="en-US" dirty="0"/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ru-RU" dirty="0"/>
              <a:t>расширенное усиление ключевых аспектов</a:t>
            </a:r>
            <a:r>
              <a:rPr lang="en-US" dirty="0"/>
              <a:t> </a:t>
            </a:r>
            <a:r>
              <a:rPr lang="ru-RU" dirty="0"/>
              <a:t>системы здравоохранения и системы реагирования под руководством сообществ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800" b="1" dirty="0"/>
              <a:t>Проект КЗ подготовлен при участии - </a:t>
            </a:r>
            <a:r>
              <a:rPr lang="ru-RU" sz="2800" dirty="0"/>
              <a:t>Правительственного (МЗ РК, УЗ, ЦФП и КУИС) сектора, организаций гражданского общества, международных партнеров.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800" b="1" dirty="0"/>
              <a:t>Учтены мероприятия действующего гранта ГФ по ТБ в РК -</a:t>
            </a:r>
            <a:r>
              <a:rPr lang="ru-RU" sz="2800" dirty="0"/>
              <a:t>опыт подготовки и внедрения прошлогоднего гранта ГФ по </a:t>
            </a:r>
            <a:r>
              <a:rPr lang="en-US" sz="2800" dirty="0"/>
              <a:t>COVID-19</a:t>
            </a:r>
            <a:r>
              <a:rPr lang="ru-RU" sz="2800" dirty="0"/>
              <a:t>/ТБ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361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1"/>
            <a:ext cx="8928992" cy="935225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br>
              <a:rPr lang="ru-RU" sz="2800" b="1" dirty="0">
                <a:solidFill>
                  <a:srgbClr val="FFFF00"/>
                </a:solidFill>
                <a:latin typeface="+mn-lt"/>
              </a:rPr>
            </a:br>
            <a:r>
              <a:rPr lang="ru-RU" sz="3600" b="1" dirty="0">
                <a:solidFill>
                  <a:srgbClr val="FFFF00"/>
                </a:solidFill>
                <a:latin typeface="+mn-lt"/>
              </a:rPr>
              <a:t>Компонент ТБ -  </a:t>
            </a:r>
            <a:r>
              <a:rPr lang="ru-RU" sz="36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базовый пакет </a:t>
            </a:r>
            <a:r>
              <a:rPr lang="ru-RU" sz="3600" b="1" dirty="0">
                <a:solidFill>
                  <a:srgbClr val="FFFF00"/>
                </a:solidFill>
                <a:latin typeface="+mn-lt"/>
              </a:rPr>
              <a:t>(Всего - </a:t>
            </a:r>
            <a:r>
              <a:rPr lang="en-US" sz="3600" b="1" dirty="0">
                <a:solidFill>
                  <a:srgbClr val="FFFF00"/>
                </a:solidFill>
                <a:latin typeface="+mn-lt"/>
              </a:rPr>
              <a:t>$</a:t>
            </a:r>
            <a:r>
              <a:rPr lang="ru-RU" sz="3600" b="1" dirty="0">
                <a:solidFill>
                  <a:srgbClr val="FFFF00"/>
                </a:solidFill>
                <a:latin typeface="+mn-lt"/>
              </a:rPr>
              <a:t>1,371,465)</a:t>
            </a:r>
            <a:br>
              <a:rPr lang="ru-RU" sz="3600" b="1" dirty="0">
                <a:solidFill>
                  <a:srgbClr val="FFFF00"/>
                </a:solidFill>
                <a:latin typeface="+mn-lt"/>
              </a:rPr>
            </a:br>
            <a:endParaRPr lang="en-US" sz="2800" b="1" dirty="0">
              <a:solidFill>
                <a:srgbClr val="FFFF00"/>
              </a:solidFill>
              <a:latin typeface="+mn-l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2897389"/>
              </p:ext>
            </p:extLst>
          </p:nvPr>
        </p:nvGraphicFramePr>
        <p:xfrm>
          <a:off x="251520" y="1196752"/>
          <a:ext cx="8658050" cy="56122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6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04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494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endParaRPr lang="en-US" sz="2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Интервенция:</a:t>
                      </a:r>
                      <a:r>
                        <a:rPr lang="ru-RU" sz="2000" b="1" kern="1200" baseline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Профилактика инфекций и инфекционный контроль, защита работников здравоохранения</a:t>
                      </a:r>
                      <a:endParaRPr lang="en-US" sz="2000" b="1" i="1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424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>
                          <a:effectLst/>
                        </a:rPr>
                        <a:t>1.1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1" u="none" strike="noStrike" dirty="0">
                          <a:effectLst/>
                        </a:rPr>
                        <a:t>Закуп средств индивидуальной защиты (СИЗ) для </a:t>
                      </a:r>
                      <a:r>
                        <a:rPr lang="en-US" sz="1800" b="1" u="none" strike="noStrike" dirty="0">
                          <a:effectLst/>
                        </a:rPr>
                        <a:t>H</a:t>
                      </a:r>
                      <a:r>
                        <a:rPr lang="ru-RU" sz="1800" b="1" u="none" strike="noStrike" dirty="0">
                          <a:effectLst/>
                        </a:rPr>
                        <a:t>ПО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u="none" strike="noStrike" dirty="0">
                          <a:effectLst/>
                        </a:rPr>
                        <a:t>Предоставление СИЗ сотрудникам НПО и их клиентам с целью: (i) предотвращения распространения инфекций ТБ и SARS-CoV-2; (</a:t>
                      </a:r>
                      <a:r>
                        <a:rPr lang="ru-RU" sz="1600" u="none" strike="noStrike" dirty="0" err="1">
                          <a:effectLst/>
                        </a:rPr>
                        <a:t>ii</a:t>
                      </a:r>
                      <a:r>
                        <a:rPr lang="ru-RU" sz="1600" u="none" strike="noStrike" dirty="0">
                          <a:effectLst/>
                        </a:rPr>
                        <a:t>) предоставление полного каскада услуг для людей с подозрением на туберкулез и диагностированным туберкулезом, в том числе из групп высокого риска и труднодоступных групп населения; (</a:t>
                      </a:r>
                      <a:r>
                        <a:rPr lang="ru-RU" sz="1600" u="none" strike="noStrike" dirty="0" err="1">
                          <a:effectLst/>
                        </a:rPr>
                        <a:t>iii</a:t>
                      </a:r>
                      <a:r>
                        <a:rPr lang="ru-RU" sz="1600" u="none" strike="noStrike" dirty="0">
                          <a:effectLst/>
                        </a:rPr>
                        <a:t>) снижение риска </a:t>
                      </a:r>
                      <a:r>
                        <a:rPr lang="ru-RU" sz="1600" u="none" strike="noStrike" dirty="0" err="1">
                          <a:effectLst/>
                        </a:rPr>
                        <a:t>коинфекции</a:t>
                      </a:r>
                      <a:r>
                        <a:rPr lang="ru-RU" sz="1600" u="none" strike="noStrike" dirty="0">
                          <a:effectLst/>
                        </a:rPr>
                        <a:t> для клиентов НПО при обращении за услугами.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ru-RU" sz="1400" i="1" u="none" strike="noStrike" dirty="0">
                          <a:effectLst/>
                        </a:rPr>
                        <a:t>Будут закуплены медицинские маски, перчатки, одноразовые халаты, дезинфицирующие средства для сотрудников и контейнеры для утилизации использованных СИЗ, а также медицинские маски для клиентов НПО.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effectLst/>
                        </a:rPr>
                        <a:t>$268,055.3</a:t>
                      </a:r>
                      <a:endParaRPr lang="en-US" sz="1600" b="1" i="0" u="none" strike="noStrike" dirty="0">
                        <a:solidFill>
                          <a:srgbClr val="538DD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89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effectLst/>
                        </a:rPr>
                        <a:t>1.2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2000" b="1" u="none" strike="noStrike" dirty="0">
                          <a:effectLst/>
                        </a:rPr>
                        <a:t>Закуп</a:t>
                      </a:r>
                      <a:r>
                        <a:rPr lang="en-US" sz="2000" b="1" u="none" strike="noStrike" dirty="0">
                          <a:effectLst/>
                        </a:rPr>
                        <a:t> СИЗ </a:t>
                      </a:r>
                      <a:r>
                        <a:rPr lang="en-US" sz="2000" b="1" u="none" strike="noStrike" dirty="0" err="1">
                          <a:effectLst/>
                        </a:rPr>
                        <a:t>для</a:t>
                      </a:r>
                      <a:r>
                        <a:rPr lang="ru-RU" sz="2000" b="1" u="none" strike="noStrike" dirty="0">
                          <a:effectLst/>
                        </a:rPr>
                        <a:t> </a:t>
                      </a:r>
                      <a:r>
                        <a:rPr lang="en-US" sz="2000" b="1" u="none" strike="noStrike" dirty="0">
                          <a:effectLst/>
                        </a:rPr>
                        <a:t> КУИС</a:t>
                      </a:r>
                      <a:r>
                        <a:rPr lang="ru-RU" sz="2000" b="1" u="none" strike="noStrike" dirty="0">
                          <a:effectLst/>
                        </a:rPr>
                        <a:t> МВД РК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u="none" strike="noStrike" dirty="0">
                          <a:effectLst/>
                        </a:rPr>
                        <a:t>Предоставление СИЗ персоналу противотуберкулезных отделений и их пациентам УИС для защиты людей и предотвращения распространения ТБ и COVID-19. Предполагается закуп масок для пациентов и медицинского персонала и перчаток для отделений здравоохранения, обслуживающих пациентов с COVID-19 в УИС.  Также заявлен закуп и установка стационарных УФ-облучателей для обеспечения профилактики инфекций в данных учреждениях.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effectLst/>
                        </a:rPr>
                        <a:t>$200,506.3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6530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856984" cy="648072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FF00"/>
                </a:solidFill>
                <a:latin typeface="+mn-lt"/>
              </a:rPr>
              <a:t>Компонент ТБ, базовый пакет (2)</a:t>
            </a:r>
            <a:endParaRPr lang="en-US" sz="3200" b="1" dirty="0">
              <a:solidFill>
                <a:srgbClr val="FFFF00"/>
              </a:solidFill>
              <a:latin typeface="+mn-l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4014168"/>
              </p:ext>
            </p:extLst>
          </p:nvPr>
        </p:nvGraphicFramePr>
        <p:xfrm>
          <a:off x="179512" y="836713"/>
          <a:ext cx="8856985" cy="60026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17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41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9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19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80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2</a:t>
                      </a:r>
                      <a:endParaRPr lang="en-US" sz="28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Интервенция:</a:t>
                      </a:r>
                      <a:r>
                        <a:rPr lang="ru-RU" sz="2000" b="1" kern="1200" baseline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Смягчение последствий </a:t>
                      </a:r>
                      <a:r>
                        <a:rPr lang="ru-RU" sz="20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COVID-19</a:t>
                      </a:r>
                      <a:r>
                        <a:rPr lang="ru-RU" sz="20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для программ ТБ</a:t>
                      </a:r>
                      <a:endParaRPr lang="en-US" sz="2000" b="1" i="1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618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>
                          <a:effectLst/>
                        </a:rPr>
                        <a:t>2</a:t>
                      </a:r>
                      <a:r>
                        <a:rPr lang="en-US" sz="1800" b="1" u="none" strike="noStrike" dirty="0">
                          <a:effectLst/>
                        </a:rPr>
                        <a:t>.1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Дополнительные ставки аутрич/социальных работников НПО для расширения мероприятий среди ключевых групп</a:t>
                      </a: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Расширение деятельности НПО, действующих в 10 областях страны в рамках текущего гранта ГФ, на 44 новых района, с целью увеличением покрытия количества лиц из групп высокого риска  </a:t>
                      </a:r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 3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5,200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человек в течении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16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месяцев для обеспечения качества услуг в дополнительных районах - выявлена потребность в 60 дополнительных сотрудниках аутрич-работы и двух социальных работниках.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$158,258.01 </a:t>
                      </a: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12354">
                <a:tc>
                  <a:txBody>
                    <a:bodyPr/>
                    <a:lstStyle/>
                    <a:p>
                      <a:pPr algn="ctr" fontAlgn="t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Тренинги для НПО</a:t>
                      </a: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Планируются тренинги для повышения осведомленности и улучшения знаний как аутрич-работников, и клиентов НПО. Ожидается, что  будет проведено два тренинга для 15 клиентов в каждой из 19 НПО по ТБ, всего - для 570 человек.</a:t>
                      </a:r>
                    </a:p>
                    <a:p>
                      <a:pPr algn="just" fontAlgn="t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Т.ж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ежеквартально в каждой НПО на региональном уровне будет организовываться однодневный семинар для аутрич-работников для анализа достижений предыдущего квартала, повышение осведомленности персонала НПО, выявления проблем и извлеченных уроков. </a:t>
                      </a: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$39,325.58 </a:t>
                      </a: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98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effectLst/>
                        </a:rPr>
                        <a:t>2.3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для персонала ТБ службы по совместным мероприятиям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COVID-19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TB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Для повышения уровня знаний, улучшения мер по борьбе с ТБ и адаптации услуг к кризису C-19. Планируется проведение трех тренингов, за которыми последует каскад обучающих мероприятий на уровне каждой области подготовленными специалистами. Услуги по борьбе с ТБ включают выявление, диагностику, лечение и профилактику, а также услуги пациентам с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коинфекцией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ТБ / C-19. В части базового распределения C19RM в бюджет включены только расходы на три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для 45 человек.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$7,086.28 </a:t>
                      </a: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3699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4624"/>
            <a:ext cx="7886700" cy="504056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FFFF00"/>
                </a:solidFill>
                <a:latin typeface="+mn-lt"/>
              </a:rPr>
              <a:t>Компонент ТБ, базовый пакет (3)</a:t>
            </a:r>
            <a:endParaRPr lang="en-US" sz="3200" b="1" dirty="0">
              <a:solidFill>
                <a:srgbClr val="FFFF00"/>
              </a:solidFill>
              <a:latin typeface="+mn-l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116498"/>
              </p:ext>
            </p:extLst>
          </p:nvPr>
        </p:nvGraphicFramePr>
        <p:xfrm>
          <a:off x="234430" y="548681"/>
          <a:ext cx="8730058" cy="62630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3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08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80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3</a:t>
                      </a:r>
                      <a:endParaRPr lang="en-US" sz="24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2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Интервенция: </a:t>
                      </a:r>
                      <a:r>
                        <a:rPr lang="ru-RU" sz="24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Системы надзора</a:t>
                      </a:r>
                      <a:endParaRPr lang="en-US" sz="2400" b="1" i="1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2517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>
                          <a:effectLst/>
                        </a:rPr>
                        <a:t>3</a:t>
                      </a:r>
                      <a:r>
                        <a:rPr lang="en-US" sz="1800" b="1" u="none" strike="noStrike" dirty="0">
                          <a:effectLst/>
                        </a:rPr>
                        <a:t>.1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just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Закуп ИТ оборудования для НПО с целью поддержки эпидемиологического надзора</a:t>
                      </a: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just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В рамках этой интервенции планируется закуп ограниченного количества ПК для 3 НПО и планшетов для 19 НПО, ноутбуков для 19 региональных команд ТБ по </a:t>
                      </a:r>
                      <a:r>
                        <a:rPr lang="ru-RU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МиО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и для пенитенциарного сектора, а также многофункционального оборудования. Оборудование будет использоваться для усиления технических возможностей организаций по мониторингу реализованной деятельности, обеспечения своевременного представления эпидемиологических данных и данных о сервисах предоставленных клиентам по ТБ/С-19, а также для поддержки дистанционных консультаций и мероприятий по электронному обучению.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</a:t>
                      </a:r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6,156.95 </a:t>
                      </a:r>
                    </a:p>
                    <a:p>
                      <a:pPr algn="ctr" fontAlgn="t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683">
                <a:tc vMerge="1"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just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Закуп ИТ оборудования для ННЦФ и ОПТД с целью поддержки эпидемиологического надзора,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ЦВКК и электронного обучения</a:t>
                      </a:r>
                    </a:p>
                    <a:p>
                      <a:pPr algn="just" fontAlgn="t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just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$59,750.07  </a:t>
                      </a: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975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Закуп ИТ оборудования для ННЦФ и ОПТД с целью поддержки эпидемиологического надзора,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ЦВКК и электронного обучения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t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7571214"/>
                  </a:ext>
                </a:extLst>
              </a:tr>
              <a:tr h="134498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>
                          <a:effectLst/>
                        </a:rPr>
                        <a:t>3.3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Закуп ИТ оборудования для КУИС</a:t>
                      </a: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just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$15,080.44 </a:t>
                      </a: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8405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39"/>
            <a:ext cx="7886700" cy="576065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FF00"/>
                </a:solidFill>
                <a:latin typeface="+mn-lt"/>
              </a:rPr>
              <a:t>Компонент ТБ, базовый пакет (4)</a:t>
            </a:r>
            <a:endParaRPr lang="en-US" sz="3200" b="1" dirty="0">
              <a:solidFill>
                <a:srgbClr val="FFFF00"/>
              </a:solidFill>
              <a:latin typeface="+mn-l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3809834"/>
              </p:ext>
            </p:extLst>
          </p:nvPr>
        </p:nvGraphicFramePr>
        <p:xfrm>
          <a:off x="251520" y="908720"/>
          <a:ext cx="8658050" cy="58455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6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04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4</a:t>
                      </a:r>
                      <a:endParaRPr lang="en-US" sz="24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Интервенция:</a:t>
                      </a:r>
                      <a:r>
                        <a:rPr lang="ru-RU" sz="20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Ведение пациентов, клинические операции и терапия</a:t>
                      </a:r>
                      <a:endParaRPr lang="en-US" sz="2000" b="1" i="1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1542">
                <a:tc>
                  <a:txBody>
                    <a:bodyPr/>
                    <a:lstStyle/>
                    <a:p>
                      <a:pPr algn="ctr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ru-RU" sz="1800" b="1" u="none" strike="noStrike" dirty="0">
                          <a:effectLst/>
                        </a:rPr>
                        <a:t>4</a:t>
                      </a:r>
                      <a:r>
                        <a:rPr lang="en-US" sz="1800" b="1" u="none" strike="noStrike" dirty="0">
                          <a:effectLst/>
                        </a:rPr>
                        <a:t>.1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just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just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just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just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just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just" fontAlgn="t"/>
                      <a:r>
                        <a:rPr lang="ru-RU" sz="1800" b="1" u="none" strike="noStrike" dirty="0">
                          <a:effectLst/>
                        </a:rPr>
                        <a:t>Закуп медицинского оборудования для учреждений ТБ службы РК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ТБ центры в РК с 2020г. оказывают помощь пациентам с С-19, поэтому потребности ТБ службы увеличились не только в СИЗ для персонала и пациентов, но и в медицинском оборудовании, такими как -  аппараты ИВЛ, кислородные концентраторы, мониторы для наблюдения за жизненно важными функциями, </a:t>
                      </a:r>
                      <a:r>
                        <a:rPr lang="ru-RU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пульсоксиметры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и т. д. В 2021г. ТБ центры в РК продолжают оказывать медицинские услуги пациентам с C-19 и пациентам с ТБ, </a:t>
                      </a:r>
                      <a:r>
                        <a:rPr lang="ru-RU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коинфицированным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коронавирусом. Поэтому ТБ служба  нуждается в  небольших закупках оборудования для распределения в отделениях по лечению ТБ и C-19 ННЦФ и областных ТБ центров. </a:t>
                      </a:r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В рамках данного вмешательства планируется закупить мониторы для контроля жизненно важных функций (2 шт.), кислородные концентраторы (43 шт.: для г. </a:t>
                      </a:r>
                      <a:r>
                        <a:rPr lang="ru-RU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Нур</a:t>
                      </a:r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-Султан и двух региональных противотуберкулезных центров), </a:t>
                      </a:r>
                      <a:r>
                        <a:rPr lang="ru-RU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инфузоматы</a:t>
                      </a:r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(23 шт.: для ННЦФ и двух областных противотуберкулезных центров), </a:t>
                      </a:r>
                      <a:r>
                        <a:rPr lang="ru-RU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перфузоры</a:t>
                      </a:r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(4 шт. для одного региона) и медицинские </a:t>
                      </a:r>
                      <a:r>
                        <a:rPr lang="ru-RU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отсасыватели</a:t>
                      </a:r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(6 шт.: для ННЦФ и областного противотуберкулезного центра г. Семей).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600" b="1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en-US" sz="1600" b="1" u="none" strike="noStrike" dirty="0">
                          <a:effectLst/>
                        </a:rPr>
                        <a:t>$109,152.00 </a:t>
                      </a:r>
                      <a:endParaRPr lang="en-US" sz="1600" b="1" i="0" u="none" strike="noStrike" dirty="0">
                        <a:solidFill>
                          <a:srgbClr val="538DD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84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864096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FF00"/>
                </a:solidFill>
                <a:latin typeface="+mn-lt"/>
              </a:rPr>
              <a:t>Компонент ТБ, базовый пакет (5)</a:t>
            </a:r>
            <a:endParaRPr lang="en-US" sz="3200" b="1" dirty="0">
              <a:solidFill>
                <a:srgbClr val="FFFF00"/>
              </a:solidFill>
              <a:latin typeface="+mn-l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4715077"/>
              </p:ext>
            </p:extLst>
          </p:nvPr>
        </p:nvGraphicFramePr>
        <p:xfrm>
          <a:off x="413942" y="1196752"/>
          <a:ext cx="8730058" cy="5400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9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08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81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17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5</a:t>
                      </a:r>
                      <a:endParaRPr lang="en-US" sz="2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Интервенция:</a:t>
                      </a:r>
                      <a:r>
                        <a:rPr lang="ru-RU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Информирование о рисках при ТБ/</a:t>
                      </a:r>
                      <a:r>
                        <a:rPr lang="en-US" sz="20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COVID-19</a:t>
                      </a:r>
                      <a:endParaRPr lang="en-US" sz="2000" b="1" i="1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6544">
                <a:tc>
                  <a:txBody>
                    <a:bodyPr/>
                    <a:lstStyle/>
                    <a:p>
                      <a:pPr algn="ctr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ru-RU" sz="1800" b="1" u="none" strike="noStrike" dirty="0">
                          <a:effectLst/>
                        </a:rPr>
                        <a:t>5</a:t>
                      </a:r>
                      <a:r>
                        <a:rPr lang="en-US" sz="1800" b="1" u="none" strike="noStrike" dirty="0">
                          <a:effectLst/>
                        </a:rPr>
                        <a:t>.1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just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just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just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just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just" fontAlgn="t"/>
                      <a:r>
                        <a:rPr lang="ru-RU" sz="1800" b="1" u="none" strike="noStrike" dirty="0">
                          <a:effectLst/>
                        </a:rPr>
                        <a:t>Поддержка информационной работы по ТБ/КОВИД19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Мероприятия будут сосредоточены на: (i) разработке анимационных видеороликов и их трансляции на всю страну через региональные телеканалы и онлайн-платформы; (</a:t>
                      </a:r>
                      <a:r>
                        <a:rPr lang="ru-RU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 разработке и распространении печатных информационных материалов, содержащих важные сообщения о ТБ и COVID-19, о каскаде противотуберкулезных услуг (выявление, диагностика, лечение, поддержка лечения и профилактика), скорректированных </a:t>
                      </a:r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в контексте пандемии коронавируса, нацеленных на общее население, уязвимые группы и работников здравоохранения.</a:t>
                      </a:r>
                    </a:p>
                    <a:p>
                      <a:pPr algn="just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В рамках данного вмешательства компоненты по информационной работе будут поддерживаться в течение девяти месяцев, включая три месяца подготовки и шесть месяцев работ по реализации. </a:t>
                      </a:r>
                    </a:p>
                    <a:p>
                      <a:pPr algn="just" fontAlgn="t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600" b="1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en-US" sz="1600" b="1" u="none" strike="noStrike" dirty="0">
                          <a:effectLst/>
                        </a:rPr>
                        <a:t>$286,445.1</a:t>
                      </a:r>
                      <a:endParaRPr lang="en-US" sz="1600" b="1" i="0" u="none" strike="noStrike" dirty="0">
                        <a:solidFill>
                          <a:srgbClr val="538DD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0111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4624"/>
            <a:ext cx="7886700" cy="792088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FF00"/>
                </a:solidFill>
                <a:latin typeface="+mn-lt"/>
              </a:rPr>
              <a:t>Компонент ТБ, базовый пакет (6)</a:t>
            </a:r>
            <a:endParaRPr lang="en-US" sz="3200" b="1" dirty="0">
              <a:solidFill>
                <a:srgbClr val="FFFF00"/>
              </a:solidFill>
              <a:latin typeface="+mn-l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4134575"/>
              </p:ext>
            </p:extLst>
          </p:nvPr>
        </p:nvGraphicFramePr>
        <p:xfrm>
          <a:off x="251520" y="980728"/>
          <a:ext cx="8730058" cy="55888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9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1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74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17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6</a:t>
                      </a:r>
                      <a:endParaRPr lang="en-US" sz="24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2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Интервенция:</a:t>
                      </a:r>
                      <a:r>
                        <a:rPr lang="ru-RU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COVID-19 </a:t>
                      </a:r>
                      <a:r>
                        <a:rPr lang="ru-RU" sz="24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Диагностика и тестирование</a:t>
                      </a:r>
                      <a:endParaRPr lang="en-US" sz="2400" b="1" i="1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9302">
                <a:tc>
                  <a:txBody>
                    <a:bodyPr/>
                    <a:lstStyle/>
                    <a:p>
                      <a:pPr algn="ctr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ru-RU" sz="1800" b="1" u="none" strike="noStrike" dirty="0">
                          <a:effectLst/>
                        </a:rPr>
                        <a:t>6</a:t>
                      </a:r>
                      <a:r>
                        <a:rPr lang="en-US" sz="1800" b="1" u="none" strike="noStrike" dirty="0">
                          <a:effectLst/>
                        </a:rPr>
                        <a:t>.1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just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just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just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just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just" fontAlgn="t"/>
                      <a:r>
                        <a:rPr lang="ru-RU" sz="1800" b="1" u="none" strike="noStrike" dirty="0">
                          <a:effectLst/>
                        </a:rPr>
                        <a:t>Закуп </a:t>
                      </a:r>
                      <a:r>
                        <a:rPr lang="ru-RU" sz="1800" b="1" u="none" strike="noStrike" dirty="0" err="1">
                          <a:effectLst/>
                        </a:rPr>
                        <a:t>Xpert</a:t>
                      </a:r>
                      <a:r>
                        <a:rPr lang="ru-RU" sz="1800" b="1" u="none" strike="noStrike" dirty="0">
                          <a:effectLst/>
                        </a:rPr>
                        <a:t> картриджей для выявления SARS-CoV-2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В 2020г. восемь лабораторий ТБ службы проводили диагностическое тестирование на COVID-19 с использованием оборудования </a:t>
                      </a:r>
                      <a:r>
                        <a:rPr lang="ru-RU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Xpert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с картриджами SARS-CoV-2, полученными из средств ГФ и USAID. Учитывая ограниченное количество картриджей </a:t>
                      </a:r>
                      <a:r>
                        <a:rPr lang="ru-RU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Xpert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SARS-CoV-2 в странах, их использование в основном предназначено для: (i) пациентов с подозрением или диагностированным туберкулезом, в ТБ центры без результатов ПЦР-теста; (</a:t>
                      </a:r>
                      <a:r>
                        <a:rPr lang="ru-RU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 подозрение на инфекцию COVID-19 у больных туберкулезом, получающих стационарное лечение в ТБ центрах; (</a:t>
                      </a:r>
                      <a:r>
                        <a:rPr lang="ru-RU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iii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 мониторинг лечения пациентов с COVID-19, госпитализированных в ТБ центры, в том числе пациентов с ко-инфекцией TB/COVID-19; и для (</a:t>
                      </a:r>
                      <a:r>
                        <a:rPr lang="ru-RU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iv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 тестирования медицинского персонала ТБ учреждений и НПО. Ожидается, что в рамках гранта C19RM базового распределения будут закуплены четыре тысячи картриджей.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600" b="1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ru-RU" sz="1600" b="1" u="none" strike="noStrike" dirty="0">
                          <a:effectLst/>
                        </a:rPr>
                        <a:t>$104,160</a:t>
                      </a:r>
                      <a:r>
                        <a:rPr lang="en-US" sz="1600" b="1" u="none" strike="noStrike" dirty="0">
                          <a:effectLst/>
                        </a:rPr>
                        <a:t>.</a:t>
                      </a:r>
                      <a:r>
                        <a:rPr lang="ru-RU" sz="1600" b="1" u="none" strike="noStrike" dirty="0">
                          <a:effectLst/>
                        </a:rPr>
                        <a:t>00 </a:t>
                      </a:r>
                      <a:endParaRPr lang="en-US" sz="1600" b="1" i="0" u="none" strike="noStrike" dirty="0">
                        <a:solidFill>
                          <a:srgbClr val="538DD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4255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892480" cy="864096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FFFF00"/>
                </a:solidFill>
                <a:latin typeface="+mn-lt"/>
              </a:rPr>
              <a:t>Компонент ТБ, </a:t>
            </a:r>
            <a:r>
              <a:rPr lang="ru-RU" sz="3200" b="1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сверх-базовый</a:t>
            </a:r>
            <a:r>
              <a:rPr lang="ru-RU" sz="3200" b="1" dirty="0">
                <a:solidFill>
                  <a:srgbClr val="FFFF00"/>
                </a:solidFill>
                <a:latin typeface="+mn-lt"/>
              </a:rPr>
              <a:t> пакет (Всего - $1,371,465)</a:t>
            </a:r>
            <a:endParaRPr lang="en-US" sz="3200" b="1" dirty="0">
              <a:solidFill>
                <a:srgbClr val="FFFF00"/>
              </a:solidFill>
              <a:latin typeface="+mn-l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0648476"/>
              </p:ext>
            </p:extLst>
          </p:nvPr>
        </p:nvGraphicFramePr>
        <p:xfrm>
          <a:off x="234430" y="1124744"/>
          <a:ext cx="8658050" cy="5570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3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78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04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07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1</a:t>
                      </a:r>
                      <a:endParaRPr lang="en-US" sz="24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8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Интервенция:</a:t>
                      </a:r>
                      <a:r>
                        <a:rPr lang="ru-RU" sz="18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Профилактика инфекций и инфекционный контроль, защита работников здравоохранения</a:t>
                      </a:r>
                      <a:endParaRPr lang="en-US" sz="1800" b="1" i="1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1873">
                <a:tc>
                  <a:txBody>
                    <a:bodyPr/>
                    <a:lstStyle/>
                    <a:p>
                      <a:pPr algn="ctr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en-US" sz="1800" b="1" u="none" strike="noStrike" dirty="0">
                          <a:effectLst/>
                        </a:rPr>
                        <a:t>1.1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just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just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just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just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just" fontAlgn="t"/>
                      <a:endParaRPr lang="ru-RU" sz="1800" b="1" u="none" strike="noStrike" dirty="0">
                        <a:effectLst/>
                      </a:endParaRPr>
                    </a:p>
                    <a:p>
                      <a:pPr algn="just" fontAlgn="t"/>
                      <a:r>
                        <a:rPr lang="ru-RU" sz="1800" b="1" u="none" strike="noStrike" dirty="0">
                          <a:effectLst/>
                        </a:rPr>
                        <a:t>Закуп СИЗ для медицинских учреждений ТБ службы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u="none" strike="noStrike" dirty="0">
                          <a:effectLst/>
                        </a:rPr>
                        <a:t>ТБ служба в стране принимает активное участие в оказании услуг пациентам с </a:t>
                      </a:r>
                      <a:r>
                        <a:rPr lang="ru-RU" sz="1600" u="none" strike="noStrike" dirty="0" err="1">
                          <a:effectLst/>
                        </a:rPr>
                        <a:t>коронавирусной</a:t>
                      </a:r>
                      <a:r>
                        <a:rPr lang="ru-RU" sz="1600" u="none" strike="noStrike" dirty="0">
                          <a:effectLst/>
                        </a:rPr>
                        <a:t> инфекцией, а также с ко-инфекцией туберкулеза и COVID-19. Для обеспечения инфекционного контроля и безопасных практик потребность учреждений в СИЗ за последний год увеличилась. Большинство из них финансируется из бюджетов организации и донорских источников. Однако в некоторых региональных ТБ центрах не хватает отдельных </a:t>
                      </a:r>
                      <a:r>
                        <a:rPr lang="ru-RU" sz="1600" u="none" strike="noStrike" dirty="0" err="1">
                          <a:effectLst/>
                        </a:rPr>
                        <a:t>СИЗов</a:t>
                      </a:r>
                      <a:r>
                        <a:rPr lang="ru-RU" sz="1600" u="none" strike="noStrike" dirty="0">
                          <a:effectLst/>
                        </a:rPr>
                        <a:t>. Для устранения дефицита планируется закупить маски для пациентов; респираторы, одноразовые халаты, перчатки и дезинфицирующие средства для медицинского персонала ТБ учреждений, обслуживающих пациентов с ТБ/COVID-19. Кроме того, для обеспечения профилактики и инфекционного контроля в этих организациях будет произведена </a:t>
                      </a:r>
                      <a:r>
                        <a:rPr lang="ru-RU" sz="1600" b="1" u="none" strike="noStrike" dirty="0">
                          <a:effectLst/>
                        </a:rPr>
                        <a:t>закупка и установка стационарных УФ-облучателей. Также будут закуплены и распространены респираторы для персонала отделений пенитенциарной системы, обслуживающего пациентов с </a:t>
                      </a:r>
                      <a:r>
                        <a:rPr lang="ru-RU" sz="1600" b="1" u="none" strike="noStrike" dirty="0" err="1">
                          <a:effectLst/>
                        </a:rPr>
                        <a:t>коронавирусной</a:t>
                      </a:r>
                      <a:r>
                        <a:rPr lang="ru-RU" sz="1600" b="1" u="none" strike="noStrike" dirty="0">
                          <a:effectLst/>
                        </a:rPr>
                        <a:t> инфекцией.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600" b="1" u="none" strike="noStrike" dirty="0">
                        <a:effectLst/>
                      </a:endParaRPr>
                    </a:p>
                    <a:p>
                      <a:pPr algn="ctr" fontAlgn="t"/>
                      <a:endParaRPr lang="ru-RU" sz="1600" b="1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en-US" sz="1600" b="1" u="none" strike="noStrike" dirty="0">
                          <a:effectLst/>
                        </a:rPr>
                        <a:t>$565,648.81</a:t>
                      </a:r>
                      <a:endParaRPr lang="en-US" sz="1600" b="1" i="0" u="none" strike="noStrike" dirty="0">
                        <a:solidFill>
                          <a:srgbClr val="538DD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96608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2624</TotalTime>
  <Words>1917</Words>
  <Application>Microsoft Office PowerPoint</Application>
  <PresentationFormat>Экран (4:3)</PresentationFormat>
  <Paragraphs>336</Paragraphs>
  <Slides>15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Тема Office</vt:lpstr>
      <vt:lpstr>1_Тема Office</vt:lpstr>
      <vt:lpstr>Проект концептуальной заявки в ГФ по противодействию КОВИД- 19/ТБ в Казахстане по компоненту ТБ на 2021-2022 гг.</vt:lpstr>
      <vt:lpstr>Рекомендации ГФ для разработки КЗ</vt:lpstr>
      <vt:lpstr> Компонент ТБ -  базовый пакет (Всего - $1,371,465) </vt:lpstr>
      <vt:lpstr>Компонент ТБ, базовый пакет (2)</vt:lpstr>
      <vt:lpstr>Компонент ТБ, базовый пакет (3)</vt:lpstr>
      <vt:lpstr>Компонент ТБ, базовый пакет (4)</vt:lpstr>
      <vt:lpstr>Компонент ТБ, базовый пакет (5)</vt:lpstr>
      <vt:lpstr>Компонент ТБ, базовый пакет (6)</vt:lpstr>
      <vt:lpstr>Компонент ТБ, сверх-базовый пакет (Всего - $1,371,465)</vt:lpstr>
      <vt:lpstr>Компонент ТБ, сверх-базовый пакет (1)</vt:lpstr>
      <vt:lpstr>Компонент ТБ, сверх-базовый пакет (5)</vt:lpstr>
      <vt:lpstr>Компонент ТБ, сверх-базовый пакет (6)</vt:lpstr>
      <vt:lpstr>Бюджет компонентов ТБ по интервенциям</vt:lpstr>
      <vt:lpstr>Бюджет компонента ТБ по интервенциям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мониторинга мер инфекционного контроля</dc:title>
  <dc:creator>Admin</dc:creator>
  <cp:lastModifiedBy>Ainur Abusseitova</cp:lastModifiedBy>
  <cp:revision>162</cp:revision>
  <dcterms:created xsi:type="dcterms:W3CDTF">2019-03-18T09:50:36Z</dcterms:created>
  <dcterms:modified xsi:type="dcterms:W3CDTF">2021-06-14T07:59:27Z</dcterms:modified>
</cp:coreProperties>
</file>