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0" r:id="rId2"/>
    <p:sldId id="415" r:id="rId3"/>
    <p:sldId id="420" r:id="rId4"/>
    <p:sldId id="421" r:id="rId5"/>
    <p:sldId id="425" r:id="rId6"/>
    <p:sldId id="418" r:id="rId7"/>
    <p:sldId id="423" r:id="rId8"/>
    <p:sldId id="424" r:id="rId9"/>
    <p:sldId id="414" r:id="rId1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ovan" initials="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  <a:srgbClr val="003300"/>
    <a:srgbClr val="0066FF"/>
    <a:srgbClr val="0099FF"/>
    <a:srgbClr val="FF9900"/>
    <a:srgbClr val="00CC00"/>
    <a:srgbClr val="66CCFF"/>
    <a:srgbClr val="99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228" autoAdjust="0"/>
    <p:restoredTop sz="92780" autoAdjust="0"/>
  </p:normalViewPr>
  <p:slideViewPr>
    <p:cSldViewPr>
      <p:cViewPr>
        <p:scale>
          <a:sx n="50" d="100"/>
          <a:sy n="50" d="100"/>
        </p:scale>
        <p:origin x="-1968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FE979A-156A-0443-B3AE-66A9208E4FFA}" type="doc">
      <dgm:prSet loTypeId="urn:microsoft.com/office/officeart/2005/8/layout/hierarchy6" loCatId="hierarchy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05744C3-5284-1645-823A-42ACA42F8C99}">
      <dgm:prSet phldrT="[Text]" custT="1"/>
      <dgm:spPr/>
      <dgm:t>
        <a:bodyPr/>
        <a:lstStyle/>
        <a:p>
          <a:r>
            <a:rPr lang="ru-RU" sz="1800" dirty="0" smtClean="0"/>
            <a:t>Цель: Повышение эффективности, доступности и устойчивости программ лечения ВИЧ-инфекции через содействие обеспечению непрерывной помощи при ВИЧ-инфекции для ЛЖВ, с особым фокусом на ключевые группы населения</a:t>
          </a:r>
          <a:endParaRPr lang="en-US" sz="1800" dirty="0"/>
        </a:p>
      </dgm:t>
    </dgm:pt>
    <dgm:pt modelId="{2413A764-6549-AF4C-82F4-96A25A4FBD56}" type="parTrans" cxnId="{34C46A99-3986-1840-AB29-A8EFFF46FD3C}">
      <dgm:prSet/>
      <dgm:spPr/>
      <dgm:t>
        <a:bodyPr/>
        <a:lstStyle/>
        <a:p>
          <a:endParaRPr lang="en-US"/>
        </a:p>
      </dgm:t>
    </dgm:pt>
    <dgm:pt modelId="{29075897-EFBE-B146-9AD3-5FC78CC37A82}" type="sibTrans" cxnId="{34C46A99-3986-1840-AB29-A8EFFF46FD3C}">
      <dgm:prSet/>
      <dgm:spPr/>
      <dgm:t>
        <a:bodyPr/>
        <a:lstStyle/>
        <a:p>
          <a:endParaRPr lang="en-US"/>
        </a:p>
      </dgm:t>
    </dgm:pt>
    <dgm:pt modelId="{D45887CA-4337-FD45-ACAB-789F4F503340}">
      <dgm:prSet phldrT="[Text]" custT="1"/>
      <dgm:spPr/>
      <dgm:t>
        <a:bodyPr/>
        <a:lstStyle/>
        <a:p>
          <a:r>
            <a:rPr lang="ru-RU" sz="1800" dirty="0" smtClean="0"/>
            <a:t>Задача 1: Создать условия на национальном и региональном уровнях для улучшения связей между основными этапами предоставления непрерывной помощи при ВИЧ-инфекции для ЛЖВ с особым фокусом на ключевые группы населения</a:t>
          </a:r>
          <a:endParaRPr lang="en-US" sz="1800" dirty="0"/>
        </a:p>
      </dgm:t>
    </dgm:pt>
    <dgm:pt modelId="{85FBAC4D-1C46-1A43-B7C9-C6E86AA4717F}" type="parTrans" cxnId="{44D46D95-E09D-9140-8257-38A30579E9DB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2D6361B8-F6A8-1442-867F-18B2207CBE21}" type="sibTrans" cxnId="{44D46D95-E09D-9140-8257-38A30579E9DB}">
      <dgm:prSet/>
      <dgm:spPr/>
      <dgm:t>
        <a:bodyPr/>
        <a:lstStyle/>
        <a:p>
          <a:endParaRPr lang="en-US"/>
        </a:p>
      </dgm:t>
    </dgm:pt>
    <dgm:pt modelId="{9BD3C355-E369-F642-8E7E-469D0BCDAD89}">
      <dgm:prSet phldrT="[Text]" custT="1"/>
      <dgm:spPr/>
      <dgm:t>
        <a:bodyPr/>
        <a:lstStyle/>
        <a:p>
          <a:r>
            <a:rPr lang="ru-RU" sz="1600" dirty="0" smtClean="0"/>
            <a:t>Задача 2: Содействовать обеспечению перехода к стратегическому и устойчивому государственному финансированию предоставления непрерывной помощи при ВИЧ-инфекции для ЛЖВ</a:t>
          </a:r>
          <a:endParaRPr lang="en-US" sz="1600" dirty="0"/>
        </a:p>
      </dgm:t>
    </dgm:pt>
    <dgm:pt modelId="{420B4DE5-93DA-9548-850F-9ACB9BE441A7}" type="parTrans" cxnId="{728B0103-3E27-1044-8835-65F429BE6048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173AA301-0211-2B41-BC3D-3EA5D49F70E6}" type="sibTrans" cxnId="{728B0103-3E27-1044-8835-65F429BE6048}">
      <dgm:prSet/>
      <dgm:spPr/>
      <dgm:t>
        <a:bodyPr/>
        <a:lstStyle/>
        <a:p>
          <a:endParaRPr lang="en-US"/>
        </a:p>
      </dgm:t>
    </dgm:pt>
    <dgm:pt modelId="{50A33B49-DE05-9A4F-91C7-B91F124B780A}" type="pres">
      <dgm:prSet presAssocID="{86FE979A-156A-0443-B3AE-66A9208E4FF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4151279-661B-0A43-9ECD-02FC4A9F5865}" type="pres">
      <dgm:prSet presAssocID="{86FE979A-156A-0443-B3AE-66A9208E4FFA}" presName="hierFlow" presStyleCnt="0"/>
      <dgm:spPr/>
    </dgm:pt>
    <dgm:pt modelId="{5269043A-22CC-0149-8339-CDFBF4DB473F}" type="pres">
      <dgm:prSet presAssocID="{86FE979A-156A-0443-B3AE-66A9208E4FF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F7455AB-6998-3A43-9B4F-38E14E566F04}" type="pres">
      <dgm:prSet presAssocID="{C05744C3-5284-1645-823A-42ACA42F8C99}" presName="Name14" presStyleCnt="0"/>
      <dgm:spPr/>
    </dgm:pt>
    <dgm:pt modelId="{11D7B15D-6B8B-8345-98B2-E4D3DB73AEE6}" type="pres">
      <dgm:prSet presAssocID="{C05744C3-5284-1645-823A-42ACA42F8C99}" presName="level1Shape" presStyleLbl="node0" presStyleIdx="0" presStyleCnt="1" custScaleX="250286" custScaleY="166486" custLinFactY="-32486" custLinFactNeighborX="282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48AB3-66E0-8448-B6A0-F07FD5BFAE14}" type="pres">
      <dgm:prSet presAssocID="{C05744C3-5284-1645-823A-42ACA42F8C99}" presName="hierChild2" presStyleCnt="0"/>
      <dgm:spPr/>
    </dgm:pt>
    <dgm:pt modelId="{8B0D1B69-05E1-4545-8A95-80F807A66994}" type="pres">
      <dgm:prSet presAssocID="{85FBAC4D-1C46-1A43-B7C9-C6E86AA4717F}" presName="Name19" presStyleLbl="parChTrans1D2" presStyleIdx="0" presStyleCnt="2"/>
      <dgm:spPr/>
      <dgm:t>
        <a:bodyPr/>
        <a:lstStyle/>
        <a:p>
          <a:endParaRPr lang="uk-UA"/>
        </a:p>
      </dgm:t>
    </dgm:pt>
    <dgm:pt modelId="{A3CB6120-19E6-4C4D-966A-6CA7ACAE0770}" type="pres">
      <dgm:prSet presAssocID="{D45887CA-4337-FD45-ACAB-789F4F503340}" presName="Name21" presStyleCnt="0"/>
      <dgm:spPr/>
    </dgm:pt>
    <dgm:pt modelId="{9254DFEF-7B46-9243-9EA5-8A809475EF3A}" type="pres">
      <dgm:prSet presAssocID="{D45887CA-4337-FD45-ACAB-789F4F503340}" presName="level2Shape" presStyleLbl="node2" presStyleIdx="0" presStyleCnt="2" custScaleX="155873" custScaleY="243231" custLinFactNeighborX="-60778" custLinFactNeighborY="-69921"/>
      <dgm:spPr/>
      <dgm:t>
        <a:bodyPr/>
        <a:lstStyle/>
        <a:p>
          <a:endParaRPr lang="en-US"/>
        </a:p>
      </dgm:t>
    </dgm:pt>
    <dgm:pt modelId="{95F42D65-E683-5942-AD96-E8C4674C8C6F}" type="pres">
      <dgm:prSet presAssocID="{D45887CA-4337-FD45-ACAB-789F4F503340}" presName="hierChild3" presStyleCnt="0"/>
      <dgm:spPr/>
    </dgm:pt>
    <dgm:pt modelId="{6B637A97-CF22-094B-B81D-1D2E667E27E9}" type="pres">
      <dgm:prSet presAssocID="{420B4DE5-93DA-9548-850F-9ACB9BE441A7}" presName="Name19" presStyleLbl="parChTrans1D2" presStyleIdx="1" presStyleCnt="2"/>
      <dgm:spPr/>
      <dgm:t>
        <a:bodyPr/>
        <a:lstStyle/>
        <a:p>
          <a:endParaRPr lang="uk-UA"/>
        </a:p>
      </dgm:t>
    </dgm:pt>
    <dgm:pt modelId="{D910DAC0-9E59-FA46-B31B-BDB1DC13D883}" type="pres">
      <dgm:prSet presAssocID="{9BD3C355-E369-F642-8E7E-469D0BCDAD89}" presName="Name21" presStyleCnt="0"/>
      <dgm:spPr/>
    </dgm:pt>
    <dgm:pt modelId="{ECBC85D5-8FDB-A540-974C-F57213429E58}" type="pres">
      <dgm:prSet presAssocID="{9BD3C355-E369-F642-8E7E-469D0BCDAD89}" presName="level2Shape" presStyleLbl="node2" presStyleIdx="1" presStyleCnt="2" custScaleX="138049" custScaleY="238980" custLinFactNeighborX="59682" custLinFactNeighborY="-69921"/>
      <dgm:spPr/>
      <dgm:t>
        <a:bodyPr/>
        <a:lstStyle/>
        <a:p>
          <a:endParaRPr lang="en-US"/>
        </a:p>
      </dgm:t>
    </dgm:pt>
    <dgm:pt modelId="{73D87EBE-1D78-444B-B37E-1F3999FE0374}" type="pres">
      <dgm:prSet presAssocID="{9BD3C355-E369-F642-8E7E-469D0BCDAD89}" presName="hierChild3" presStyleCnt="0"/>
      <dgm:spPr/>
    </dgm:pt>
    <dgm:pt modelId="{7A7EC5CA-39ED-CE43-9004-0688931FD43B}" type="pres">
      <dgm:prSet presAssocID="{86FE979A-156A-0443-B3AE-66A9208E4FFA}" presName="bgShapesFlow" presStyleCnt="0"/>
      <dgm:spPr/>
    </dgm:pt>
  </dgm:ptLst>
  <dgm:cxnLst>
    <dgm:cxn modelId="{390AA567-8AE2-E446-B6EC-0E945CD0BD6A}" type="presOf" srcId="{85FBAC4D-1C46-1A43-B7C9-C6E86AA4717F}" destId="{8B0D1B69-05E1-4545-8A95-80F807A66994}" srcOrd="0" destOrd="0" presId="urn:microsoft.com/office/officeart/2005/8/layout/hierarchy6"/>
    <dgm:cxn modelId="{34C46A99-3986-1840-AB29-A8EFFF46FD3C}" srcId="{86FE979A-156A-0443-B3AE-66A9208E4FFA}" destId="{C05744C3-5284-1645-823A-42ACA42F8C99}" srcOrd="0" destOrd="0" parTransId="{2413A764-6549-AF4C-82F4-96A25A4FBD56}" sibTransId="{29075897-EFBE-B146-9AD3-5FC78CC37A82}"/>
    <dgm:cxn modelId="{CF8E752E-A1CB-694E-8AEE-8C76B917B38B}" type="presOf" srcId="{C05744C3-5284-1645-823A-42ACA42F8C99}" destId="{11D7B15D-6B8B-8345-98B2-E4D3DB73AEE6}" srcOrd="0" destOrd="0" presId="urn:microsoft.com/office/officeart/2005/8/layout/hierarchy6"/>
    <dgm:cxn modelId="{EC9EE3B3-3207-A849-A365-C63D023A97C4}" type="presOf" srcId="{420B4DE5-93DA-9548-850F-9ACB9BE441A7}" destId="{6B637A97-CF22-094B-B81D-1D2E667E27E9}" srcOrd="0" destOrd="0" presId="urn:microsoft.com/office/officeart/2005/8/layout/hierarchy6"/>
    <dgm:cxn modelId="{0297DB7E-64A4-EC49-B396-64BCF523DEA9}" type="presOf" srcId="{9BD3C355-E369-F642-8E7E-469D0BCDAD89}" destId="{ECBC85D5-8FDB-A540-974C-F57213429E58}" srcOrd="0" destOrd="0" presId="urn:microsoft.com/office/officeart/2005/8/layout/hierarchy6"/>
    <dgm:cxn modelId="{44D46D95-E09D-9140-8257-38A30579E9DB}" srcId="{C05744C3-5284-1645-823A-42ACA42F8C99}" destId="{D45887CA-4337-FD45-ACAB-789F4F503340}" srcOrd="0" destOrd="0" parTransId="{85FBAC4D-1C46-1A43-B7C9-C6E86AA4717F}" sibTransId="{2D6361B8-F6A8-1442-867F-18B2207CBE21}"/>
    <dgm:cxn modelId="{6F5F6128-4032-0B48-A881-8002F83B131A}" type="presOf" srcId="{86FE979A-156A-0443-B3AE-66A9208E4FFA}" destId="{50A33B49-DE05-9A4F-91C7-B91F124B780A}" srcOrd="0" destOrd="0" presId="urn:microsoft.com/office/officeart/2005/8/layout/hierarchy6"/>
    <dgm:cxn modelId="{728B0103-3E27-1044-8835-65F429BE6048}" srcId="{C05744C3-5284-1645-823A-42ACA42F8C99}" destId="{9BD3C355-E369-F642-8E7E-469D0BCDAD89}" srcOrd="1" destOrd="0" parTransId="{420B4DE5-93DA-9548-850F-9ACB9BE441A7}" sibTransId="{173AA301-0211-2B41-BC3D-3EA5D49F70E6}"/>
    <dgm:cxn modelId="{2CDFCF50-F2DA-8F44-9E53-31373D3E284B}" type="presOf" srcId="{D45887CA-4337-FD45-ACAB-789F4F503340}" destId="{9254DFEF-7B46-9243-9EA5-8A809475EF3A}" srcOrd="0" destOrd="0" presId="urn:microsoft.com/office/officeart/2005/8/layout/hierarchy6"/>
    <dgm:cxn modelId="{3271E5A7-A9F6-F247-8DE3-F6B9F53A1CBC}" type="presParOf" srcId="{50A33B49-DE05-9A4F-91C7-B91F124B780A}" destId="{94151279-661B-0A43-9ECD-02FC4A9F5865}" srcOrd="0" destOrd="0" presId="urn:microsoft.com/office/officeart/2005/8/layout/hierarchy6"/>
    <dgm:cxn modelId="{BAB4E873-B09E-CC43-BC3B-91C6AC7D707F}" type="presParOf" srcId="{94151279-661B-0A43-9ECD-02FC4A9F5865}" destId="{5269043A-22CC-0149-8339-CDFBF4DB473F}" srcOrd="0" destOrd="0" presId="urn:microsoft.com/office/officeart/2005/8/layout/hierarchy6"/>
    <dgm:cxn modelId="{5D66CDB0-3C19-5F41-B058-B54D98701AD9}" type="presParOf" srcId="{5269043A-22CC-0149-8339-CDFBF4DB473F}" destId="{0F7455AB-6998-3A43-9B4F-38E14E566F04}" srcOrd="0" destOrd="0" presId="urn:microsoft.com/office/officeart/2005/8/layout/hierarchy6"/>
    <dgm:cxn modelId="{5C8B7641-E3BA-3849-BA90-6FA9D3D57780}" type="presParOf" srcId="{0F7455AB-6998-3A43-9B4F-38E14E566F04}" destId="{11D7B15D-6B8B-8345-98B2-E4D3DB73AEE6}" srcOrd="0" destOrd="0" presId="urn:microsoft.com/office/officeart/2005/8/layout/hierarchy6"/>
    <dgm:cxn modelId="{BF73EF8E-037C-754B-B31F-B63AB25318BB}" type="presParOf" srcId="{0F7455AB-6998-3A43-9B4F-38E14E566F04}" destId="{2BF48AB3-66E0-8448-B6A0-F07FD5BFAE14}" srcOrd="1" destOrd="0" presId="urn:microsoft.com/office/officeart/2005/8/layout/hierarchy6"/>
    <dgm:cxn modelId="{2A07B929-7A6F-5F48-9075-EECFF84352DC}" type="presParOf" srcId="{2BF48AB3-66E0-8448-B6A0-F07FD5BFAE14}" destId="{8B0D1B69-05E1-4545-8A95-80F807A66994}" srcOrd="0" destOrd="0" presId="urn:microsoft.com/office/officeart/2005/8/layout/hierarchy6"/>
    <dgm:cxn modelId="{E3D5FA2B-3887-7746-88AB-7190EFDA8066}" type="presParOf" srcId="{2BF48AB3-66E0-8448-B6A0-F07FD5BFAE14}" destId="{A3CB6120-19E6-4C4D-966A-6CA7ACAE0770}" srcOrd="1" destOrd="0" presId="urn:microsoft.com/office/officeart/2005/8/layout/hierarchy6"/>
    <dgm:cxn modelId="{9A80D68F-53BE-5C44-A333-0BD29B2CC811}" type="presParOf" srcId="{A3CB6120-19E6-4C4D-966A-6CA7ACAE0770}" destId="{9254DFEF-7B46-9243-9EA5-8A809475EF3A}" srcOrd="0" destOrd="0" presId="urn:microsoft.com/office/officeart/2005/8/layout/hierarchy6"/>
    <dgm:cxn modelId="{AC26CF51-B590-5D4F-9744-E63F823AC2B8}" type="presParOf" srcId="{A3CB6120-19E6-4C4D-966A-6CA7ACAE0770}" destId="{95F42D65-E683-5942-AD96-E8C4674C8C6F}" srcOrd="1" destOrd="0" presId="urn:microsoft.com/office/officeart/2005/8/layout/hierarchy6"/>
    <dgm:cxn modelId="{48BA1F15-2FC5-EF4F-ABFE-D204DF3EBAEE}" type="presParOf" srcId="{2BF48AB3-66E0-8448-B6A0-F07FD5BFAE14}" destId="{6B637A97-CF22-094B-B81D-1D2E667E27E9}" srcOrd="2" destOrd="0" presId="urn:microsoft.com/office/officeart/2005/8/layout/hierarchy6"/>
    <dgm:cxn modelId="{3ED5DE84-C9EF-E347-909D-8479AEA7A662}" type="presParOf" srcId="{2BF48AB3-66E0-8448-B6A0-F07FD5BFAE14}" destId="{D910DAC0-9E59-FA46-B31B-BDB1DC13D883}" srcOrd="3" destOrd="0" presId="urn:microsoft.com/office/officeart/2005/8/layout/hierarchy6"/>
    <dgm:cxn modelId="{90F95051-3A38-AF45-83FC-AF994A8C1070}" type="presParOf" srcId="{D910DAC0-9E59-FA46-B31B-BDB1DC13D883}" destId="{ECBC85D5-8FDB-A540-974C-F57213429E58}" srcOrd="0" destOrd="0" presId="urn:microsoft.com/office/officeart/2005/8/layout/hierarchy6"/>
    <dgm:cxn modelId="{41F57393-CCC3-524F-8A56-C06C2C6B409C}" type="presParOf" srcId="{D910DAC0-9E59-FA46-B31B-BDB1DC13D883}" destId="{73D87EBE-1D78-444B-B37E-1F3999FE0374}" srcOrd="1" destOrd="0" presId="urn:microsoft.com/office/officeart/2005/8/layout/hierarchy6"/>
    <dgm:cxn modelId="{1EDA9F3F-8CDF-C140-BE5B-A2FBA38DB8D2}" type="presParOf" srcId="{50A33B49-DE05-9A4F-91C7-B91F124B780A}" destId="{7A7EC5CA-39ED-CE43-9004-0688931FD43B}" srcOrd="1" destOrd="0" presId="urn:microsoft.com/office/officeart/2005/8/layout/hierarchy6"/>
  </dgm:cxnLst>
  <dgm:bg>
    <a:noFill/>
  </dgm:bg>
  <dgm:whole>
    <a:ln w="9525" cmpd="sng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DED97B-79E4-4D46-81C2-E4F8465D9576}" type="doc">
      <dgm:prSet loTypeId="urn:microsoft.com/office/officeart/2009/3/layout/IncreasingArrowsProcess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EFC4F29-4D75-CC49-ADE0-5603E2DB27C0}">
      <dgm:prSet phldrT="[Text]"/>
      <dgm:spPr/>
      <dgm:t>
        <a:bodyPr/>
        <a:lstStyle/>
        <a:p>
          <a:r>
            <a:rPr lang="ru-RU" dirty="0" smtClean="0"/>
            <a:t>Сбор информации и аналитика</a:t>
          </a:r>
          <a:endParaRPr lang="en-US" dirty="0"/>
        </a:p>
      </dgm:t>
    </dgm:pt>
    <dgm:pt modelId="{E1028DF4-65CB-6243-A8C1-5DF08278071C}" type="parTrans" cxnId="{9628B1BA-4F74-0248-9BEF-1C1D8E7E5CC3}">
      <dgm:prSet/>
      <dgm:spPr/>
      <dgm:t>
        <a:bodyPr/>
        <a:lstStyle/>
        <a:p>
          <a:endParaRPr lang="en-US"/>
        </a:p>
      </dgm:t>
    </dgm:pt>
    <dgm:pt modelId="{8FF1F158-4EBF-3140-8FD7-CDFD64230040}" type="sibTrans" cxnId="{9628B1BA-4F74-0248-9BEF-1C1D8E7E5CC3}">
      <dgm:prSet/>
      <dgm:spPr/>
      <dgm:t>
        <a:bodyPr/>
        <a:lstStyle/>
        <a:p>
          <a:endParaRPr lang="en-US"/>
        </a:p>
      </dgm:t>
    </dgm:pt>
    <dgm:pt modelId="{35412D2C-63DE-0149-A158-C5BC4E7B7CF1}">
      <dgm:prSet phldrT="[Text]" custT="1"/>
      <dgm:spPr/>
      <dgm:t>
        <a:bodyPr/>
        <a:lstStyle/>
        <a:p>
          <a:pPr algn="l"/>
          <a:r>
            <a:rPr lang="en-US" sz="2000" b="1" dirty="0" smtClean="0"/>
            <a:t>1 </a:t>
          </a:r>
          <a:r>
            <a:rPr lang="ru-RU" sz="2000" b="1" dirty="0" smtClean="0"/>
            <a:t>год: 2015</a:t>
          </a:r>
          <a:r>
            <a:rPr lang="en-US" sz="2000" b="1" dirty="0" smtClean="0"/>
            <a:t> – 2016</a:t>
          </a:r>
          <a:r>
            <a:rPr lang="en-US" sz="2000" dirty="0" smtClean="0"/>
            <a:t> </a:t>
          </a:r>
          <a:r>
            <a:rPr lang="ru-RU" sz="2000" dirty="0" smtClean="0"/>
            <a:t> </a:t>
          </a:r>
        </a:p>
        <a:p>
          <a:pPr algn="l"/>
          <a:r>
            <a:rPr lang="en-US" sz="2000" dirty="0" smtClean="0"/>
            <a:t>- </a:t>
          </a:r>
          <a:r>
            <a:rPr lang="ru-RU" sz="2000" dirty="0" smtClean="0"/>
            <a:t> Проведение двух исследований</a:t>
          </a:r>
          <a:endParaRPr lang="en-US" sz="2000" dirty="0" smtClean="0"/>
        </a:p>
        <a:p>
          <a:pPr algn="l"/>
          <a:r>
            <a:rPr lang="en-US" sz="2000" dirty="0" smtClean="0"/>
            <a:t>- </a:t>
          </a:r>
          <a:r>
            <a:rPr lang="ru-RU" sz="2000" dirty="0" smtClean="0"/>
            <a:t>Создание региональной онлайн площадки</a:t>
          </a:r>
        </a:p>
        <a:p>
          <a:pPr algn="l"/>
          <a:r>
            <a:rPr lang="ru-RU" sz="2000" dirty="0" smtClean="0"/>
            <a:t>- Создание Региональной экспертной группы</a:t>
          </a:r>
          <a:endParaRPr lang="en-US" sz="2000" dirty="0"/>
        </a:p>
      </dgm:t>
    </dgm:pt>
    <dgm:pt modelId="{C6146AA5-3587-E947-9EAB-69BC749C4B9D}" type="parTrans" cxnId="{114E7876-A117-2C4C-8DB7-C693E6C7E8CD}">
      <dgm:prSet/>
      <dgm:spPr/>
      <dgm:t>
        <a:bodyPr/>
        <a:lstStyle/>
        <a:p>
          <a:endParaRPr lang="en-US"/>
        </a:p>
      </dgm:t>
    </dgm:pt>
    <dgm:pt modelId="{204F47D9-FBF0-1C4F-A7BC-A4E830946F6C}" type="sibTrans" cxnId="{114E7876-A117-2C4C-8DB7-C693E6C7E8CD}">
      <dgm:prSet/>
      <dgm:spPr/>
      <dgm:t>
        <a:bodyPr/>
        <a:lstStyle/>
        <a:p>
          <a:endParaRPr lang="en-US"/>
        </a:p>
      </dgm:t>
    </dgm:pt>
    <dgm:pt modelId="{DBD75525-EBCC-9C4D-9A2F-C80533FDE3EE}">
      <dgm:prSet phldrT="[Text]"/>
      <dgm:spPr/>
      <dgm:t>
        <a:bodyPr/>
        <a:lstStyle/>
        <a:p>
          <a:r>
            <a:rPr lang="ru-RU" dirty="0" smtClean="0"/>
            <a:t>Диалог и действия</a:t>
          </a:r>
          <a:endParaRPr lang="en-US" dirty="0"/>
        </a:p>
      </dgm:t>
    </dgm:pt>
    <dgm:pt modelId="{525412AA-4177-F841-8864-8128458D9475}" type="parTrans" cxnId="{AA11FD84-5097-DC47-A629-FE2D2094AE88}">
      <dgm:prSet/>
      <dgm:spPr/>
      <dgm:t>
        <a:bodyPr/>
        <a:lstStyle/>
        <a:p>
          <a:endParaRPr lang="en-US"/>
        </a:p>
      </dgm:t>
    </dgm:pt>
    <dgm:pt modelId="{3035EA08-F62D-CF45-924B-F43BA03F4392}" type="sibTrans" cxnId="{AA11FD84-5097-DC47-A629-FE2D2094AE88}">
      <dgm:prSet/>
      <dgm:spPr/>
      <dgm:t>
        <a:bodyPr/>
        <a:lstStyle/>
        <a:p>
          <a:endParaRPr lang="en-US"/>
        </a:p>
      </dgm:t>
    </dgm:pt>
    <dgm:pt modelId="{E45BCB20-9BE3-F042-9ABD-B8663BCAAC93}">
      <dgm:prSet phldrT="[Text]" custT="1"/>
      <dgm:spPr/>
      <dgm:t>
        <a:bodyPr/>
        <a:lstStyle/>
        <a:p>
          <a:pPr algn="ctr"/>
          <a:r>
            <a:rPr lang="ru-RU" sz="2000" b="1" dirty="0" smtClean="0"/>
            <a:t>2 </a:t>
          </a:r>
          <a:r>
            <a:rPr lang="ru-RU" sz="2000" b="1" dirty="0" smtClean="0"/>
            <a:t>и 3 года: 2016 - 2018</a:t>
          </a:r>
          <a:endParaRPr lang="en-US" sz="2000" dirty="0" smtClean="0"/>
        </a:p>
        <a:p>
          <a:pPr algn="l"/>
          <a:r>
            <a:rPr lang="en-US" sz="2000" dirty="0" smtClean="0"/>
            <a:t>- </a:t>
          </a:r>
          <a:r>
            <a:rPr lang="ru-RU" sz="2000" dirty="0" smtClean="0"/>
            <a:t>Внедрение Национальный планов действий (НПД)</a:t>
          </a:r>
        </a:p>
        <a:p>
          <a:pPr algn="l"/>
          <a:r>
            <a:rPr lang="ru-RU" sz="2000" dirty="0" smtClean="0"/>
            <a:t>- </a:t>
          </a:r>
          <a:r>
            <a:rPr lang="ru-RU" sz="2000" dirty="0" smtClean="0"/>
            <a:t>Региональные консультации</a:t>
          </a:r>
        </a:p>
        <a:p>
          <a:pPr algn="l"/>
          <a:r>
            <a:rPr lang="ru-RU" sz="2000" dirty="0" smtClean="0"/>
            <a:t>- Сбор и распространение лучших практик</a:t>
          </a:r>
        </a:p>
        <a:p>
          <a:pPr algn="l"/>
          <a:r>
            <a:rPr lang="ru-RU" sz="2000" dirty="0" smtClean="0"/>
            <a:t>- Снижение стоимости АРТ через ВЕЦА КАБ</a:t>
          </a:r>
        </a:p>
        <a:p>
          <a:pPr algn="l"/>
          <a:r>
            <a:rPr lang="ru-RU" sz="2000" dirty="0" smtClean="0"/>
            <a:t>- Поддержка сообществ – «обучение через действие»</a:t>
          </a:r>
          <a:endParaRPr lang="en-US" sz="2000" dirty="0"/>
        </a:p>
      </dgm:t>
    </dgm:pt>
    <dgm:pt modelId="{803278A6-0880-9849-8F24-A85D98FB5CE5}" type="parTrans" cxnId="{03638AB9-FDF0-5E49-B6CA-B52B0723F490}">
      <dgm:prSet/>
      <dgm:spPr/>
      <dgm:t>
        <a:bodyPr/>
        <a:lstStyle/>
        <a:p>
          <a:endParaRPr lang="en-US"/>
        </a:p>
      </dgm:t>
    </dgm:pt>
    <dgm:pt modelId="{683568C7-F621-4749-AF39-B09AB456893D}" type="sibTrans" cxnId="{03638AB9-FDF0-5E49-B6CA-B52B0723F490}">
      <dgm:prSet/>
      <dgm:spPr/>
      <dgm:t>
        <a:bodyPr/>
        <a:lstStyle/>
        <a:p>
          <a:endParaRPr lang="en-US"/>
        </a:p>
      </dgm:t>
    </dgm:pt>
    <dgm:pt modelId="{67F2063B-FA18-E446-8302-C254FFE3AF22}">
      <dgm:prSet phldrT="[Text]"/>
      <dgm:spPr/>
      <dgm:t>
        <a:bodyPr/>
        <a:lstStyle/>
        <a:p>
          <a:r>
            <a:rPr lang="ru-RU" dirty="0" smtClean="0"/>
            <a:t>Коммуникация и распространение лучших практик</a:t>
          </a:r>
          <a:endParaRPr lang="en-US" dirty="0"/>
        </a:p>
      </dgm:t>
    </dgm:pt>
    <dgm:pt modelId="{F17799B4-621F-9445-984C-39F02E608970}" type="parTrans" cxnId="{B46B8941-8CF8-AF41-966A-60A00C0E4817}">
      <dgm:prSet/>
      <dgm:spPr/>
      <dgm:t>
        <a:bodyPr/>
        <a:lstStyle/>
        <a:p>
          <a:endParaRPr lang="en-US"/>
        </a:p>
      </dgm:t>
    </dgm:pt>
    <dgm:pt modelId="{68B69CDB-5F11-EB48-A58F-8D9EF914EBA4}" type="sibTrans" cxnId="{B46B8941-8CF8-AF41-966A-60A00C0E4817}">
      <dgm:prSet/>
      <dgm:spPr/>
      <dgm:t>
        <a:bodyPr/>
        <a:lstStyle/>
        <a:p>
          <a:endParaRPr lang="en-US"/>
        </a:p>
      </dgm:t>
    </dgm:pt>
    <dgm:pt modelId="{03A4F110-5884-EC45-A1B9-23ED6D69DCBB}" type="pres">
      <dgm:prSet presAssocID="{0DDED97B-79E4-4D46-81C2-E4F8465D957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45C9D99-E050-534E-870D-C7E6B741AB0D}" type="pres">
      <dgm:prSet presAssocID="{DEFC4F29-4D75-CC49-ADE0-5603E2DB27C0}" presName="parentText1" presStyleLbl="node1" presStyleIdx="0" presStyleCnt="3" custScaleX="66551" custLinFactNeighborX="-10378" custLinFactNeighborY="-7523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3D1EF-9FFA-8D47-B07E-9AFE4D3AAAF4}" type="pres">
      <dgm:prSet presAssocID="{DEFC4F29-4D75-CC49-ADE0-5603E2DB27C0}" presName="childText1" presStyleLbl="solidAlignAcc1" presStyleIdx="0" presStyleCnt="2" custScaleY="120737" custLinFactNeighborX="30842" custLinFactNeighborY="385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3E27A-60EE-524E-8936-64A7301A492A}" type="pres">
      <dgm:prSet presAssocID="{DBD75525-EBCC-9C4D-9A2F-C80533FDE3EE}" presName="parentText2" presStyleLbl="node1" presStyleIdx="1" presStyleCnt="3" custLinFactNeighborX="-16095" custLinFactNeighborY="-4289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156B8-473E-7148-BD59-1C557CCF5B10}" type="pres">
      <dgm:prSet presAssocID="{DBD75525-EBCC-9C4D-9A2F-C80533FDE3EE}" presName="childText2" presStyleLbl="solidAlignAcc1" presStyleIdx="1" presStyleCnt="2" custScaleX="199111" custScaleY="116691" custLinFactNeighborX="92189" custLinFactNeighborY="273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19346-9084-1A44-948E-E17653A27041}" type="pres">
      <dgm:prSet presAssocID="{67F2063B-FA18-E446-8302-C254FFE3AF22}" presName="parentText3" presStyleLbl="node1" presStyleIdx="2" presStyleCnt="3" custScaleX="191486" custLinFactNeighborX="-33354" custLinFactNeighborY="-1876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D24038-E76D-164F-A510-87CE8DDCF412}" type="presOf" srcId="{E45BCB20-9BE3-F042-9ABD-B8663BCAAC93}" destId="{D23156B8-473E-7148-BD59-1C557CCF5B10}" srcOrd="0" destOrd="0" presId="urn:microsoft.com/office/officeart/2009/3/layout/IncreasingArrowsProcess"/>
    <dgm:cxn modelId="{A055B12C-713F-E44A-8404-5FBE662A1D6F}" type="presOf" srcId="{35412D2C-63DE-0149-A158-C5BC4E7B7CF1}" destId="{C9D3D1EF-9FFA-8D47-B07E-9AFE4D3AAAF4}" srcOrd="0" destOrd="0" presId="urn:microsoft.com/office/officeart/2009/3/layout/IncreasingArrowsProcess"/>
    <dgm:cxn modelId="{5E786FEF-F54B-3846-A1C2-EC2B959257C4}" type="presOf" srcId="{DEFC4F29-4D75-CC49-ADE0-5603E2DB27C0}" destId="{445C9D99-E050-534E-870D-C7E6B741AB0D}" srcOrd="0" destOrd="0" presId="urn:microsoft.com/office/officeart/2009/3/layout/IncreasingArrowsProcess"/>
    <dgm:cxn modelId="{5313B162-DE25-884F-9439-6D052E518813}" type="presOf" srcId="{DBD75525-EBCC-9C4D-9A2F-C80533FDE3EE}" destId="{6AB3E27A-60EE-524E-8936-64A7301A492A}" srcOrd="0" destOrd="0" presId="urn:microsoft.com/office/officeart/2009/3/layout/IncreasingArrowsProcess"/>
    <dgm:cxn modelId="{114E7876-A117-2C4C-8DB7-C693E6C7E8CD}" srcId="{DEFC4F29-4D75-CC49-ADE0-5603E2DB27C0}" destId="{35412D2C-63DE-0149-A158-C5BC4E7B7CF1}" srcOrd="0" destOrd="0" parTransId="{C6146AA5-3587-E947-9EAB-69BC749C4B9D}" sibTransId="{204F47D9-FBF0-1C4F-A7BC-A4E830946F6C}"/>
    <dgm:cxn modelId="{03638AB9-FDF0-5E49-B6CA-B52B0723F490}" srcId="{DBD75525-EBCC-9C4D-9A2F-C80533FDE3EE}" destId="{E45BCB20-9BE3-F042-9ABD-B8663BCAAC93}" srcOrd="0" destOrd="0" parTransId="{803278A6-0880-9849-8F24-A85D98FB5CE5}" sibTransId="{683568C7-F621-4749-AF39-B09AB456893D}"/>
    <dgm:cxn modelId="{56CB756D-9073-8342-B4AD-4ED017E33643}" type="presOf" srcId="{0DDED97B-79E4-4D46-81C2-E4F8465D9576}" destId="{03A4F110-5884-EC45-A1B9-23ED6D69DCBB}" srcOrd="0" destOrd="0" presId="urn:microsoft.com/office/officeart/2009/3/layout/IncreasingArrowsProcess"/>
    <dgm:cxn modelId="{EB5B4AB0-611E-A14F-B3B5-870BE31F1945}" type="presOf" srcId="{67F2063B-FA18-E446-8302-C254FFE3AF22}" destId="{C6D19346-9084-1A44-948E-E17653A27041}" srcOrd="0" destOrd="0" presId="urn:microsoft.com/office/officeart/2009/3/layout/IncreasingArrowsProcess"/>
    <dgm:cxn modelId="{B46B8941-8CF8-AF41-966A-60A00C0E4817}" srcId="{0DDED97B-79E4-4D46-81C2-E4F8465D9576}" destId="{67F2063B-FA18-E446-8302-C254FFE3AF22}" srcOrd="2" destOrd="0" parTransId="{F17799B4-621F-9445-984C-39F02E608970}" sibTransId="{68B69CDB-5F11-EB48-A58F-8D9EF914EBA4}"/>
    <dgm:cxn modelId="{9628B1BA-4F74-0248-9BEF-1C1D8E7E5CC3}" srcId="{0DDED97B-79E4-4D46-81C2-E4F8465D9576}" destId="{DEFC4F29-4D75-CC49-ADE0-5603E2DB27C0}" srcOrd="0" destOrd="0" parTransId="{E1028DF4-65CB-6243-A8C1-5DF08278071C}" sibTransId="{8FF1F158-4EBF-3140-8FD7-CDFD64230040}"/>
    <dgm:cxn modelId="{AA11FD84-5097-DC47-A629-FE2D2094AE88}" srcId="{0DDED97B-79E4-4D46-81C2-E4F8465D9576}" destId="{DBD75525-EBCC-9C4D-9A2F-C80533FDE3EE}" srcOrd="1" destOrd="0" parTransId="{525412AA-4177-F841-8864-8128458D9475}" sibTransId="{3035EA08-F62D-CF45-924B-F43BA03F4392}"/>
    <dgm:cxn modelId="{F0C610C3-B0B1-DE40-B30D-9B2C27193319}" type="presParOf" srcId="{03A4F110-5884-EC45-A1B9-23ED6D69DCBB}" destId="{445C9D99-E050-534E-870D-C7E6B741AB0D}" srcOrd="0" destOrd="0" presId="urn:microsoft.com/office/officeart/2009/3/layout/IncreasingArrowsProcess"/>
    <dgm:cxn modelId="{731F17A8-88FC-5847-81E9-8A388AB01516}" type="presParOf" srcId="{03A4F110-5884-EC45-A1B9-23ED6D69DCBB}" destId="{C9D3D1EF-9FFA-8D47-B07E-9AFE4D3AAAF4}" srcOrd="1" destOrd="0" presId="urn:microsoft.com/office/officeart/2009/3/layout/IncreasingArrowsProcess"/>
    <dgm:cxn modelId="{FD5BF64E-703A-EB49-9930-0BDB5E9222CD}" type="presParOf" srcId="{03A4F110-5884-EC45-A1B9-23ED6D69DCBB}" destId="{6AB3E27A-60EE-524E-8936-64A7301A492A}" srcOrd="2" destOrd="0" presId="urn:microsoft.com/office/officeart/2009/3/layout/IncreasingArrowsProcess"/>
    <dgm:cxn modelId="{A3416082-0CA8-CD43-8F94-130353A94AE0}" type="presParOf" srcId="{03A4F110-5884-EC45-A1B9-23ED6D69DCBB}" destId="{D23156B8-473E-7148-BD59-1C557CCF5B10}" srcOrd="3" destOrd="0" presId="urn:microsoft.com/office/officeart/2009/3/layout/IncreasingArrowsProcess"/>
    <dgm:cxn modelId="{EFA90DFF-D658-4A42-BCF0-DA7DA029041C}" type="presParOf" srcId="{03A4F110-5884-EC45-A1B9-23ED6D69DCBB}" destId="{C6D19346-9084-1A44-948E-E17653A27041}" srcOrd="4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7B15D-6B8B-8345-98B2-E4D3DB73AEE6}">
      <dsp:nvSpPr>
        <dsp:cNvPr id="0" name=""/>
        <dsp:cNvSpPr/>
      </dsp:nvSpPr>
      <dsp:spPr>
        <a:xfrm>
          <a:off x="1727370" y="0"/>
          <a:ext cx="4952351" cy="2196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Цель: Повышение эффективности, доступности и устойчивости программ лечения ВИЧ-инфекции через содействие обеспечению непрерывной помощи при ВИЧ-инфекции для ЛЖВ, с особым фокусом на ключевые группы населения</a:t>
          </a:r>
          <a:endParaRPr lang="en-US" sz="1800" kern="1200" dirty="0"/>
        </a:p>
      </dsp:txBody>
      <dsp:txXfrm>
        <a:off x="1791693" y="64323"/>
        <a:ext cx="4823705" cy="2067500"/>
      </dsp:txXfrm>
    </dsp:sp>
    <dsp:sp modelId="{8B0D1B69-05E1-4545-8A95-80F807A66994}">
      <dsp:nvSpPr>
        <dsp:cNvPr id="0" name=""/>
        <dsp:cNvSpPr/>
      </dsp:nvSpPr>
      <dsp:spPr>
        <a:xfrm>
          <a:off x="1542111" y="1803656"/>
          <a:ext cx="2661434" cy="392490"/>
        </a:xfrm>
        <a:custGeom>
          <a:avLst/>
          <a:gdLst/>
          <a:ahLst/>
          <a:cxnLst/>
          <a:rect l="0" t="0" r="0" b="0"/>
          <a:pathLst>
            <a:path>
              <a:moveTo>
                <a:pt x="2661434" y="392490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4DFEF-7B46-9243-9EA5-8A809475EF3A}">
      <dsp:nvSpPr>
        <dsp:cNvPr id="0" name=""/>
        <dsp:cNvSpPr/>
      </dsp:nvSpPr>
      <dsp:spPr>
        <a:xfrm>
          <a:off x="0" y="1803656"/>
          <a:ext cx="3084223" cy="3208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Задача 1: Создать условия на национальном и региональном уровнях для улучшения связей между основными этапами предоставления непрерывной помощи при ВИЧ-инфекции для ЛЖВ с особым фокусом на ключевые группы населения</a:t>
          </a:r>
          <a:endParaRPr lang="en-US" sz="1800" kern="1200" dirty="0"/>
        </a:p>
      </dsp:txBody>
      <dsp:txXfrm>
        <a:off x="90334" y="1893990"/>
        <a:ext cx="2903555" cy="3027835"/>
      </dsp:txXfrm>
    </dsp:sp>
    <dsp:sp modelId="{6B637A97-CF22-094B-B81D-1D2E667E27E9}">
      <dsp:nvSpPr>
        <dsp:cNvPr id="0" name=""/>
        <dsp:cNvSpPr/>
      </dsp:nvSpPr>
      <dsp:spPr>
        <a:xfrm>
          <a:off x="4203546" y="1803656"/>
          <a:ext cx="2726137" cy="392490"/>
        </a:xfrm>
        <a:custGeom>
          <a:avLst/>
          <a:gdLst/>
          <a:ahLst/>
          <a:cxnLst/>
          <a:rect l="0" t="0" r="0" b="0"/>
          <a:pathLst>
            <a:path>
              <a:moveTo>
                <a:pt x="0" y="392490"/>
              </a:moveTo>
              <a:lnTo>
                <a:pt x="2726137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C85D5-8FDB-A540-974C-F57213429E58}">
      <dsp:nvSpPr>
        <dsp:cNvPr id="0" name=""/>
        <dsp:cNvSpPr/>
      </dsp:nvSpPr>
      <dsp:spPr>
        <a:xfrm>
          <a:off x="5563912" y="1803656"/>
          <a:ext cx="2731543" cy="31524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Задача 2: Содействовать обеспечению перехода к стратегическому и устойчивому государственному финансированию предоставления непрерывной помощи при ВИЧ-инфекции для ЛЖВ</a:t>
          </a:r>
          <a:endParaRPr lang="en-US" sz="1600" kern="1200" dirty="0"/>
        </a:p>
      </dsp:txBody>
      <dsp:txXfrm>
        <a:off x="5643916" y="1883660"/>
        <a:ext cx="2571535" cy="2992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C9D99-E050-534E-870D-C7E6B741AB0D}">
      <dsp:nvSpPr>
        <dsp:cNvPr id="0" name=""/>
        <dsp:cNvSpPr/>
      </dsp:nvSpPr>
      <dsp:spPr>
        <a:xfrm>
          <a:off x="0" y="0"/>
          <a:ext cx="5726346" cy="125313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893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Сбор информации и аналитика</a:t>
          </a:r>
          <a:endParaRPr lang="en-US" sz="1900" kern="1200" dirty="0"/>
        </a:p>
      </dsp:txBody>
      <dsp:txXfrm>
        <a:off x="0" y="313284"/>
        <a:ext cx="5413062" cy="626567"/>
      </dsp:txXfrm>
    </dsp:sp>
    <dsp:sp modelId="{C9D3D1EF-9FFA-8D47-B07E-9AFE4D3AAAF4}">
      <dsp:nvSpPr>
        <dsp:cNvPr id="0" name=""/>
        <dsp:cNvSpPr/>
      </dsp:nvSpPr>
      <dsp:spPr>
        <a:xfrm>
          <a:off x="61666" y="2477006"/>
          <a:ext cx="2650169" cy="29145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1 </a:t>
          </a:r>
          <a:r>
            <a:rPr lang="ru-RU" sz="2000" b="1" kern="1200" dirty="0" smtClean="0"/>
            <a:t>год: 2015</a:t>
          </a:r>
          <a:r>
            <a:rPr lang="en-US" sz="2000" b="1" kern="1200" dirty="0" smtClean="0"/>
            <a:t> – 2016</a:t>
          </a:r>
          <a:r>
            <a:rPr lang="en-US" sz="2000" kern="1200" dirty="0" smtClean="0"/>
            <a:t> </a:t>
          </a:r>
          <a:r>
            <a:rPr lang="ru-RU" sz="2000" kern="1200" dirty="0" smtClean="0"/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</a:t>
          </a:r>
          <a:r>
            <a:rPr lang="ru-RU" sz="2000" kern="1200" dirty="0" smtClean="0"/>
            <a:t> Проведение двух исследований</a:t>
          </a:r>
          <a:endParaRPr lang="en-U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</a:t>
          </a:r>
          <a:r>
            <a:rPr lang="ru-RU" sz="2000" kern="1200" dirty="0" smtClean="0"/>
            <a:t>Создание региональной онлайн площадки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Создание Региональной экспертной группы</a:t>
          </a:r>
          <a:endParaRPr lang="en-US" sz="2000" kern="1200" dirty="0"/>
        </a:p>
      </dsp:txBody>
      <dsp:txXfrm>
        <a:off x="61666" y="2477006"/>
        <a:ext cx="2650169" cy="2914591"/>
      </dsp:txXfrm>
    </dsp:sp>
    <dsp:sp modelId="{6AB3E27A-60EE-524E-8936-64A7301A492A}">
      <dsp:nvSpPr>
        <dsp:cNvPr id="0" name=""/>
        <dsp:cNvSpPr/>
      </dsp:nvSpPr>
      <dsp:spPr>
        <a:xfrm>
          <a:off x="936129" y="711080"/>
          <a:ext cx="5954278" cy="125313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893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Диалог и действия</a:t>
          </a:r>
          <a:endParaRPr lang="en-US" sz="1900" kern="1200" dirty="0"/>
        </a:p>
      </dsp:txBody>
      <dsp:txXfrm>
        <a:off x="936129" y="1024364"/>
        <a:ext cx="5640994" cy="626567"/>
      </dsp:txXfrm>
    </dsp:sp>
    <dsp:sp modelId="{D23156B8-473E-7148-BD59-1C557CCF5B10}">
      <dsp:nvSpPr>
        <dsp:cNvPr id="0" name=""/>
        <dsp:cNvSpPr/>
      </dsp:nvSpPr>
      <dsp:spPr>
        <a:xfrm>
          <a:off x="3024331" y="2673306"/>
          <a:ext cx="5276779" cy="28169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 </a:t>
          </a:r>
          <a:r>
            <a:rPr lang="ru-RU" sz="2000" b="1" kern="1200" dirty="0" smtClean="0"/>
            <a:t>и 3 года: 2016 - 2018</a:t>
          </a:r>
          <a:endParaRPr lang="en-U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</a:t>
          </a:r>
          <a:r>
            <a:rPr lang="ru-RU" sz="2000" kern="1200" dirty="0" smtClean="0"/>
            <a:t>Внедрение Национальный планов действий (НПД)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</a:t>
          </a:r>
          <a:r>
            <a:rPr lang="ru-RU" sz="2000" kern="1200" dirty="0" smtClean="0"/>
            <a:t>Региональные консультации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Сбор и распространение лучших практик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Снижение стоимости АРТ через ВЕЦА КАБ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Поддержка сообществ – «обучение через действие»</a:t>
          </a:r>
          <a:endParaRPr lang="en-US" sz="2000" kern="1200" dirty="0"/>
        </a:p>
      </dsp:txBody>
      <dsp:txXfrm>
        <a:off x="3024331" y="2673306"/>
        <a:ext cx="5276779" cy="2816921"/>
      </dsp:txXfrm>
    </dsp:sp>
    <dsp:sp modelId="{C6D19346-9084-1A44-948E-E17653A27041}">
      <dsp:nvSpPr>
        <dsp:cNvPr id="0" name=""/>
        <dsp:cNvSpPr/>
      </dsp:nvSpPr>
      <dsp:spPr>
        <a:xfrm>
          <a:off x="1931190" y="1431161"/>
          <a:ext cx="6326904" cy="125313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893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Коммуникация и распространение лучших практик</a:t>
          </a:r>
          <a:endParaRPr lang="en-US" sz="1900" kern="1200" dirty="0"/>
        </a:p>
      </dsp:txBody>
      <dsp:txXfrm>
        <a:off x="1931190" y="1744445"/>
        <a:ext cx="6013620" cy="626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D9C36A3-69AB-4A6E-9E5C-C07D40B980E3}" type="datetimeFigureOut">
              <a:rPr lang="uk-UA"/>
              <a:pPr>
                <a:defRPr/>
              </a:pPr>
              <a:t>30.11.2014</a:t>
            </a:fld>
            <a:endParaRPr lang="uk-UA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9656D6-D8AF-4DF4-9E82-047B307D71D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45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C76D201-50AE-4D56-AFE0-F1B692ECE2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33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6D201-50AE-4D56-AFE0-F1B692ECE2CD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892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33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6005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0305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54560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37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50145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22133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9305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7503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6448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50583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0432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5302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82184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ergey@ecuo.org" TargetMode="External"/><Relationship Id="rId2" Type="http://schemas.openxmlformats.org/officeDocument/2006/relationships/hyperlink" Target="http://www.ecuo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Региональный проект </a:t>
            </a:r>
            <a:r>
              <a:rPr lang="ru-RU" sz="4000" b="1" dirty="0" smtClean="0">
                <a:solidFill>
                  <a:srgbClr val="002060"/>
                </a:solidFill>
              </a:rPr>
              <a:t>ВЦО ЛЖВ </a:t>
            </a:r>
            <a:r>
              <a:rPr lang="en-US" sz="4000" b="1" dirty="0" smtClean="0">
                <a:solidFill>
                  <a:srgbClr val="002060"/>
                </a:solidFill>
              </a:rPr>
              <a:t/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2015 – 2018 </a:t>
            </a:r>
            <a:r>
              <a:rPr lang="ru-RU" sz="4000" b="1" dirty="0" smtClean="0">
                <a:solidFill>
                  <a:srgbClr val="002060"/>
                </a:solidFill>
              </a:rPr>
              <a:t>года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/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ru-RU" sz="3200" i="1" dirty="0" smtClean="0">
                <a:solidFill>
                  <a:srgbClr val="002060"/>
                </a:solidFill>
              </a:rPr>
              <a:t>в рамках Новой модели финансирования Глобального Фонда по борьбе с ВИЧ/СПИД, туберкулезом и малярией</a:t>
            </a:r>
            <a:endParaRPr lang="uk-UA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8136904" cy="1752600"/>
          </a:xfrm>
        </p:spPr>
        <p:txBody>
          <a:bodyPr/>
          <a:lstStyle/>
          <a:p>
            <a:endParaRPr lang="uk-UA" sz="2000" i="1" dirty="0" smtClean="0"/>
          </a:p>
          <a:p>
            <a:endParaRPr lang="ru-RU" sz="2000" i="1" dirty="0" smtClean="0"/>
          </a:p>
          <a:p>
            <a:pPr algn="r"/>
            <a:r>
              <a:rPr lang="ru-RU" sz="2000" i="1" dirty="0" smtClean="0"/>
              <a:t>Владимир </a:t>
            </a:r>
            <a:r>
              <a:rPr lang="ru-RU" sz="2000" i="1" dirty="0" err="1" smtClean="0"/>
              <a:t>Жовтяк</a:t>
            </a:r>
            <a:r>
              <a:rPr lang="ru-RU" sz="2000" i="1" dirty="0" smtClean="0"/>
              <a:t>,</a:t>
            </a:r>
          </a:p>
          <a:p>
            <a:pPr algn="r"/>
            <a:r>
              <a:rPr lang="ru-RU" sz="2000" i="1" dirty="0" smtClean="0"/>
              <a:t>Президент ВЦО ЛЖВ</a:t>
            </a:r>
          </a:p>
          <a:p>
            <a:endParaRPr lang="ru-RU" sz="2000" i="1" dirty="0" smtClean="0"/>
          </a:p>
          <a:p>
            <a:r>
              <a:rPr lang="uk-UA" sz="2000" i="1" dirty="0" err="1" smtClean="0"/>
              <a:t>Декабрь</a:t>
            </a:r>
            <a:r>
              <a:rPr lang="uk-UA" sz="2000" i="1" dirty="0" smtClean="0"/>
              <a:t>, </a:t>
            </a:r>
            <a:r>
              <a:rPr lang="uk-UA" sz="2000" i="1" dirty="0" smtClean="0"/>
              <a:t>2014</a:t>
            </a: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39391745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ОСНОВНОЙ РЕЦИПИЕНТ</a:t>
            </a:r>
            <a:r>
              <a:rPr lang="en-US" sz="2800" b="1" dirty="0" smtClean="0">
                <a:solidFill>
                  <a:schemeClr val="tx2"/>
                </a:solidFill>
              </a:rPr>
              <a:t>: </a:t>
            </a:r>
            <a:endParaRPr lang="ru-RU" sz="2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b="1" dirty="0" smtClean="0"/>
              <a:t>Восточноевропейское </a:t>
            </a:r>
            <a:r>
              <a:rPr lang="ru-RU" sz="2800" b="1" dirty="0"/>
              <a:t>и </a:t>
            </a:r>
            <a:r>
              <a:rPr lang="ru-RU" sz="2800" b="1" dirty="0" err="1" smtClean="0"/>
              <a:t>Центральноазиатское</a:t>
            </a:r>
            <a:r>
              <a:rPr lang="ru-RU" sz="2800" b="1" dirty="0"/>
              <a:t> </a:t>
            </a:r>
            <a:r>
              <a:rPr lang="ru-RU" sz="2800" b="1" dirty="0" smtClean="0"/>
              <a:t>Объединение </a:t>
            </a:r>
            <a:r>
              <a:rPr lang="ru-RU" sz="2800" b="1" dirty="0"/>
              <a:t>ЛЖВ (ВЦО ЛЖВ</a:t>
            </a:r>
            <a:r>
              <a:rPr lang="ru-RU" sz="2800" b="1" dirty="0" smtClean="0"/>
              <a:t>)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ВЕДУЩИЙ СУБ-РЕЦИПИЕНТ</a:t>
            </a:r>
            <a:r>
              <a:rPr lang="en-US" sz="2800" dirty="0" smtClean="0">
                <a:solidFill>
                  <a:schemeClr val="tx2"/>
                </a:solidFill>
              </a:rPr>
              <a:t>: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b="1" dirty="0" smtClean="0"/>
              <a:t>Евразийская Сеть </a:t>
            </a:r>
            <a:r>
              <a:rPr lang="ru-RU" sz="2800" b="1" dirty="0"/>
              <a:t>Снижения </a:t>
            </a:r>
            <a:r>
              <a:rPr lang="ru-RU" sz="2800" b="1" dirty="0" smtClean="0"/>
              <a:t>Вреда </a:t>
            </a:r>
            <a:r>
              <a:rPr lang="ru-RU" sz="2800" b="1" dirty="0"/>
              <a:t>(ЕССВ</a:t>
            </a:r>
            <a:r>
              <a:rPr lang="ru-RU" sz="2800" b="1" dirty="0" smtClean="0"/>
              <a:t>)</a:t>
            </a:r>
          </a:p>
          <a:p>
            <a:pPr marL="1828800" lvl="4" indent="0">
              <a:buNone/>
            </a:pPr>
            <a:endParaRPr lang="en-US" sz="1800" dirty="0"/>
          </a:p>
          <a:p>
            <a:endParaRPr lang="en-US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123010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Страны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6"/>
          </a:xfrm>
        </p:spPr>
        <p:txBody>
          <a:bodyPr numCol="2"/>
          <a:lstStyle/>
          <a:p>
            <a:r>
              <a:rPr lang="ru-RU" sz="2800" dirty="0" smtClean="0"/>
              <a:t>Азербайджан</a:t>
            </a:r>
          </a:p>
          <a:p>
            <a:r>
              <a:rPr lang="ru-RU" sz="2800" dirty="0" smtClean="0"/>
              <a:t>Армения</a:t>
            </a:r>
          </a:p>
          <a:p>
            <a:r>
              <a:rPr lang="ru-RU" sz="2800" dirty="0" smtClean="0"/>
              <a:t>Беларусь</a:t>
            </a:r>
          </a:p>
          <a:p>
            <a:r>
              <a:rPr lang="ru-RU" sz="2800" dirty="0" smtClean="0"/>
              <a:t>Грузия</a:t>
            </a:r>
          </a:p>
          <a:p>
            <a:r>
              <a:rPr lang="ru-RU" sz="2800" dirty="0" smtClean="0"/>
              <a:t>Казахстан</a:t>
            </a:r>
          </a:p>
          <a:p>
            <a:r>
              <a:rPr lang="ru-RU" sz="2800" dirty="0" smtClean="0"/>
              <a:t>Кыргызстан</a:t>
            </a:r>
          </a:p>
          <a:p>
            <a:endParaRPr lang="ru-RU" sz="2800" dirty="0" smtClean="0"/>
          </a:p>
          <a:p>
            <a:r>
              <a:rPr lang="ru-RU" sz="2800" dirty="0" smtClean="0"/>
              <a:t>Молдова</a:t>
            </a:r>
          </a:p>
          <a:p>
            <a:r>
              <a:rPr lang="ru-RU" sz="2800" dirty="0" smtClean="0"/>
              <a:t>Таджикистан</a:t>
            </a:r>
            <a:endParaRPr lang="ru-RU" sz="2800" dirty="0" smtClean="0"/>
          </a:p>
          <a:p>
            <a:r>
              <a:rPr lang="ru-RU" sz="2800" dirty="0" smtClean="0"/>
              <a:t>Россия</a:t>
            </a:r>
          </a:p>
          <a:p>
            <a:r>
              <a:rPr lang="ru-RU" sz="2800" dirty="0" smtClean="0"/>
              <a:t>Узбекистан</a:t>
            </a:r>
          </a:p>
          <a:p>
            <a:r>
              <a:rPr lang="ru-RU" sz="2800" dirty="0" smtClean="0"/>
              <a:t>Украина </a:t>
            </a:r>
          </a:p>
          <a:p>
            <a:pPr marL="0" indent="0">
              <a:buNone/>
            </a:pPr>
            <a:endParaRPr lang="ru-RU" sz="2800" dirty="0" smtClean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013176"/>
            <a:ext cx="78488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+mn-lt"/>
              </a:rPr>
              <a:t>С привлечением </a:t>
            </a:r>
            <a:r>
              <a:rPr lang="ru-RU" sz="2800" dirty="0">
                <a:latin typeface="+mn-lt"/>
              </a:rPr>
              <a:t>представителей Латвии, Литвы, Эстонии и Польши для участия в мероприятиях регионального проекта </a:t>
            </a:r>
            <a:endParaRPr lang="en-US" sz="28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8380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3429000" y="4191000"/>
            <a:ext cx="25146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961904"/>
              </p:ext>
            </p:extLst>
          </p:nvPr>
        </p:nvGraphicFramePr>
        <p:xfrm>
          <a:off x="467544" y="692696"/>
          <a:ext cx="8295456" cy="59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0" y="37338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33800" y="3284984"/>
            <a:ext cx="1990328" cy="26642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400" dirty="0"/>
              <a:t>Усилить потенциал сообществ ЛЖВ и ключевых групп населения, используя подход «обучение через действие», для повышения их вовлечения в обеспечение непрерывной помощи при ВИЧ-инфекции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43569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ЦЕЛЬ и ЗАДАЧИ: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112568"/>
          </a:xfrm>
        </p:spPr>
        <p:txBody>
          <a:bodyPr/>
          <a:lstStyle/>
          <a:p>
            <a:pPr algn="just"/>
            <a:r>
              <a:rPr lang="ru-RU" sz="2400" b="1" dirty="0" smtClean="0"/>
              <a:t>разработаны </a:t>
            </a:r>
            <a:r>
              <a:rPr lang="ru-RU" sz="2400" dirty="0"/>
              <a:t>представителями сообществ ЛЖВ и ключевых групп населения </a:t>
            </a:r>
            <a:r>
              <a:rPr lang="ru-RU" sz="2400" dirty="0" smtClean="0"/>
              <a:t>при </a:t>
            </a:r>
            <a:r>
              <a:rPr lang="ru-RU" sz="2400" dirty="0"/>
              <a:t>технической поддержке ВОЗ и </a:t>
            </a:r>
            <a:r>
              <a:rPr lang="ru-RU" sz="2400" dirty="0" smtClean="0"/>
              <a:t>ЮНЭЙДС;</a:t>
            </a:r>
            <a:endParaRPr lang="ru-RU" sz="2400" dirty="0" smtClean="0"/>
          </a:p>
          <a:p>
            <a:pPr algn="just"/>
            <a:r>
              <a:rPr lang="ru-RU" sz="2400" b="1" dirty="0" smtClean="0"/>
              <a:t>обсуждены</a:t>
            </a:r>
            <a:r>
              <a:rPr lang="ru-RU" sz="2400" dirty="0" smtClean="0"/>
              <a:t> </a:t>
            </a:r>
            <a:r>
              <a:rPr lang="ru-RU" sz="2400" dirty="0"/>
              <a:t>и поддержаны </a:t>
            </a:r>
            <a:r>
              <a:rPr lang="ru-RU" sz="2400" dirty="0"/>
              <a:t>широким кругом заинтересованных сторон, включая представителей СКК из стран </a:t>
            </a:r>
            <a:r>
              <a:rPr lang="ru-RU" sz="2400" dirty="0" smtClean="0"/>
              <a:t>ВЕЦА, в </a:t>
            </a:r>
            <a:r>
              <a:rPr lang="ru-RU" sz="2400" dirty="0"/>
              <a:t>рамках </a:t>
            </a:r>
            <a:r>
              <a:rPr lang="ru-RU" sz="2400" dirty="0" smtClean="0"/>
              <a:t>Региональной консультации;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b="1" dirty="0" smtClean="0"/>
              <a:t>рассматривают</a:t>
            </a:r>
            <a:r>
              <a:rPr lang="ru-RU" sz="2400" dirty="0" smtClean="0"/>
              <a:t> </a:t>
            </a:r>
            <a:r>
              <a:rPr lang="ru-RU" sz="2400" dirty="0"/>
              <a:t>два наиболее актуальных вопроса, затрагивающих ЛЖВ в регионе ВЕЦА: </a:t>
            </a:r>
            <a:endParaRPr lang="ru-RU" sz="2400" dirty="0" smtClean="0"/>
          </a:p>
          <a:p>
            <a:pPr marL="457200" indent="-457200" algn="just">
              <a:buAutoNum type="arabicParenR"/>
            </a:pPr>
            <a:r>
              <a:rPr lang="ru-RU" sz="2400" dirty="0" smtClean="0"/>
              <a:t>выпадение </a:t>
            </a:r>
            <a:r>
              <a:rPr lang="ru-RU" sz="2400" dirty="0"/>
              <a:t>ЛЖВ на этапах каскада лечения ВИЧ-инфекции (тестирование на ВИЧ – диспансеризация – назначение АРВ лечения – неопределяемая вирусная нагрузка</a:t>
            </a:r>
            <a:r>
              <a:rPr lang="ru-RU" sz="2400" dirty="0" smtClean="0"/>
              <a:t>), </a:t>
            </a:r>
            <a:endParaRPr lang="ru-RU" sz="2400" dirty="0" smtClean="0"/>
          </a:p>
          <a:p>
            <a:pPr marL="457200" indent="-457200">
              <a:buAutoNum type="arabicParenR"/>
            </a:pPr>
            <a:r>
              <a:rPr lang="ru-RU" sz="2400" dirty="0" smtClean="0"/>
              <a:t>устойчивость </a:t>
            </a:r>
            <a:r>
              <a:rPr lang="ru-RU" sz="2400" dirty="0"/>
              <a:t>программ оказания помощи при ВИЧ-инфекции.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7731906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7200" y="476672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4000" b="1" kern="0" dirty="0" smtClean="0">
                <a:solidFill>
                  <a:srgbClr val="002060"/>
                </a:solidFill>
              </a:rPr>
              <a:t>Период внедрение </a:t>
            </a:r>
            <a:r>
              <a:rPr lang="ru-RU" sz="4000" b="1" kern="0" dirty="0" smtClean="0">
                <a:solidFill>
                  <a:srgbClr val="002060"/>
                </a:solidFill>
              </a:rPr>
              <a:t>проекта</a:t>
            </a:r>
            <a:endParaRPr lang="ru-RU" sz="4000" b="1" kern="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003569"/>
              </p:ext>
            </p:extLst>
          </p:nvPr>
        </p:nvGraphicFramePr>
        <p:xfrm>
          <a:off x="395536" y="1196752"/>
          <a:ext cx="8604448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0009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/>
              <a:t>Мероприятия 1 год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256584"/>
          </a:xfrm>
        </p:spPr>
        <p:txBody>
          <a:bodyPr/>
          <a:lstStyle/>
          <a:p>
            <a:r>
              <a:rPr lang="ru-RU" sz="2000" b="1" dirty="0" smtClean="0"/>
              <a:t>Проведение двух оценок:</a:t>
            </a:r>
            <a:endParaRPr lang="ru-RU" sz="2000" b="1" dirty="0" smtClean="0"/>
          </a:p>
          <a:p>
            <a:pPr marL="914400" lvl="1" indent="-514350">
              <a:buFont typeface="+mj-lt"/>
              <a:buAutoNum type="arabicPeriod"/>
            </a:pPr>
            <a:r>
              <a:rPr lang="ru-RU" sz="2000" b="1" dirty="0" smtClean="0"/>
              <a:t>Определение препятствий и качества континуума услуг при ВИЧ-инфекции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2000" b="1" dirty="0" smtClean="0"/>
              <a:t>Определение пробелов в финансировании континуума услуг при ВИЧ-инфекции</a:t>
            </a:r>
          </a:p>
          <a:p>
            <a:r>
              <a:rPr lang="ru-RU" sz="2000" b="1" dirty="0" smtClean="0"/>
              <a:t>Создание информационной онлайн-платформы для обмена лучшими практиками</a:t>
            </a:r>
          </a:p>
          <a:p>
            <a:r>
              <a:rPr lang="ru-RU" sz="2000" b="1" dirty="0" smtClean="0"/>
              <a:t>Создание Региональной экспертной группы (РЭГ) для предоставления технической помощи на национальном уровне</a:t>
            </a:r>
          </a:p>
          <a:p>
            <a:r>
              <a:rPr lang="ru-RU" sz="2000" b="1" dirty="0" smtClean="0"/>
              <a:t>Проведение Региональной консультации для представления результатов сбора и анализа информации, а также разработки рекомендаций  для обеспечения устойчивого и качественного оказания континуума услуг при ВИЧ-инфекции</a:t>
            </a:r>
          </a:p>
          <a:p>
            <a:r>
              <a:rPr lang="ru-RU" sz="2000" b="1" dirty="0" smtClean="0"/>
              <a:t>Разработка </a:t>
            </a:r>
            <a:r>
              <a:rPr lang="ru-RU" sz="2000" b="1" dirty="0"/>
              <a:t>Н</a:t>
            </a:r>
            <a:r>
              <a:rPr lang="ru-RU" sz="2000" b="1" dirty="0" smtClean="0"/>
              <a:t>ациональный планов действий (НПД) по внедрению рекомендаций Региональной консультации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4088855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/>
              <a:t>Мероприятия </a:t>
            </a:r>
            <a:r>
              <a:rPr lang="ru-RU" b="1" dirty="0" smtClean="0"/>
              <a:t>2 и 3 </a:t>
            </a:r>
            <a:r>
              <a:rPr lang="ru-RU" b="1" dirty="0" smtClean="0"/>
              <a:t>годов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472608"/>
          </a:xfrm>
        </p:spPr>
        <p:txBody>
          <a:bodyPr/>
          <a:lstStyle/>
          <a:p>
            <a:endParaRPr lang="ru-RU" sz="2400" b="1" dirty="0" smtClean="0"/>
          </a:p>
          <a:p>
            <a:r>
              <a:rPr lang="ru-RU" sz="2400" b="1" dirty="0" smtClean="0"/>
              <a:t>Реализаций </a:t>
            </a:r>
            <a:r>
              <a:rPr lang="ru-RU" sz="2400" b="1" dirty="0" smtClean="0"/>
              <a:t>мероприятий Национальных планов действий (НПД) </a:t>
            </a:r>
            <a:endParaRPr lang="ru-RU" sz="2400" b="1" dirty="0" smtClean="0"/>
          </a:p>
          <a:p>
            <a:r>
              <a:rPr lang="ru-RU" sz="2400" b="1" dirty="0" smtClean="0"/>
              <a:t>Региональный Форум по обмену опытом реализации НПД и лучшими </a:t>
            </a:r>
            <a:r>
              <a:rPr lang="ru-RU" sz="2400" b="1" dirty="0" smtClean="0"/>
              <a:t>практиками </a:t>
            </a:r>
            <a:endParaRPr lang="ru-RU" sz="2400" b="1" dirty="0" smtClean="0"/>
          </a:p>
          <a:p>
            <a:r>
              <a:rPr lang="ru-RU" sz="2400" b="1" dirty="0" smtClean="0"/>
              <a:t>Поддержка </a:t>
            </a:r>
            <a:r>
              <a:rPr lang="ru-RU" sz="2400" b="1" dirty="0" smtClean="0"/>
              <a:t>деятельности сообществ </a:t>
            </a:r>
            <a:endParaRPr lang="ru-RU" sz="2400" b="1" dirty="0" smtClean="0"/>
          </a:p>
          <a:p>
            <a:r>
              <a:rPr lang="ru-RU" sz="2400" b="1" dirty="0" smtClean="0"/>
              <a:t>Обеспечение </a:t>
            </a:r>
            <a:r>
              <a:rPr lang="ru-RU" sz="2400" b="1" dirty="0" smtClean="0"/>
              <a:t>работы онлайн-платформы </a:t>
            </a:r>
            <a:endParaRPr lang="ru-RU" sz="2400" b="1" dirty="0" smtClean="0"/>
          </a:p>
          <a:p>
            <a:r>
              <a:rPr lang="ru-RU" sz="2400" b="1" dirty="0" smtClean="0"/>
              <a:t>Снижение </a:t>
            </a:r>
            <a:r>
              <a:rPr lang="ru-RU" sz="2400" b="1" dirty="0" smtClean="0"/>
              <a:t>стоимости АРВ-препаратов </a:t>
            </a:r>
            <a:r>
              <a:rPr lang="ru-RU" sz="2400" b="1" dirty="0" smtClean="0"/>
              <a:t>на региональном уровне</a:t>
            </a:r>
          </a:p>
          <a:p>
            <a:r>
              <a:rPr lang="ru-RU" sz="2400" b="1" dirty="0" smtClean="0"/>
              <a:t>Поиск </a:t>
            </a:r>
            <a:r>
              <a:rPr lang="ru-RU" sz="2400" b="1" dirty="0" smtClean="0"/>
              <a:t>возможностей для покрытия пробелов в финансировании континуума услуг после 2017 </a:t>
            </a:r>
            <a:r>
              <a:rPr lang="ru-RU" sz="2400" b="1" dirty="0" smtClean="0"/>
              <a:t>года</a:t>
            </a:r>
          </a:p>
          <a:p>
            <a:r>
              <a:rPr lang="ru-RU" sz="2400" b="1" dirty="0" smtClean="0"/>
              <a:t>Проведение </a:t>
            </a:r>
            <a:r>
              <a:rPr lang="ru-RU" sz="2400" b="1" dirty="0" smtClean="0"/>
              <a:t>итоговой Региональной консультации </a:t>
            </a:r>
          </a:p>
          <a:p>
            <a:endParaRPr lang="ru-RU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45613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899592" y="1600200"/>
            <a:ext cx="7330008" cy="4525963"/>
          </a:xfrm>
        </p:spPr>
        <p:txBody>
          <a:bodyPr/>
          <a:lstStyle/>
          <a:p>
            <a:pPr marL="0" indent="0" algn="ctr">
              <a:buNone/>
            </a:pPr>
            <a:endParaRPr lang="ru-RU" sz="44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ru-RU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0" indent="0" algn="ctr">
              <a:buNone/>
            </a:pP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www.ecuo.org</a:t>
            </a: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sz="44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ru-RU" sz="2400" dirty="0" smtClean="0"/>
              <a:t>Контактный специалист: Сергей Ковбасюк, </a:t>
            </a:r>
            <a:r>
              <a:rPr lang="en-US" sz="2400" dirty="0" smtClean="0"/>
              <a:t>E-mail: </a:t>
            </a:r>
            <a:r>
              <a:rPr lang="en-US" sz="2400" dirty="0" smtClean="0">
                <a:hlinkClick r:id="rId3"/>
              </a:rPr>
              <a:t>serge@ecuo.org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0290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8412</TotalTime>
  <Words>470</Words>
  <Application>Microsoft Office PowerPoint</Application>
  <PresentationFormat>Экран (4:3)</PresentationFormat>
  <Paragraphs>76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Региональный проект ВЦО ЛЖВ  2015 – 2018 года  в рамках Новой модели финансирования Глобального Фонда по борьбе с ВИЧ/СПИД, туберкулезом и малярией</vt:lpstr>
      <vt:lpstr>Презентация PowerPoint</vt:lpstr>
      <vt:lpstr>Страны</vt:lpstr>
      <vt:lpstr>Презентация PowerPoint</vt:lpstr>
      <vt:lpstr>ЦЕЛЬ и ЗАДАЧИ: </vt:lpstr>
      <vt:lpstr>Презентация PowerPoint</vt:lpstr>
      <vt:lpstr>Мероприятия 1 год</vt:lpstr>
      <vt:lpstr>Мероприятия 2 и 3 годов</vt:lpstr>
      <vt:lpstr>Презентация PowerPoint</vt:lpstr>
    </vt:vector>
  </TitlesOfParts>
  <Company>AUKN of PLWH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Nata</cp:lastModifiedBy>
  <cp:revision>848</cp:revision>
  <dcterms:created xsi:type="dcterms:W3CDTF">2014-10-19T05:41:22Z</dcterms:created>
  <dcterms:modified xsi:type="dcterms:W3CDTF">2014-11-30T11:58:22Z</dcterms:modified>
</cp:coreProperties>
</file>