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4"/>
  </p:sldMasterIdLst>
  <p:notesMasterIdLst>
    <p:notesMasterId r:id="rId12"/>
  </p:notesMasterIdLst>
  <p:sldIdLst>
    <p:sldId id="256" r:id="rId5"/>
    <p:sldId id="272" r:id="rId6"/>
    <p:sldId id="257" r:id="rId7"/>
    <p:sldId id="274" r:id="rId8"/>
    <p:sldId id="283" r:id="rId9"/>
    <p:sldId id="267" r:id="rId10"/>
    <p:sldId id="280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ida Estebesova" initials="" lastIdx="1" clrIdx="0"/>
  <p:cmAuthor id="1" name="" initials="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6826C7-26DC-447B-830A-E674493020C3}">
  <a:tblStyle styleId="{1D6826C7-26DC-447B-830A-E674493020C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72850" autoAdjust="0"/>
  </p:normalViewPr>
  <p:slideViewPr>
    <p:cSldViewPr>
      <p:cViewPr varScale="1">
        <p:scale>
          <a:sx n="83" d="100"/>
          <a:sy n="83" d="100"/>
        </p:scale>
        <p:origin x="163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49719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0" name="Google Shape;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1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0146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Каска</a:t>
            </a:r>
            <a:r>
              <a:rPr lang="ru-RU" baseline="0" dirty="0"/>
              <a:t>д за пределами 2020 года измеряется показателями 95-95-95. Так как цели 90-90-90 мир должен достичь к декабрю</a:t>
            </a:r>
            <a:r>
              <a:rPr lang="en-US" baseline="0" dirty="0"/>
              <a:t> 2020 </a:t>
            </a:r>
            <a:r>
              <a:rPr lang="ru-RU" baseline="0" dirty="0"/>
              <a:t>года. 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Финансирование</a:t>
            </a:r>
            <a:r>
              <a:rPr lang="ru-RU" baseline="0" dirty="0"/>
              <a:t> для Центральной Азии предполагается на три года (</a:t>
            </a:r>
            <a:r>
              <a:rPr lang="en-US" baseline="0" dirty="0"/>
              <a:t>FY21 – 23).</a:t>
            </a:r>
            <a:r>
              <a:rPr lang="ru-RU" baseline="0" dirty="0"/>
              <a:t> Финансирование, приоритеты и цели утверждаются ежегодно.</a:t>
            </a:r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 algn="just">
              <a:lnSpc>
                <a:spcPct val="80000"/>
              </a:lnSpc>
              <a:spcBef>
                <a:spcPts val="0"/>
              </a:spcBef>
            </a:pPr>
            <a:r>
              <a:rPr lang="ru-RU" dirty="0"/>
              <a:t>Индексное тестирование, внедрение инновационных подходов, включая онлайн. 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None/>
            </a:pPr>
            <a:endParaRPr lang="ru-RU" dirty="0"/>
          </a:p>
          <a:p>
            <a:pPr marL="228600" lvl="0" indent="-228600" algn="just">
              <a:lnSpc>
                <a:spcPct val="80000"/>
              </a:lnSpc>
              <a:spcBef>
                <a:spcPts val="600"/>
              </a:spcBef>
            </a:pPr>
            <a:r>
              <a:rPr lang="ru-RU" sz="1200" dirty="0"/>
              <a:t>Информирование и создание спроса на ДКП среди КГН.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1718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 algn="just"/>
            <a:endParaRPr lang="ru-RU" dirty="0"/>
          </a:p>
          <a:p>
            <a:pPr marL="228600" lvl="0" indent="-228600" algn="just"/>
            <a:r>
              <a:rPr lang="ru-RU" dirty="0"/>
              <a:t>Задача 6. Техническая помощь в разработке дорожной карты устойчивости услуг по ВИЧ.</a:t>
            </a:r>
          </a:p>
          <a:p>
            <a:pPr marL="228600" lvl="0" indent="-228600" algn="just"/>
            <a:r>
              <a:rPr lang="ru-RU" dirty="0"/>
              <a:t>Проведение оценки потребности среди организаций гражданского общества в области политики и </a:t>
            </a:r>
            <a:r>
              <a:rPr lang="ru-RU" dirty="0" err="1"/>
              <a:t>адвокации</a:t>
            </a:r>
            <a:r>
              <a:rPr lang="ru-RU" dirty="0"/>
              <a:t>. 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082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Подсчет</a:t>
            </a:r>
            <a:r>
              <a:rPr lang="ru-RU" baseline="0" dirty="0"/>
              <a:t> индикаторов по тестированию и выявлению: только в соответствии с национальным алгоритмом и только подтверждённые случаи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aseline="0" dirty="0"/>
              <a:t>Основной показатель, по которому будут продолжать оценивать эффективность – это количество человек с подтверждённым диагнозом.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aseline="0" dirty="0"/>
              <a:t>По </a:t>
            </a:r>
            <a:r>
              <a:rPr lang="en-US" baseline="0" dirty="0"/>
              <a:t>GBV –</a:t>
            </a:r>
            <a:r>
              <a:rPr lang="ru-RU" baseline="0" dirty="0"/>
              <a:t> расчет был сделан исходя из общей статистики по % клиентов, которые пережили насилие. Главное – проводить скрининг и оказывать помощь и показывать эти данные.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aseline="0" dirty="0"/>
              <a:t>Индикаторы по ДКП – нет цифровых значений, но мы будем показывать достигнутые результаты. </a:t>
            </a:r>
          </a:p>
        </p:txBody>
      </p:sp>
      <p:sp>
        <p:nvSpPr>
          <p:cNvPr id="114" name="Google Shape;11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2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4003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Slide">
  <p:cSld name="1_Title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0"/>
            <a:ext cx="12192000" cy="5796503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785942" y="5967650"/>
            <a:ext cx="2067183" cy="636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 descr="A close up of a sign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3035" y="5814277"/>
            <a:ext cx="1430383" cy="84140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/>
          <p:nvPr/>
        </p:nvSpPr>
        <p:spPr>
          <a:xfrm>
            <a:off x="1759143" y="3705417"/>
            <a:ext cx="3243805" cy="7535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4">
            <a:alphaModFix/>
          </a:blip>
          <a:srcRect t="36352" r="38913"/>
          <a:stretch/>
        </p:blipFill>
        <p:spPr>
          <a:xfrm>
            <a:off x="9599271" y="0"/>
            <a:ext cx="2592729" cy="2691747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1759143" y="1276916"/>
            <a:ext cx="8216348" cy="1292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EEBF7"/>
              </a:buClr>
              <a:buSzPts val="3600"/>
              <a:buFont typeface="Arial"/>
              <a:buNone/>
              <a:defRPr sz="3600" b="1" i="0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ubTitle" idx="1"/>
          </p:nvPr>
        </p:nvSpPr>
        <p:spPr>
          <a:xfrm>
            <a:off x="1759143" y="2799841"/>
            <a:ext cx="8216348" cy="655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2000"/>
              <a:buNone/>
              <a:defRPr sz="2000" b="0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3" name="Google Shape;23;p2"/>
          <p:cNvPicPr preferRelativeResize="0"/>
          <p:nvPr/>
        </p:nvPicPr>
        <p:blipFill rotWithShape="1">
          <a:blip r:embed="rId5">
            <a:alphaModFix/>
          </a:blip>
          <a:srcRect l="123" t="54602" r="55624" b="-474"/>
          <a:stretch/>
        </p:blipFill>
        <p:spPr>
          <a:xfrm rot="10800000">
            <a:off x="-1" y="3856525"/>
            <a:ext cx="1878228" cy="193997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"/>
          <p:cNvSpPr txBox="1">
            <a:spLocks noGrp="1"/>
          </p:cNvSpPr>
          <p:nvPr>
            <p:ph type="body" idx="2"/>
          </p:nvPr>
        </p:nvSpPr>
        <p:spPr>
          <a:xfrm>
            <a:off x="1759143" y="3919177"/>
            <a:ext cx="4691277" cy="34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EBF7"/>
              </a:buClr>
              <a:buSzPts val="2000"/>
              <a:buNone/>
              <a:defRPr sz="2000" b="1" i="0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body" idx="3"/>
          </p:nvPr>
        </p:nvSpPr>
        <p:spPr>
          <a:xfrm>
            <a:off x="1758950" y="4288132"/>
            <a:ext cx="4727575" cy="32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EBF7"/>
              </a:buClr>
              <a:buSzPts val="2000"/>
              <a:buNone/>
              <a:defRPr sz="2000" b="0" i="1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6" name="Google Shape;2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045649" y="5967650"/>
            <a:ext cx="1107242" cy="740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-Content_wGraphic">
  <p:cSld name="3_Title-Content_wGraphic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" name="Google Shape;30;p3"/>
          <p:cNvPicPr preferRelativeResize="0"/>
          <p:nvPr/>
        </p:nvPicPr>
        <p:blipFill rotWithShape="1">
          <a:blip r:embed="rId2">
            <a:alphaModFix amt="40000"/>
          </a:blip>
          <a:srcRect r="50248" b="50000"/>
          <a:stretch/>
        </p:blipFill>
        <p:spPr>
          <a:xfrm rot="-5400000">
            <a:off x="8625264" y="-293275"/>
            <a:ext cx="3273461" cy="3860012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838200" y="588494"/>
            <a:ext cx="10515600" cy="800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body" idx="1"/>
          </p:nvPr>
        </p:nvSpPr>
        <p:spPr>
          <a:xfrm>
            <a:off x="838200" y="1636730"/>
            <a:ext cx="10515600" cy="4932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rsaldinova@fhi360.or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ctrTitle"/>
          </p:nvPr>
        </p:nvSpPr>
        <p:spPr>
          <a:xfrm>
            <a:off x="533400" y="2133600"/>
            <a:ext cx="9442091" cy="112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ru-RU" dirty="0"/>
              <a:t>Достижение целей и продолжение мер по контролю эпидемии – Проект «</a:t>
            </a:r>
            <a:r>
              <a:rPr lang="ru-RU" dirty="0" err="1"/>
              <a:t>EpiC</a:t>
            </a:r>
            <a:r>
              <a:rPr lang="ru-RU" dirty="0"/>
              <a:t>»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487134" y="113091"/>
            <a:ext cx="11293217" cy="103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240"/>
              <a:buFont typeface="Arial"/>
              <a:buNone/>
            </a:pPr>
            <a:r>
              <a:rPr lang="ru-RU" sz="3240" dirty="0"/>
              <a:t>Сайты и НПО партнеры Проекта «</a:t>
            </a:r>
            <a:r>
              <a:rPr lang="en-US" sz="3240" dirty="0" err="1"/>
              <a:t>EpiC</a:t>
            </a:r>
            <a:r>
              <a:rPr lang="ru-RU" sz="3240" dirty="0"/>
              <a:t>» в Казахстане</a:t>
            </a:r>
            <a:endParaRPr dirty="0"/>
          </a:p>
        </p:txBody>
      </p:sp>
      <p:sp>
        <p:nvSpPr>
          <p:cNvPr id="117" name="Google Shape;117;p16"/>
          <p:cNvSpPr txBox="1">
            <a:spLocks noGrp="1"/>
          </p:cNvSpPr>
          <p:nvPr>
            <p:ph type="body" idx="1"/>
          </p:nvPr>
        </p:nvSpPr>
        <p:spPr>
          <a:xfrm>
            <a:off x="7848600" y="1752600"/>
            <a:ext cx="4050999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ru-RU" sz="2400" dirty="0"/>
          </a:p>
          <a:p>
            <a:pPr marL="346075" lvl="0" indent="-34607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ru-RU" sz="2400" dirty="0"/>
              <a:t>ОФ «</a:t>
            </a:r>
            <a:r>
              <a:rPr lang="en-US" sz="2400" dirty="0"/>
              <a:t>Answer</a:t>
            </a:r>
            <a:r>
              <a:rPr lang="ru-RU" sz="2400" dirty="0"/>
              <a:t>» – Восточно-Казахстанская Область </a:t>
            </a:r>
          </a:p>
          <a:p>
            <a:pPr marL="346075" lvl="0" indent="-34607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ru-RU" sz="2400" dirty="0"/>
              <a:t>ОФ «Ты не один» - Павлодарская Область</a:t>
            </a:r>
          </a:p>
          <a:p>
            <a:pPr marL="346075" lvl="0" indent="-346075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ru-RU" sz="2400" dirty="0"/>
          </a:p>
        </p:txBody>
      </p:sp>
      <p:pic>
        <p:nvPicPr>
          <p:cNvPr id="4" name="Рисунок 1">
            <a:extLst>
              <a:ext uri="{FF2B5EF4-FFF2-40B4-BE49-F238E27FC236}">
                <a16:creationId xmlns:a16="http://schemas.microsoft.com/office/drawing/2014/main" id="{A7B7CD89-1D73-44DD-9E0B-56B645817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52600"/>
            <a:ext cx="6849895" cy="411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904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508907" y="305064"/>
            <a:ext cx="7886700" cy="800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</a:pPr>
            <a:r>
              <a:rPr lang="ru-RU" dirty="0"/>
              <a:t>Проект «</a:t>
            </a:r>
            <a:r>
              <a:rPr lang="en-US" dirty="0" err="1"/>
              <a:t>EpiC</a:t>
            </a:r>
            <a:r>
              <a:rPr lang="ru-RU" dirty="0"/>
              <a:t>»</a:t>
            </a:r>
            <a:endParaRPr dirty="0"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365034" y="1220170"/>
            <a:ext cx="11598366" cy="5485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7475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Глобальный проект, финансируемый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PEPFAR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USAID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направленный на достижение и поддержание эпидемиологического контроля за ВИЧ инфекцией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апрель 2019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апрель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2024)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7475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en-US"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7475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7475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Предоставляет техническую поддержку и оказывает прямые сервисы для улучшения показателей в рамках каскада услуг по ВИЧ.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7475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7475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7475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FHI360 -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основной исполнитель, работающий в консорциуме с организациями Палладиум (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гос.соц.заказ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 финансирование программ по ВИЧ). 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6075" lvl="0" indent="-168275" algn="just" rtl="0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SzPts val="280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2;p8"/>
          <p:cNvSpPr txBox="1">
            <a:spLocks/>
          </p:cNvSpPr>
          <p:nvPr/>
        </p:nvSpPr>
        <p:spPr>
          <a:xfrm>
            <a:off x="609600" y="1524000"/>
            <a:ext cx="10515600" cy="4932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rgbClr val="E7343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Повышения уровня выявления случаев ВИЧ за счёт расширения активного поиска новых случа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ев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среди целевых групп, и расширения метода самотестирования на ВИЧ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Улучшение подключения к лечению ВИЧ и подавления вирусной нагрузки с помощью модели социального сопровождения и других услуг на базе неправительственных организаций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Обеспечение связи с услугами по профилактике ВИЧ, включая </a:t>
            </a:r>
            <a:r>
              <a:rPr lang="ru-RU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доконтактную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профилактику для </a:t>
            </a:r>
            <a:r>
              <a:rPr lang="ru-RU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серодискордантных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партнеров людей, живущих с ВИЧ.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Google Shape;61;p8"/>
          <p:cNvSpPr txBox="1">
            <a:spLocks/>
          </p:cNvSpPr>
          <p:nvPr/>
        </p:nvSpPr>
        <p:spPr>
          <a:xfrm>
            <a:off x="685800" y="495361"/>
            <a:ext cx="10515600" cy="800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dirty="0"/>
              <a:t>Приоритетные направления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2915650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36691"/>
            <a:ext cx="10515600" cy="800039"/>
          </a:xfrm>
        </p:spPr>
        <p:txBody>
          <a:bodyPr/>
          <a:lstStyle/>
          <a:p>
            <a:r>
              <a:rPr lang="ru-RU" dirty="0"/>
              <a:t>Приоритетные направления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1276134"/>
            <a:ext cx="10515600" cy="4932746"/>
          </a:xfrm>
        </p:spPr>
        <p:txBody>
          <a:bodyPr/>
          <a:lstStyle/>
          <a:p>
            <a:pPr marL="342900" indent="-342900" algn="just">
              <a:lnSpc>
                <a:spcPct val="107000"/>
              </a:lnSpc>
              <a:spcBef>
                <a:spcPts val="0"/>
              </a:spcBef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Улучшение всех элементов каскада путём внедрения стратегии по изменению социального поведения для привлечения к тестированию на ВИЧ, продвижения послания «Неопределяемый = Не передающий» (Н=Н) и подавления вирусной нагрузки.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Укрепление потенциала и возможностей НПО по сбору и анализу программных данных с целью улучшения качества данных и для принятия своевременных решений и анализа результатов.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/>
              <a:t>Техническая помощь в области политики и </a:t>
            </a:r>
            <a:r>
              <a:rPr lang="ru-RU" sz="2000" dirty="0" err="1"/>
              <a:t>адвокации</a:t>
            </a:r>
            <a:r>
              <a:rPr lang="ru-RU" sz="2000" dirty="0"/>
              <a:t> с целью поддержки устойчивого ответа на эпидемию ВИЧ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99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487134" y="228600"/>
            <a:ext cx="11293217" cy="7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240"/>
              <a:buFont typeface="Arial"/>
              <a:buNone/>
            </a:pPr>
            <a:r>
              <a:rPr lang="ru-RU" sz="3240" dirty="0"/>
              <a:t>Индикаторы проекта</a:t>
            </a:r>
            <a:endParaRPr dirty="0"/>
          </a:p>
        </p:txBody>
      </p:sp>
      <p:graphicFrame>
        <p:nvGraphicFramePr>
          <p:cNvPr id="5" name="Google Shape;123;p17"/>
          <p:cNvGraphicFramePr/>
          <p:nvPr>
            <p:extLst>
              <p:ext uri="{D42A27DB-BD31-4B8C-83A1-F6EECF244321}">
                <p14:modId xmlns:p14="http://schemas.microsoft.com/office/powerpoint/2010/main" val="3401539068"/>
              </p:ext>
            </p:extLst>
          </p:nvPr>
        </p:nvGraphicFramePr>
        <p:xfrm>
          <a:off x="487134" y="1219200"/>
          <a:ext cx="10668000" cy="4953000"/>
        </p:xfrm>
        <a:graphic>
          <a:graphicData uri="http://schemas.openxmlformats.org/drawingml/2006/table">
            <a:tbl>
              <a:tblPr>
                <a:noFill/>
                <a:tableStyleId>{1D6826C7-26DC-447B-830A-E674493020C3}</a:tableStyleId>
              </a:tblPr>
              <a:tblGrid>
                <a:gridCol w="9053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25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Индикатор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Цель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00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HTS_TST: </a:t>
                      </a: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Количество людей прошедших тестирование на ВИЧ и получивших результат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1 028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08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HTS_INDEX: </a:t>
                      </a: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Количество людей, которые прошли тестирование в рамках подхода индексного тестирования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1 028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735076"/>
                  </a:ext>
                </a:extLst>
              </a:tr>
              <a:tr h="4049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HTS_POS:  </a:t>
                      </a: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Количество впервые выявленных ВИЧ положительных людей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257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HTS_SELF: </a:t>
                      </a: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Количество розданных </a:t>
                      </a:r>
                      <a:r>
                        <a:rPr lang="ru-RU" sz="1800" b="0" i="0" u="none" strike="noStrike" cap="none" baseline="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самотестов</a:t>
                      </a: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на ВИЧ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500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TX_NEW_VERIFY: </a:t>
                      </a: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Количество ЛЖВ впервые подключенных к АРТ 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226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93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TX_CURR_VERIFY: </a:t>
                      </a: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Количество ЛЖВ, которые получают АРТ по состоянию на конец отчетного периода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203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11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COMM_SUPP_RET: </a:t>
                      </a: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Количество ЛЖВ, получающих услуги по уходу и поддержке в НПО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192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808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GBV_REPORT_COMM: </a:t>
                      </a:r>
                      <a:r>
                        <a:rPr lang="ru-RU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Количество людей, которые сообщили об пережитом насилии в течение последних трех месяцев 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103</a:t>
                      </a:r>
                      <a:endParaRPr sz="1800" b="0" i="0" u="none" strike="noStrike" cap="none" baseline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43515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2099431" y="1295401"/>
            <a:ext cx="78867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</a:rPr>
              <a:t>Спасибо за внимание!</a:t>
            </a:r>
            <a:br>
              <a:rPr lang="ru-RU" dirty="0">
                <a:solidFill>
                  <a:schemeClr val="accent2"/>
                </a:solidFill>
              </a:rPr>
            </a:br>
            <a:br>
              <a:rPr lang="ru-RU" dirty="0">
                <a:solidFill>
                  <a:schemeClr val="accent2"/>
                </a:solidFill>
              </a:rPr>
            </a:br>
            <a:br>
              <a:rPr lang="ru-RU" dirty="0">
                <a:solidFill>
                  <a:schemeClr val="accent2"/>
                </a:solidFill>
              </a:rPr>
            </a:br>
            <a:r>
              <a:rPr lang="ru-RU" sz="1600" dirty="0"/>
              <a:t>Алтынай </a:t>
            </a:r>
            <a:r>
              <a:rPr lang="ru-RU" sz="1600" dirty="0" err="1"/>
              <a:t>Рсалдинова</a:t>
            </a:r>
            <a:r>
              <a:rPr lang="ru-RU" sz="1600" dirty="0"/>
              <a:t>, Директор Проекта «</a:t>
            </a:r>
            <a:r>
              <a:rPr lang="en-US" sz="1600" dirty="0" err="1"/>
              <a:t>EpiC</a:t>
            </a:r>
            <a:r>
              <a:rPr lang="ru-RU" sz="1600" dirty="0"/>
              <a:t>» в Казахстане </a:t>
            </a:r>
            <a:br>
              <a:rPr lang="ru-KG" sz="1600" dirty="0"/>
            </a:br>
            <a:r>
              <a:rPr lang="en-US" sz="1600" dirty="0"/>
              <a:t>email </a:t>
            </a:r>
            <a:r>
              <a:rPr lang="en-US" sz="1600" u="sng" dirty="0">
                <a:hlinkClick r:id="rId3"/>
              </a:rPr>
              <a:t>arsaldinova@fhi360.org</a:t>
            </a:r>
            <a:r>
              <a:rPr lang="en-US" sz="1600" u="sng" dirty="0"/>
              <a:t>  </a:t>
            </a:r>
            <a:br>
              <a:rPr lang="en-US" sz="1600" u="sng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657682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EpiC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77F9F"/>
      </a:accent1>
      <a:accent2>
        <a:srgbClr val="10244D"/>
      </a:accent2>
      <a:accent3>
        <a:srgbClr val="DDEAF6"/>
      </a:accent3>
      <a:accent4>
        <a:srgbClr val="E63339"/>
      </a:accent4>
      <a:accent5>
        <a:srgbClr val="BCBBC0"/>
      </a:accent5>
      <a:accent6>
        <a:srgbClr val="919194"/>
      </a:accent6>
      <a:hlink>
        <a:srgbClr val="E63339"/>
      </a:hlink>
      <a:folHlink>
        <a:srgbClr val="577F9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B172F3E4AED4C837A63CC39D84B2B" ma:contentTypeVersion="13" ma:contentTypeDescription="Create a new document." ma:contentTypeScope="" ma:versionID="6003de79f6ae1b81f657da83d68ec244">
  <xsd:schema xmlns:xsd="http://www.w3.org/2001/XMLSchema" xmlns:xs="http://www.w3.org/2001/XMLSchema" xmlns:p="http://schemas.microsoft.com/office/2006/metadata/properties" xmlns:ns3="464280b4-2564-4c72-9363-0b0922ca4c26" xmlns:ns4="293640aa-8f37-4a8b-b277-a958d8bf4f4a" targetNamespace="http://schemas.microsoft.com/office/2006/metadata/properties" ma:root="true" ma:fieldsID="44f3c8b8943a3714195c16edc9d16336" ns3:_="" ns4:_="">
    <xsd:import namespace="464280b4-2564-4c72-9363-0b0922ca4c26"/>
    <xsd:import namespace="293640aa-8f37-4a8b-b277-a958d8bf4f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4280b4-2564-4c72-9363-0b0922ca4c2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3640aa-8f37-4a8b-b277-a958d8bf4f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C3B962-045B-4C19-B49C-58F4940B25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C328FD-8ADD-4513-8FB6-3AE403672D6E}">
  <ds:schemaRefs>
    <ds:schemaRef ds:uri="http://schemas.microsoft.com/office/2006/documentManagement/types"/>
    <ds:schemaRef ds:uri="http://purl.org/dc/elements/1.1/"/>
    <ds:schemaRef ds:uri="464280b4-2564-4c72-9363-0b0922ca4c26"/>
    <ds:schemaRef ds:uri="http://www.w3.org/XML/1998/namespace"/>
    <ds:schemaRef ds:uri="http://purl.org/dc/terms/"/>
    <ds:schemaRef ds:uri="http://schemas.openxmlformats.org/package/2006/metadata/core-properties"/>
    <ds:schemaRef ds:uri="293640aa-8f37-4a8b-b277-a958d8bf4f4a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272A835-C05A-42A1-B9F5-929DAD13B2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4280b4-2564-4c72-9363-0b0922ca4c26"/>
    <ds:schemaRef ds:uri="293640aa-8f37-4a8b-b277-a958d8bf4f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5054</TotalTime>
  <Words>576</Words>
  <Application>Microsoft Office PowerPoint</Application>
  <PresentationFormat>Widescreen</PresentationFormat>
  <Paragraphs>58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ThemeEpiC</vt:lpstr>
      <vt:lpstr>Достижение целей и продолжение мер по контролю эпидемии – Проект «EpiC»</vt:lpstr>
      <vt:lpstr>Сайты и НПО партнеры Проекта «EpiC» в Казахстане</vt:lpstr>
      <vt:lpstr>Проект «EpiC»</vt:lpstr>
      <vt:lpstr>PowerPoint Presentation</vt:lpstr>
      <vt:lpstr>Приоритетные направления </vt:lpstr>
      <vt:lpstr>Индикаторы проекта</vt:lpstr>
      <vt:lpstr>Спасибо за внимание!   Алтынай Рсалдинова, Директор Проекта «EpiC» в Казахстане  email arsaldinova@fhi360.org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Targets and Maintaining Epidemic Control (EpiC) Project</dc:title>
  <dc:creator>Caruser</dc:creator>
  <cp:lastModifiedBy>Altynai Rsaldinova</cp:lastModifiedBy>
  <cp:revision>119</cp:revision>
  <dcterms:modified xsi:type="dcterms:W3CDTF">2020-12-15T06:09:29Z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0x010100793B172F3E4AED4C837A63CC39D84B2B</vt:lpwstr>
  </property>
</Properties>
</file>