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wnloads\&#1048;&#1089;&#1089;&#1083;&#1077;&#1076;&#1086;&#1074;&#1072;&#1085;&#1080;&#1077;%20&#1076;&#1083;&#1103;%20&#1087;&#1088;&#1086;&#1074;&#1077;&#1076;&#1077;&#1085;&#1080;&#1103;%20&#1086;&#1094;&#1077;&#1085;&#1082;&#1080;%20&#1095;&#1080;&#1089;&#1083;&#1077;&#1085;&#1085;&#1086;&#1089;&#1090;&#1080;%20&#1084;&#1091;&#1078;&#1095;&#1080;&#1085;,%20&#1087;&#1088;&#1072;&#1082;&#1090;&#1080;&#1082;&#1091;&#1102;&#1097;&#1080;&#1093;%20&#1089;&#1077;&#1082;&#1089;%20&#1089;%20&#1084;&#1091;&#1078;&#1095;&#1080;&#1085;&#1072;&#1084;&#1080;%20(&#1054;&#1090;&#1074;&#1077;&#1090;&#1099;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wnloads\&#1048;&#1089;&#1089;&#1083;&#1077;&#1076;&#1086;&#1074;&#1072;&#1085;&#1080;&#1077;%20&#1076;&#1083;&#1103;%20&#1087;&#1088;&#1086;&#1074;&#1077;&#1076;&#1077;&#1085;&#1080;&#1103;%20&#1086;&#1094;&#1077;&#1085;&#1082;&#1080;%20&#1095;&#1080;&#1089;&#1083;&#1077;&#1085;&#1085;&#1086;&#1089;&#1090;&#1080;%20&#1084;&#1091;&#1078;&#1095;&#1080;&#1085;,%20&#1087;&#1088;&#1072;&#1082;&#1090;&#1080;&#1082;&#1091;&#1102;&#1097;&#1080;&#1093;%20&#1089;&#1077;&#1082;&#1089;%20&#1089;%20&#1084;&#1091;&#1078;&#1095;&#1080;&#1085;&#1072;&#1084;&#1080;%20(&#1054;&#1090;&#1074;&#1077;&#1090;&#1099;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wnloads\&#1048;&#1089;&#1089;&#1083;&#1077;&#1076;&#1086;&#1074;&#1072;&#1085;&#1080;&#1077;%20&#1076;&#1083;&#1103;%20&#1087;&#1088;&#1086;&#1074;&#1077;&#1076;&#1077;&#1085;&#1080;&#1103;%20&#1086;&#1094;&#1077;&#1085;&#1082;&#1080;%20&#1095;&#1080;&#1089;&#1083;&#1077;&#1085;&#1085;&#1086;&#1089;&#1090;&#1080;%20&#1084;&#1091;&#1078;&#1095;&#1080;&#1085;,%20&#1087;&#1088;&#1072;&#1082;&#1090;&#1080;&#1082;&#1091;&#1102;&#1097;&#1080;&#1093;%20&#1089;&#1077;&#1082;&#1089;%20&#1089;%20&#1084;&#1091;&#1078;&#1095;&#1080;&#1085;&#1072;&#1084;&#1080;%20(&#1054;&#1090;&#1074;&#1077;&#1090;&#1099;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wnloads\&#1048;&#1089;&#1089;&#1083;&#1077;&#1076;&#1086;&#1074;&#1072;&#1085;&#1080;&#1077;%20&#1076;&#1083;&#1103;%20&#1087;&#1088;&#1086;&#1074;&#1077;&#1076;&#1077;&#1085;&#1080;&#1103;%20&#1086;&#1094;&#1077;&#1085;&#1082;&#1080;%20&#1095;&#1080;&#1089;&#1083;&#1077;&#1085;&#1085;&#1086;&#1089;&#1090;&#1080;%20&#1084;&#1091;&#1078;&#1095;&#1080;&#1085;,%20&#1087;&#1088;&#1072;&#1082;&#1090;&#1080;&#1082;&#1091;&#1102;&#1097;&#1080;&#1093;%20&#1089;&#1077;&#1082;&#1089;%20&#1089;%20&#1084;&#1091;&#1078;&#1095;&#1080;&#1085;&#1072;&#1084;&#1080;%20(&#1054;&#1090;&#1074;&#1077;&#1090;&#1099;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Возраст</a:t>
            </a:r>
            <a:r>
              <a:rPr lang="ru-RU" baseline="0" dirty="0" smtClean="0"/>
              <a:t> опрошенных</a:t>
            </a:r>
          </a:p>
          <a:p>
            <a:pPr>
              <a:defRPr/>
            </a:pP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3246337699781481"/>
          <c:y val="0.21203210058372329"/>
          <c:w val="0.93899316893804663"/>
          <c:h val="0.6803878112600665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8000"/>
                      <a:lumMod val="114000"/>
                    </a:schemeClr>
                  </a:gs>
                  <a:gs pos="100000">
                    <a:schemeClr val="accent5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8000"/>
                      <a:lumMod val="114000"/>
                    </a:schemeClr>
                  </a:gs>
                  <a:gs pos="100000">
                    <a:schemeClr val="accent6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Lbls>
            <c:dLbl>
              <c:idx val="1"/>
              <c:layout>
                <c:manualLayout>
                  <c:x val="0.10503635671459509"/>
                  <c:y val="-0.1202878556407965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278015522122923"/>
                  <c:y val="7.654681722596141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9097519402653654"/>
                  <c:y val="7.107918742410704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6392037487277719"/>
                  <c:y val="-6.287774272132545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8432777859508978E-2"/>
                  <c:y val="-0.1312231152445053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'[Исследование для проведения оценки численности мужчин, практикующих секс с мужчинами (Ответы).xlsx]Лист1'!$A$33:$A$38</c:f>
              <c:strCache>
                <c:ptCount val="6"/>
                <c:pt idx="0">
                  <c:v>Возраст</c:v>
                </c:pt>
                <c:pt idx="1">
                  <c:v>до 18</c:v>
                </c:pt>
                <c:pt idx="2">
                  <c:v>18-25</c:v>
                </c:pt>
                <c:pt idx="3">
                  <c:v>26-35</c:v>
                </c:pt>
                <c:pt idx="4">
                  <c:v>36-45</c:v>
                </c:pt>
                <c:pt idx="5">
                  <c:v>46 +</c:v>
                </c:pt>
              </c:strCache>
            </c:strRef>
          </c:cat>
          <c:val>
            <c:numRef>
              <c:f>'[Исследование для проведения оценки численности мужчин, практикующих секс с мужчинами (Ответы).xlsx]Лист1'!$B$33:$B$38</c:f>
              <c:numCache>
                <c:formatCode>General</c:formatCode>
                <c:ptCount val="6"/>
                <c:pt idx="1">
                  <c:v>11</c:v>
                </c:pt>
                <c:pt idx="2">
                  <c:v>151</c:v>
                </c:pt>
                <c:pt idx="3">
                  <c:v>167</c:v>
                </c:pt>
                <c:pt idx="4">
                  <c:v>52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Регионы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005052988989812"/>
          <c:y val="0.16708333333333336"/>
          <c:w val="0.53954550912728572"/>
          <c:h val="0.7744167558817670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0.19584163205147559"/>
                  <c:y val="-9.249184688011165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068790489222615"/>
                  <c:y val="-6.782735437874852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26498598348534"/>
                  <c:y val="9.8657970005452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1469530961309091"/>
                  <c:y val="0.151070016570848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0069344159484584"/>
                  <c:y val="8.94087853174411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8669157357660079"/>
                  <c:y val="3.69967387520446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7502335022806323"/>
                  <c:y val="-1.541530781335193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7522672341447815"/>
                  <c:y val="-4.0079800314715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17780358699410284"/>
                  <c:y val="-5.241204656539658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14172749687935735"/>
                  <c:y val="-8.324266219210046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43203491873343"/>
                      <c:h val="7.726152276051991E-2"/>
                    </c:manualLayout>
                  </c15:layout>
                </c:ext>
              </c:extLst>
            </c:dLbl>
            <c:dLbl>
              <c:idx val="11"/>
              <c:layout>
                <c:manualLayout>
                  <c:x val="-0.14430436045898204"/>
                  <c:y val="-0.1264055240694859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0.13915063329973268"/>
                  <c:y val="-0.1664853243842009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0.13657376972010801"/>
                  <c:y val="-0.2373957403256198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6.9575316649866228E-2"/>
                  <c:y val="-0.1819006321975528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'[Исследование для проведения оценки численности мужчин, практикующих секс с мужчинами (Ответы).xlsx]Лист1'!$A$5:$A$19</c:f>
              <c:strCache>
                <c:ptCount val="15"/>
                <c:pt idx="0">
                  <c:v>Область проживания</c:v>
                </c:pt>
                <c:pt idx="1">
                  <c:v>Акмолинская</c:v>
                </c:pt>
                <c:pt idx="2">
                  <c:v>Актюбинская</c:v>
                </c:pt>
                <c:pt idx="3">
                  <c:v>Алматинская</c:v>
                </c:pt>
                <c:pt idx="4">
                  <c:v>Атырауская</c:v>
                </c:pt>
                <c:pt idx="5">
                  <c:v>Восточно-Казахстанская</c:v>
                </c:pt>
                <c:pt idx="6">
                  <c:v>Жамбылская</c:v>
                </c:pt>
                <c:pt idx="7">
                  <c:v>Западно-Казахстанская</c:v>
                </c:pt>
                <c:pt idx="8">
                  <c:v>Карагандинская</c:v>
                </c:pt>
                <c:pt idx="9">
                  <c:v>Костанайская</c:v>
                </c:pt>
                <c:pt idx="10">
                  <c:v>Кызылординская</c:v>
                </c:pt>
                <c:pt idx="11">
                  <c:v>Мангистауская</c:v>
                </c:pt>
                <c:pt idx="12">
                  <c:v>Павлодарская</c:v>
                </c:pt>
                <c:pt idx="13">
                  <c:v>Северо-Казахстанская</c:v>
                </c:pt>
                <c:pt idx="14">
                  <c:v>Туркестанская</c:v>
                </c:pt>
              </c:strCache>
            </c:strRef>
          </c:cat>
          <c:val>
            <c:numRef>
              <c:f>'[Исследование для проведения оценки численности мужчин, практикующих секс с мужчинами (Ответы).xlsx]Лист1'!$B$5:$B$19</c:f>
              <c:numCache>
                <c:formatCode>General</c:formatCode>
                <c:ptCount val="15"/>
                <c:pt idx="1">
                  <c:v>67</c:v>
                </c:pt>
                <c:pt idx="2">
                  <c:v>12</c:v>
                </c:pt>
                <c:pt idx="3">
                  <c:v>178</c:v>
                </c:pt>
                <c:pt idx="4">
                  <c:v>16</c:v>
                </c:pt>
                <c:pt idx="5">
                  <c:v>10</c:v>
                </c:pt>
                <c:pt idx="6">
                  <c:v>7</c:v>
                </c:pt>
                <c:pt idx="7">
                  <c:v>11</c:v>
                </c:pt>
                <c:pt idx="8">
                  <c:v>38</c:v>
                </c:pt>
                <c:pt idx="9">
                  <c:v>13</c:v>
                </c:pt>
                <c:pt idx="10">
                  <c:v>4</c:v>
                </c:pt>
                <c:pt idx="11">
                  <c:v>6</c:v>
                </c:pt>
                <c:pt idx="12">
                  <c:v>6</c:v>
                </c:pt>
                <c:pt idx="13">
                  <c:v>2</c:v>
                </c:pt>
                <c:pt idx="14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0.17086613113856214"/>
                  <c:y val="-9.71242407529535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475064409341492"/>
                  <c:y val="2.8565953162632348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2047242727556407"/>
                  <c:y val="8.855445480416351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1496061659367499"/>
                  <c:y val="-0.1485429564456936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3490809091854683E-3"/>
                  <c:y val="-0.1599693377107470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5065615863830212"/>
                  <c:y val="-0.1399731704969036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'[Исследование для проведения оценки численности мужчин, практикующих секс с мужчинами (Ответы).xlsx]Лист1'!$A$25:$A$31</c:f>
              <c:strCache>
                <c:ptCount val="7"/>
                <c:pt idx="0">
                  <c:v>Сексуальная ориентация</c:v>
                </c:pt>
                <c:pt idx="1">
                  <c:v>Бисексуальная</c:v>
                </c:pt>
                <c:pt idx="2">
                  <c:v>Гетеросексуальная</c:v>
                </c:pt>
                <c:pt idx="3">
                  <c:v>Гомосексуальная</c:v>
                </c:pt>
                <c:pt idx="4">
                  <c:v>Затрудняюсь ответить</c:v>
                </c:pt>
                <c:pt idx="5">
                  <c:v>Пансексуальная </c:v>
                </c:pt>
                <c:pt idx="6">
                  <c:v>Нет ответа</c:v>
                </c:pt>
              </c:strCache>
            </c:strRef>
          </c:cat>
          <c:val>
            <c:numRef>
              <c:f>'[Исследование для проведения оценки численности мужчин, практикующих секс с мужчинами (Ответы).xlsx]Лист1'!$B$25:$B$31</c:f>
              <c:numCache>
                <c:formatCode>General</c:formatCode>
                <c:ptCount val="7"/>
                <c:pt idx="1">
                  <c:v>100</c:v>
                </c:pt>
                <c:pt idx="2">
                  <c:v>6</c:v>
                </c:pt>
                <c:pt idx="3">
                  <c:v>266</c:v>
                </c:pt>
                <c:pt idx="4">
                  <c:v>10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0.11759529958315655"/>
                  <c:y val="-0.151419091188429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026066057847781"/>
                  <c:y val="-6.109893153217346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475968132496877"/>
                  <c:y val="0.1089154866443088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4536085642917962"/>
                  <c:y val="0.1487626159044220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31264132752027"/>
                  <c:y val="0.1221978630643467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9762543402169366"/>
                  <c:y val="-6.641188210018848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7802621742450092"/>
                  <c:y val="-0.1620449923244598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4372758837941357"/>
                  <c:y val="-0.1647014676084673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15189392862824388"/>
                  <c:y val="-0.199235646300565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9.9629351035729855E-2"/>
                  <c:y val="-0.1700144181764824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7.1863794189706787E-2"/>
                  <c:y val="-0.180640319312512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4499020746491008E-2"/>
                  <c:y val="-0.1673579428924748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8.1663402488303168E-3"/>
                  <c:y val="-0.1567320417564447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5.5531113692046094E-2"/>
                  <c:y val="-0.1381367147683919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'[Исследование для проведения оценки численности мужчин, практикующих секс с мужчинами (Ответы).xlsx]Лист1'!$A$40:$A$54</c:f>
              <c:strCache>
                <c:ptCount val="15"/>
                <c:pt idx="0">
                  <c:v>Количество МСМ</c:v>
                </c:pt>
                <c:pt idx="1">
                  <c:v>0</c:v>
                </c:pt>
                <c:pt idx="2">
                  <c:v>1-5</c:v>
                </c:pt>
                <c:pt idx="3">
                  <c:v>6-10</c:v>
                </c:pt>
                <c:pt idx="4">
                  <c:v>11-15</c:v>
                </c:pt>
                <c:pt idx="5">
                  <c:v>16-20</c:v>
                </c:pt>
                <c:pt idx="6">
                  <c:v>21-25</c:v>
                </c:pt>
                <c:pt idx="7">
                  <c:v>26-30</c:v>
                </c:pt>
                <c:pt idx="8">
                  <c:v>31-35</c:v>
                </c:pt>
                <c:pt idx="9">
                  <c:v>36-40</c:v>
                </c:pt>
                <c:pt idx="10">
                  <c:v>40-50</c:v>
                </c:pt>
                <c:pt idx="11">
                  <c:v>51-60</c:v>
                </c:pt>
                <c:pt idx="12">
                  <c:v>85-100</c:v>
                </c:pt>
                <c:pt idx="13">
                  <c:v>101-200</c:v>
                </c:pt>
                <c:pt idx="14">
                  <c:v>1000 +</c:v>
                </c:pt>
              </c:strCache>
            </c:strRef>
          </c:cat>
          <c:val>
            <c:numRef>
              <c:f>'[Исследование для проведения оценки численности мужчин, практикующих секс с мужчинами (Ответы).xlsx]Лист1'!$B$40:$B$54</c:f>
              <c:numCache>
                <c:formatCode>General</c:formatCode>
                <c:ptCount val="15"/>
                <c:pt idx="1">
                  <c:v>31</c:v>
                </c:pt>
                <c:pt idx="2">
                  <c:v>128</c:v>
                </c:pt>
                <c:pt idx="3">
                  <c:v>73</c:v>
                </c:pt>
                <c:pt idx="4">
                  <c:v>30</c:v>
                </c:pt>
                <c:pt idx="5">
                  <c:v>43</c:v>
                </c:pt>
                <c:pt idx="6">
                  <c:v>5</c:v>
                </c:pt>
                <c:pt idx="7">
                  <c:v>19</c:v>
                </c:pt>
                <c:pt idx="8">
                  <c:v>3</c:v>
                </c:pt>
                <c:pt idx="9">
                  <c:v>9</c:v>
                </c:pt>
                <c:pt idx="10">
                  <c:v>22</c:v>
                </c:pt>
                <c:pt idx="11">
                  <c:v>2</c:v>
                </c:pt>
                <c:pt idx="12">
                  <c:v>12</c:v>
                </c:pt>
                <c:pt idx="13">
                  <c:v>9</c:v>
                </c:pt>
                <c:pt idx="1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3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766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708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06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96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73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36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29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7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3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85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51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78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86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02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365248"/>
          </a:xfrm>
        </p:spPr>
        <p:txBody>
          <a:bodyPr/>
          <a:lstStyle/>
          <a:p>
            <a:r>
              <a:rPr lang="ru-RU" sz="4000" dirty="0" smtClean="0"/>
              <a:t>Предварительный данные онлайн опроса для оценки численности МСМ в Казахстане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Алматы, 2019</a:t>
            </a:r>
          </a:p>
          <a:p>
            <a:r>
              <a:rPr lang="ru-RU" dirty="0" smtClean="0"/>
              <a:t>КНЦДИЗ, консультант: Амир </a:t>
            </a:r>
            <a:r>
              <a:rPr lang="ru-RU" dirty="0" err="1" smtClean="0"/>
              <a:t>шайкежанов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66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Общее количество опрошенных – 390:</a:t>
            </a:r>
            <a:br>
              <a:rPr lang="ru-RU" sz="3600" dirty="0" smtClean="0"/>
            </a:br>
            <a:r>
              <a:rPr lang="ru-RU" sz="3600" dirty="0" smtClean="0"/>
              <a:t>345 на русском, 45 на казахском</a:t>
            </a:r>
            <a:endParaRPr lang="ru-RU" sz="36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1062747"/>
              </p:ext>
            </p:extLst>
          </p:nvPr>
        </p:nvGraphicFramePr>
        <p:xfrm>
          <a:off x="3798249" y="2016534"/>
          <a:ext cx="7980094" cy="4645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3771" y="2373086"/>
            <a:ext cx="40277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Возраст</a:t>
            </a:r>
          </a:p>
          <a:p>
            <a:endParaRPr lang="ru-RU" dirty="0"/>
          </a:p>
          <a:p>
            <a:r>
              <a:rPr lang="ru-RU" dirty="0" smtClean="0"/>
              <a:t>до 18: 11 (3%)</a:t>
            </a:r>
            <a:endParaRPr lang="ru-RU" dirty="0"/>
          </a:p>
          <a:p>
            <a:r>
              <a:rPr lang="ru-RU" dirty="0" smtClean="0"/>
              <a:t>18-25: 151 (39%)</a:t>
            </a:r>
            <a:endParaRPr lang="ru-RU" dirty="0"/>
          </a:p>
          <a:p>
            <a:r>
              <a:rPr lang="ru-RU" dirty="0" smtClean="0"/>
              <a:t>26-35: 167 (43%)</a:t>
            </a:r>
            <a:endParaRPr lang="ru-RU" dirty="0"/>
          </a:p>
          <a:p>
            <a:r>
              <a:rPr lang="ru-RU" dirty="0" smtClean="0"/>
              <a:t>36-45: 52 (13%)</a:t>
            </a:r>
            <a:endParaRPr lang="ru-RU" dirty="0"/>
          </a:p>
          <a:p>
            <a:r>
              <a:rPr lang="ru-RU" dirty="0"/>
              <a:t>46 +	</a:t>
            </a:r>
            <a:r>
              <a:rPr lang="ru-RU" dirty="0" smtClean="0"/>
              <a:t>: 9 (2%)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26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3430" y="1648656"/>
            <a:ext cx="4252459" cy="422813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Область проживания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err="1"/>
              <a:t>Акмолинская</a:t>
            </a:r>
            <a:r>
              <a:rPr lang="ru-RU" dirty="0"/>
              <a:t>	67	17,18%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Актюбинская	12	3,08%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err="1"/>
              <a:t>Алматинская</a:t>
            </a:r>
            <a:r>
              <a:rPr lang="ru-RU" dirty="0"/>
              <a:t>	178	45,64%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err="1"/>
              <a:t>Атырауская</a:t>
            </a:r>
            <a:r>
              <a:rPr lang="ru-RU" dirty="0"/>
              <a:t>	16	4,10%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Восточно-Казахстанская	10	2,56%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err="1"/>
              <a:t>Жамбылская</a:t>
            </a:r>
            <a:r>
              <a:rPr lang="ru-RU" dirty="0"/>
              <a:t>	7	1,79%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Западно-Казахстанская	11	2,82%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Карагандинская	38	9,74%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err="1"/>
              <a:t>Костанайская</a:t>
            </a:r>
            <a:r>
              <a:rPr lang="ru-RU" dirty="0"/>
              <a:t>	13	3,33%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err="1"/>
              <a:t>Кызылординская</a:t>
            </a:r>
            <a:r>
              <a:rPr lang="ru-RU" dirty="0"/>
              <a:t>	4	1,03%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err="1"/>
              <a:t>Мангистауская</a:t>
            </a:r>
            <a:r>
              <a:rPr lang="ru-RU" dirty="0"/>
              <a:t>	6	1,54%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Павлодарская	6	1,54%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Северо-Казахстанская	2	0,51%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Туркестанская	20	5,13%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537411"/>
              </p:ext>
            </p:extLst>
          </p:nvPr>
        </p:nvGraphicFramePr>
        <p:xfrm>
          <a:off x="5207267" y="1232033"/>
          <a:ext cx="6314173" cy="4966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641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Сексуальная ориентация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7" y="2129118"/>
            <a:ext cx="5138056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Бисексуальная	</a:t>
            </a:r>
            <a:r>
              <a:rPr lang="ru-RU" dirty="0" smtClean="0"/>
              <a:t>            100</a:t>
            </a:r>
            <a:r>
              <a:rPr lang="ru-RU" dirty="0"/>
              <a:t>	</a:t>
            </a:r>
            <a:r>
              <a:rPr lang="ru-RU" dirty="0" smtClean="0"/>
              <a:t>   25,64</a:t>
            </a:r>
            <a:r>
              <a:rPr lang="ru-RU" dirty="0"/>
              <a:t>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Гетеросексуальная     6</a:t>
            </a:r>
            <a:r>
              <a:rPr lang="ru-RU" dirty="0"/>
              <a:t>	</a:t>
            </a:r>
            <a:r>
              <a:rPr lang="ru-RU" dirty="0" smtClean="0"/>
              <a:t>   1,54</a:t>
            </a:r>
            <a:r>
              <a:rPr lang="ru-RU" dirty="0"/>
              <a:t>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Гомосексуальная	</a:t>
            </a:r>
            <a:r>
              <a:rPr lang="ru-RU" dirty="0" smtClean="0"/>
              <a:t>       266</a:t>
            </a:r>
            <a:r>
              <a:rPr lang="ru-RU" dirty="0"/>
              <a:t>	</a:t>
            </a:r>
            <a:r>
              <a:rPr lang="ru-RU" dirty="0" smtClean="0"/>
              <a:t>   68,21</a:t>
            </a:r>
            <a:r>
              <a:rPr lang="ru-RU" dirty="0"/>
              <a:t>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Затрудняюсь ответить	10	</a:t>
            </a:r>
            <a:r>
              <a:rPr lang="ru-RU" dirty="0" smtClean="0"/>
              <a:t>   2,56</a:t>
            </a:r>
            <a:r>
              <a:rPr lang="ru-RU" dirty="0"/>
              <a:t>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Пансексуальная</a:t>
            </a:r>
            <a:r>
              <a:rPr lang="ru-RU" dirty="0"/>
              <a:t> 	</a:t>
            </a:r>
            <a:r>
              <a:rPr lang="ru-RU" dirty="0" smtClean="0"/>
              <a:t>       4</a:t>
            </a:r>
            <a:r>
              <a:rPr lang="ru-RU" dirty="0"/>
              <a:t>	</a:t>
            </a:r>
            <a:r>
              <a:rPr lang="ru-RU" dirty="0" smtClean="0"/>
              <a:t>   1,03</a:t>
            </a:r>
            <a:r>
              <a:rPr lang="ru-RU" dirty="0"/>
              <a:t>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Нет ответа	</a:t>
            </a:r>
            <a:r>
              <a:rPr lang="ru-RU" dirty="0" smtClean="0"/>
              <a:t>                    4</a:t>
            </a:r>
            <a:r>
              <a:rPr lang="ru-RU" dirty="0"/>
              <a:t>	</a:t>
            </a:r>
            <a:r>
              <a:rPr lang="ru-RU" dirty="0" smtClean="0"/>
              <a:t>   1,03</a:t>
            </a:r>
            <a:r>
              <a:rPr lang="ru-RU" dirty="0"/>
              <a:t>%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0910256"/>
              </p:ext>
            </p:extLst>
          </p:nvPr>
        </p:nvGraphicFramePr>
        <p:xfrm>
          <a:off x="4604657" y="1965833"/>
          <a:ext cx="6912429" cy="4445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58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371" y="452718"/>
            <a:ext cx="10134600" cy="1400530"/>
          </a:xfrm>
        </p:spPr>
        <p:txBody>
          <a:bodyPr/>
          <a:lstStyle/>
          <a:p>
            <a:r>
              <a:rPr lang="ru-RU" sz="3200" dirty="0"/>
              <a:t>Количество МСМ </a:t>
            </a:r>
            <a:r>
              <a:rPr lang="ru-RU" sz="3200" dirty="0" smtClean="0"/>
              <a:t>контактов проживающих </a:t>
            </a:r>
            <a:r>
              <a:rPr lang="ru-RU" sz="3200" dirty="0"/>
              <a:t>в Казахстане, </a:t>
            </a:r>
            <a:r>
              <a:rPr lang="ru-RU" sz="3200" dirty="0" smtClean="0"/>
              <a:t>в </a:t>
            </a:r>
            <a:r>
              <a:rPr lang="ru-RU" sz="3200" dirty="0"/>
              <a:t>течение последних 30 дней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3" y="2052918"/>
            <a:ext cx="2935288" cy="419548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0</a:t>
            </a:r>
            <a:r>
              <a:rPr lang="en-US" dirty="0" smtClean="0"/>
              <a:t>		</a:t>
            </a:r>
            <a:r>
              <a:rPr lang="ru-RU" dirty="0"/>
              <a:t>	31	7,95%</a:t>
            </a:r>
          </a:p>
          <a:p>
            <a:r>
              <a:rPr lang="ru-RU" dirty="0"/>
              <a:t>1-5	</a:t>
            </a:r>
            <a:r>
              <a:rPr lang="en-US" dirty="0" smtClean="0"/>
              <a:t>	</a:t>
            </a:r>
            <a:r>
              <a:rPr lang="ru-RU" dirty="0" smtClean="0"/>
              <a:t>128</a:t>
            </a:r>
            <a:r>
              <a:rPr lang="ru-RU" dirty="0"/>
              <a:t>	32,82%</a:t>
            </a:r>
          </a:p>
          <a:p>
            <a:r>
              <a:rPr lang="ru-RU" dirty="0"/>
              <a:t>6-10	</a:t>
            </a:r>
            <a:r>
              <a:rPr lang="en-US" dirty="0" smtClean="0"/>
              <a:t>	</a:t>
            </a:r>
            <a:r>
              <a:rPr lang="ru-RU" dirty="0" smtClean="0"/>
              <a:t>73</a:t>
            </a:r>
            <a:r>
              <a:rPr lang="ru-RU" dirty="0"/>
              <a:t>	18,72%</a:t>
            </a:r>
          </a:p>
          <a:p>
            <a:r>
              <a:rPr lang="ru-RU" dirty="0"/>
              <a:t>11-15	</a:t>
            </a:r>
            <a:r>
              <a:rPr lang="en-US" dirty="0" smtClean="0"/>
              <a:t>	</a:t>
            </a:r>
            <a:r>
              <a:rPr lang="ru-RU" dirty="0" smtClean="0"/>
              <a:t>30</a:t>
            </a:r>
            <a:r>
              <a:rPr lang="ru-RU" dirty="0"/>
              <a:t>	7,69%</a:t>
            </a:r>
          </a:p>
          <a:p>
            <a:r>
              <a:rPr lang="ru-RU" dirty="0"/>
              <a:t>16-20	</a:t>
            </a:r>
            <a:r>
              <a:rPr lang="en-US" dirty="0" smtClean="0"/>
              <a:t>	</a:t>
            </a:r>
            <a:r>
              <a:rPr lang="ru-RU" dirty="0" smtClean="0"/>
              <a:t>43</a:t>
            </a:r>
            <a:r>
              <a:rPr lang="ru-RU" dirty="0"/>
              <a:t>	11,03%</a:t>
            </a:r>
          </a:p>
          <a:p>
            <a:r>
              <a:rPr lang="ru-RU" dirty="0"/>
              <a:t>21-25	</a:t>
            </a:r>
            <a:r>
              <a:rPr lang="en-US" dirty="0" smtClean="0"/>
              <a:t>	</a:t>
            </a:r>
            <a:r>
              <a:rPr lang="ru-RU" dirty="0" smtClean="0"/>
              <a:t>5</a:t>
            </a:r>
            <a:r>
              <a:rPr lang="ru-RU" dirty="0"/>
              <a:t>	1,28%</a:t>
            </a:r>
          </a:p>
          <a:p>
            <a:r>
              <a:rPr lang="ru-RU" dirty="0"/>
              <a:t>26-30	</a:t>
            </a:r>
            <a:r>
              <a:rPr lang="en-US" dirty="0" smtClean="0"/>
              <a:t>	</a:t>
            </a:r>
            <a:r>
              <a:rPr lang="ru-RU" dirty="0" smtClean="0"/>
              <a:t>19</a:t>
            </a:r>
            <a:r>
              <a:rPr lang="ru-RU" dirty="0"/>
              <a:t>	4,87%</a:t>
            </a:r>
          </a:p>
          <a:p>
            <a:r>
              <a:rPr lang="ru-RU" dirty="0"/>
              <a:t>31-35	</a:t>
            </a:r>
            <a:r>
              <a:rPr lang="en-US" dirty="0" smtClean="0"/>
              <a:t>	</a:t>
            </a:r>
            <a:r>
              <a:rPr lang="ru-RU" dirty="0" smtClean="0"/>
              <a:t>3</a:t>
            </a:r>
            <a:r>
              <a:rPr lang="ru-RU" dirty="0"/>
              <a:t>	0,77%</a:t>
            </a:r>
          </a:p>
          <a:p>
            <a:r>
              <a:rPr lang="ru-RU" dirty="0"/>
              <a:t>36-40	</a:t>
            </a:r>
            <a:r>
              <a:rPr lang="en-US" dirty="0" smtClean="0"/>
              <a:t>	</a:t>
            </a:r>
            <a:r>
              <a:rPr lang="ru-RU" dirty="0" smtClean="0"/>
              <a:t>9</a:t>
            </a:r>
            <a:r>
              <a:rPr lang="ru-RU" dirty="0"/>
              <a:t>	2,31%</a:t>
            </a:r>
          </a:p>
          <a:p>
            <a:r>
              <a:rPr lang="ru-RU" dirty="0"/>
              <a:t>40-50	</a:t>
            </a:r>
            <a:r>
              <a:rPr lang="en-US" dirty="0" smtClean="0"/>
              <a:t>	</a:t>
            </a:r>
            <a:r>
              <a:rPr lang="ru-RU" dirty="0" smtClean="0"/>
              <a:t>22</a:t>
            </a:r>
            <a:r>
              <a:rPr lang="ru-RU" dirty="0"/>
              <a:t>	5,64%</a:t>
            </a:r>
          </a:p>
          <a:p>
            <a:r>
              <a:rPr lang="ru-RU" dirty="0"/>
              <a:t>51-60	</a:t>
            </a:r>
            <a:r>
              <a:rPr lang="en-US" dirty="0" smtClean="0"/>
              <a:t>	</a:t>
            </a:r>
            <a:r>
              <a:rPr lang="ru-RU" dirty="0" smtClean="0"/>
              <a:t>2</a:t>
            </a:r>
            <a:r>
              <a:rPr lang="ru-RU" dirty="0"/>
              <a:t>	0,51%</a:t>
            </a:r>
          </a:p>
          <a:p>
            <a:r>
              <a:rPr lang="ru-RU" dirty="0" smtClean="0"/>
              <a:t>85-100</a:t>
            </a:r>
            <a:r>
              <a:rPr lang="en-US" dirty="0" smtClean="0"/>
              <a:t>	</a:t>
            </a:r>
            <a:r>
              <a:rPr lang="ru-RU" dirty="0"/>
              <a:t>	12	3,08%</a:t>
            </a:r>
          </a:p>
          <a:p>
            <a:r>
              <a:rPr lang="ru-RU" dirty="0"/>
              <a:t>101-200	9	2,31%</a:t>
            </a:r>
          </a:p>
          <a:p>
            <a:r>
              <a:rPr lang="ru-RU" dirty="0"/>
              <a:t>1000 +	</a:t>
            </a:r>
            <a:r>
              <a:rPr lang="en-US" dirty="0" smtClean="0"/>
              <a:t>	</a:t>
            </a:r>
            <a:r>
              <a:rPr lang="ru-RU" dirty="0" smtClean="0"/>
              <a:t>3</a:t>
            </a:r>
            <a:r>
              <a:rPr lang="ru-RU" dirty="0"/>
              <a:t>	0,77%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544078"/>
              </p:ext>
            </p:extLst>
          </p:nvPr>
        </p:nvGraphicFramePr>
        <p:xfrm>
          <a:off x="3784808" y="1587372"/>
          <a:ext cx="7775821" cy="4780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4245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157</TotalTime>
  <Words>116</Words>
  <Application>Microsoft Office PowerPoint</Application>
  <PresentationFormat>Широкоэкранный</PresentationFormat>
  <Paragraphs>91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Ион</vt:lpstr>
      <vt:lpstr>Предварительный данные онлайн опроса для оценки численности МСМ в Казахстане</vt:lpstr>
      <vt:lpstr>Общее количество опрошенных – 390: 345 на русском, 45 на казахском</vt:lpstr>
      <vt:lpstr>Регионы</vt:lpstr>
      <vt:lpstr>Сексуальная ориентация </vt:lpstr>
      <vt:lpstr>Количество МСМ контактов проживающих в Казахстане, в течение последних 30 дней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Предварительный данные онлайн опроса для оценки численности МСМ в Казахстане</dc:title>
  <dc:creator>Amir</dc:creator>
  <cp:lastModifiedBy>Amir</cp:lastModifiedBy>
  <cp:revision>6</cp:revision>
  <dcterms:created xsi:type="dcterms:W3CDTF">2019-08-14T04:58:02Z</dcterms:created>
  <dcterms:modified xsi:type="dcterms:W3CDTF">2019-08-14T07:35:39Z</dcterms:modified>
</cp:coreProperties>
</file>