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20" r:id="rId20"/>
    <p:sldId id="318" r:id="rId21"/>
    <p:sldId id="319" r:id="rId22"/>
    <p:sldId id="321" r:id="rId23"/>
    <p:sldId id="322" r:id="rId24"/>
    <p:sldId id="30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9900FF"/>
    <a:srgbClr val="993300"/>
    <a:srgbClr val="FF9900"/>
    <a:srgbClr val="99CC00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238A66-D3E4-994A-BFAE-758CA4F7984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7452F-C11C-6743-BCCE-B92E7D59149B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ИЮЛЬ</a:t>
          </a:r>
          <a:r>
            <a:rPr lang="en-US" dirty="0" smtClean="0"/>
            <a:t>-</a:t>
          </a:r>
          <a:r>
            <a:rPr lang="ru-RU" dirty="0" smtClean="0"/>
            <a:t>СЕНТЯБРЬ</a:t>
          </a:r>
          <a:endParaRPr lang="ru-RU" dirty="0"/>
        </a:p>
      </dgm:t>
    </dgm:pt>
    <dgm:pt modelId="{005A00DD-6F51-7946-88BD-DB7913EA09D1}" type="parTrans" cxnId="{AE5A4E13-E82D-4F4D-B3BB-8AEB4583A24D}">
      <dgm:prSet/>
      <dgm:spPr/>
      <dgm:t>
        <a:bodyPr/>
        <a:lstStyle/>
        <a:p>
          <a:endParaRPr lang="ru-RU"/>
        </a:p>
      </dgm:t>
    </dgm:pt>
    <dgm:pt modelId="{4FC5C85B-FFAB-284A-9969-67DEE51DBCEC}" type="sibTrans" cxnId="{AE5A4E13-E82D-4F4D-B3BB-8AEB4583A24D}">
      <dgm:prSet/>
      <dgm:spPr/>
      <dgm:t>
        <a:bodyPr/>
        <a:lstStyle/>
        <a:p>
          <a:endParaRPr lang="ru-RU"/>
        </a:p>
      </dgm:t>
    </dgm:pt>
    <dgm:pt modelId="{CFEBA4B1-CFFC-E84C-B04D-E9EE3C68980F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40591B"/>
              </a:solidFill>
            </a:rPr>
            <a:t>Обновление политики и процедур по составу, выбору членов СКК и функционированию СКК (</a:t>
          </a:r>
          <a:r>
            <a:rPr lang="en-US" sz="1600" dirty="0" smtClean="0">
              <a:solidFill>
                <a:srgbClr val="40591B"/>
              </a:solidFill>
            </a:rPr>
            <a:t>GMS </a:t>
          </a:r>
          <a:r>
            <a:rPr lang="ru-RU" sz="1600" dirty="0" smtClean="0">
              <a:solidFill>
                <a:srgbClr val="40591B"/>
              </a:solidFill>
            </a:rPr>
            <a:t>при содействии РГ, СКК).</a:t>
          </a:r>
        </a:p>
        <a:p>
          <a:endParaRPr lang="ru-RU" sz="1600" dirty="0" smtClean="0">
            <a:solidFill>
              <a:srgbClr val="40591B"/>
            </a:solidFill>
          </a:endParaRPr>
        </a:p>
        <a:p>
          <a:endParaRPr lang="ru-RU" sz="1600" dirty="0" smtClean="0">
            <a:solidFill>
              <a:srgbClr val="40591B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</dgm:t>
    </dgm:pt>
    <dgm:pt modelId="{C376C2DC-0A59-7342-A0E4-294315250BB3}" type="parTrans" cxnId="{F711C276-5AFC-604F-9FA5-9612C12B46BD}">
      <dgm:prSet/>
      <dgm:spPr/>
      <dgm:t>
        <a:bodyPr/>
        <a:lstStyle/>
        <a:p>
          <a:endParaRPr lang="ru-RU"/>
        </a:p>
      </dgm:t>
    </dgm:pt>
    <dgm:pt modelId="{ACAD3321-D6EF-9342-8415-4048A9F3490A}" type="sibTrans" cxnId="{F711C276-5AFC-604F-9FA5-9612C12B46BD}">
      <dgm:prSet/>
      <dgm:spPr/>
      <dgm:t>
        <a:bodyPr/>
        <a:lstStyle/>
        <a:p>
          <a:endParaRPr lang="ru-RU"/>
        </a:p>
      </dgm:t>
    </dgm:pt>
    <dgm:pt modelId="{AC8F9224-38AA-DC42-8C7F-3390381CC714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    СЕНТЯБРЬ</a:t>
          </a:r>
          <a:endParaRPr lang="ru-RU" dirty="0"/>
        </a:p>
      </dgm:t>
    </dgm:pt>
    <dgm:pt modelId="{1321B52F-E208-7545-9D11-349702D48315}" type="parTrans" cxnId="{60E09BE6-B594-234C-9A98-E07D980CD06C}">
      <dgm:prSet/>
      <dgm:spPr/>
      <dgm:t>
        <a:bodyPr/>
        <a:lstStyle/>
        <a:p>
          <a:endParaRPr lang="ru-RU"/>
        </a:p>
      </dgm:t>
    </dgm:pt>
    <dgm:pt modelId="{7A07A525-9806-CA4C-BF08-FF1E574F6E2A}" type="sibTrans" cxnId="{60E09BE6-B594-234C-9A98-E07D980CD06C}">
      <dgm:prSet/>
      <dgm:spPr/>
      <dgm:t>
        <a:bodyPr/>
        <a:lstStyle/>
        <a:p>
          <a:endParaRPr lang="ru-RU"/>
        </a:p>
      </dgm:t>
    </dgm:pt>
    <dgm:pt modelId="{D28703A0-241F-F544-A7C4-23F409B2914F}">
      <dgm:prSet phldrT="[Текст]" custT="1"/>
      <dgm:spPr/>
      <dgm:t>
        <a:bodyPr/>
        <a:lstStyle/>
        <a:p>
          <a:endParaRPr lang="ru-RU" sz="1600" dirty="0">
            <a:solidFill>
              <a:srgbClr val="800000"/>
            </a:solidFill>
          </a:endParaRPr>
        </a:p>
      </dgm:t>
    </dgm:pt>
    <dgm:pt modelId="{24EC1F81-F2F1-B845-A88C-A17257ABD79C}" type="parTrans" cxnId="{7A3A1EF3-969E-074A-89C2-AA60DB39046C}">
      <dgm:prSet/>
      <dgm:spPr/>
      <dgm:t>
        <a:bodyPr/>
        <a:lstStyle/>
        <a:p>
          <a:endParaRPr lang="ru-RU"/>
        </a:p>
      </dgm:t>
    </dgm:pt>
    <dgm:pt modelId="{D52A07A3-615A-0946-BC73-15D21DE1FCC1}" type="sibTrans" cxnId="{7A3A1EF3-969E-074A-89C2-AA60DB39046C}">
      <dgm:prSet/>
      <dgm:spPr/>
      <dgm:t>
        <a:bodyPr/>
        <a:lstStyle/>
        <a:p>
          <a:endParaRPr lang="ru-RU"/>
        </a:p>
      </dgm:t>
    </dgm:pt>
    <dgm:pt modelId="{16FA5DFA-6D8F-4C46-BAB3-4C290DB217AA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ОКТЯБРЬ</a:t>
          </a:r>
          <a:r>
            <a:rPr lang="en-US" dirty="0" smtClean="0"/>
            <a:t>-</a:t>
          </a:r>
          <a:r>
            <a:rPr lang="ru-RU" dirty="0" smtClean="0"/>
            <a:t>НОЯБРЬ </a:t>
          </a:r>
          <a:endParaRPr lang="ru-RU" dirty="0"/>
        </a:p>
      </dgm:t>
    </dgm:pt>
    <dgm:pt modelId="{CC3C3676-D735-DE4B-99F6-532DD9B5DDCA}" type="parTrans" cxnId="{9739FEAD-444C-5443-B849-0F817A72B660}">
      <dgm:prSet/>
      <dgm:spPr/>
      <dgm:t>
        <a:bodyPr/>
        <a:lstStyle/>
        <a:p>
          <a:endParaRPr lang="ru-RU"/>
        </a:p>
      </dgm:t>
    </dgm:pt>
    <dgm:pt modelId="{A4B5FA89-BDA0-8841-B2A8-64CE575D0920}" type="sibTrans" cxnId="{9739FEAD-444C-5443-B849-0F817A72B660}">
      <dgm:prSet/>
      <dgm:spPr/>
      <dgm:t>
        <a:bodyPr/>
        <a:lstStyle/>
        <a:p>
          <a:endParaRPr lang="ru-RU"/>
        </a:p>
      </dgm:t>
    </dgm:pt>
    <dgm:pt modelId="{756485DA-D397-8F4C-B6DB-3637952D6F0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dirty="0" smtClean="0">
            <a:solidFill>
              <a:srgbClr val="3366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336600"/>
              </a:solidFill>
            </a:rPr>
            <a:t>Развитие потенциала по вопросам эффективного функционирования СКК (</a:t>
          </a:r>
          <a:r>
            <a:rPr lang="en-US" sz="1600" dirty="0" smtClean="0">
              <a:solidFill>
                <a:srgbClr val="336600"/>
              </a:solidFill>
            </a:rPr>
            <a:t>GMS</a:t>
          </a:r>
          <a:r>
            <a:rPr lang="ru-RU" sz="1600" dirty="0" smtClean="0">
              <a:solidFill>
                <a:srgbClr val="336600"/>
              </a:solidFill>
            </a:rPr>
            <a:t>, СКК).</a:t>
          </a:r>
          <a:endParaRPr lang="ru-RU" sz="1600" dirty="0">
            <a:solidFill>
              <a:srgbClr val="800000"/>
            </a:solidFill>
          </a:endParaRPr>
        </a:p>
      </dgm:t>
    </dgm:pt>
    <dgm:pt modelId="{D46C9D34-23F2-1141-ABC6-15E2D3B642E2}" type="parTrans" cxnId="{594548E0-53E0-7C4C-9C14-E9BA96A524D5}">
      <dgm:prSet/>
      <dgm:spPr/>
      <dgm:t>
        <a:bodyPr/>
        <a:lstStyle/>
        <a:p>
          <a:endParaRPr lang="ru-RU"/>
        </a:p>
      </dgm:t>
    </dgm:pt>
    <dgm:pt modelId="{23C4684D-CEB2-9140-A64E-5C170E6F87B1}" type="sibTrans" cxnId="{594548E0-53E0-7C4C-9C14-E9BA96A524D5}">
      <dgm:prSet/>
      <dgm:spPr/>
      <dgm:t>
        <a:bodyPr/>
        <a:lstStyle/>
        <a:p>
          <a:endParaRPr lang="ru-RU"/>
        </a:p>
      </dgm:t>
    </dgm:pt>
    <dgm:pt modelId="{A8E5C9E0-CD76-634D-ADD1-B08DF1981DC4}">
      <dgm:prSet custT="1"/>
      <dgm:spPr/>
      <dgm:t>
        <a:bodyPr/>
        <a:lstStyle/>
        <a:p>
          <a:r>
            <a:rPr lang="ru-RU" sz="1600" dirty="0" smtClean="0">
              <a:solidFill>
                <a:srgbClr val="336600"/>
              </a:solidFill>
            </a:rPr>
            <a:t>Утверждение обновленной политики и процедур. Применение при формировании нового состава и при дальнейшей деятельности СКК.</a:t>
          </a:r>
        </a:p>
      </dgm:t>
    </dgm:pt>
    <dgm:pt modelId="{BA1B46B4-FE21-CB40-B8D0-98B0C9338647}" type="parTrans" cxnId="{811C5861-A0D2-934C-A70F-F783AD981C2F}">
      <dgm:prSet/>
      <dgm:spPr/>
      <dgm:t>
        <a:bodyPr/>
        <a:lstStyle/>
        <a:p>
          <a:endParaRPr lang="en-US"/>
        </a:p>
      </dgm:t>
    </dgm:pt>
    <dgm:pt modelId="{0F605994-E82E-1F47-80E1-E57980BDEBFF}" type="sibTrans" cxnId="{811C5861-A0D2-934C-A70F-F783AD981C2F}">
      <dgm:prSet/>
      <dgm:spPr/>
      <dgm:t>
        <a:bodyPr/>
        <a:lstStyle/>
        <a:p>
          <a:endParaRPr lang="en-US"/>
        </a:p>
      </dgm:t>
    </dgm:pt>
    <dgm:pt modelId="{53D33F22-518F-0248-8B93-D9EFD6426634}">
      <dgm:prSet custT="1"/>
      <dgm:spPr/>
      <dgm:t>
        <a:bodyPr/>
        <a:lstStyle/>
        <a:p>
          <a:endParaRPr lang="ru-RU" sz="1600" b="1" dirty="0" smtClean="0">
            <a:solidFill>
              <a:srgbClr val="40591B"/>
            </a:solidFill>
          </a:endParaRPr>
        </a:p>
      </dgm:t>
    </dgm:pt>
    <dgm:pt modelId="{1DAF0741-BBF4-2149-A9B5-93F8A29A0AC9}" type="parTrans" cxnId="{286671B8-5D80-1145-ABC1-346EFA6CC210}">
      <dgm:prSet/>
      <dgm:spPr/>
      <dgm:t>
        <a:bodyPr/>
        <a:lstStyle/>
        <a:p>
          <a:endParaRPr lang="en-US"/>
        </a:p>
      </dgm:t>
    </dgm:pt>
    <dgm:pt modelId="{BB976D08-60E1-DF46-B4B1-B3017CAEA53E}" type="sibTrans" cxnId="{286671B8-5D80-1145-ABC1-346EFA6CC210}">
      <dgm:prSet/>
      <dgm:spPr/>
      <dgm:t>
        <a:bodyPr/>
        <a:lstStyle/>
        <a:p>
          <a:endParaRPr lang="en-US"/>
        </a:p>
      </dgm:t>
    </dgm:pt>
    <dgm:pt modelId="{CACAA03E-9C61-2A44-A59A-1ACF9F023498}">
      <dgm:prSet custT="1"/>
      <dgm:spPr/>
      <dgm:t>
        <a:bodyPr/>
        <a:lstStyle/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</dgm:t>
    </dgm:pt>
    <dgm:pt modelId="{7FABEF60-83E6-C34E-961D-AF03173FCF87}" type="parTrans" cxnId="{28DBCA39-7040-4D4A-A411-FBD5CABDEC8F}">
      <dgm:prSet/>
      <dgm:spPr/>
      <dgm:t>
        <a:bodyPr/>
        <a:lstStyle/>
        <a:p>
          <a:endParaRPr lang="en-US"/>
        </a:p>
      </dgm:t>
    </dgm:pt>
    <dgm:pt modelId="{583A2FE2-C7FE-5F48-8DF6-8F355573F250}" type="sibTrans" cxnId="{28DBCA39-7040-4D4A-A411-FBD5CABDEC8F}">
      <dgm:prSet/>
      <dgm:spPr/>
      <dgm:t>
        <a:bodyPr/>
        <a:lstStyle/>
        <a:p>
          <a:endParaRPr lang="en-US"/>
        </a:p>
      </dgm:t>
    </dgm:pt>
    <dgm:pt modelId="{C9B7CABF-5BE9-5F40-9679-57B2C71EF923}">
      <dgm:prSet custT="1"/>
      <dgm:spPr/>
      <dgm:t>
        <a:bodyPr/>
        <a:lstStyle/>
        <a:p>
          <a:r>
            <a:rPr lang="ru-RU" sz="1600" b="1" dirty="0" smtClean="0">
              <a:solidFill>
                <a:srgbClr val="800000"/>
              </a:solidFill>
            </a:rPr>
            <a:t>решение СКК, политика, процедуры и обновленный состав СКК соответствуют требованиям и минимальным стандартам ГФ </a:t>
          </a:r>
          <a:endParaRPr lang="ru-RU" sz="1600" dirty="0">
            <a:solidFill>
              <a:srgbClr val="800000"/>
            </a:solidFill>
          </a:endParaRPr>
        </a:p>
      </dgm:t>
    </dgm:pt>
    <dgm:pt modelId="{AD81D62B-81FD-B74C-902F-C3CC08C5E009}" type="parTrans" cxnId="{6E283C5D-98CA-0E4C-AB09-746CAAFF44EE}">
      <dgm:prSet/>
      <dgm:spPr/>
      <dgm:t>
        <a:bodyPr/>
        <a:lstStyle/>
        <a:p>
          <a:endParaRPr lang="en-US"/>
        </a:p>
      </dgm:t>
    </dgm:pt>
    <dgm:pt modelId="{6CFE2EC8-4D0D-1E45-A602-144AD79A9494}" type="sibTrans" cxnId="{6E283C5D-98CA-0E4C-AB09-746CAAFF44EE}">
      <dgm:prSet/>
      <dgm:spPr/>
      <dgm:t>
        <a:bodyPr/>
        <a:lstStyle/>
        <a:p>
          <a:endParaRPr lang="en-US"/>
        </a:p>
      </dgm:t>
    </dgm:pt>
    <dgm:pt modelId="{E0F2F4BF-056B-0142-B40A-4F47C8B89B6B}">
      <dgm:prSet phldrT="[Текст]" custT="1"/>
      <dgm:spPr/>
      <dgm:t>
        <a:bodyPr/>
        <a:lstStyle/>
        <a:p>
          <a:endParaRPr lang="ru-RU" sz="1600" dirty="0">
            <a:solidFill>
              <a:srgbClr val="800000"/>
            </a:solidFill>
          </a:endParaRPr>
        </a:p>
      </dgm:t>
    </dgm:pt>
    <dgm:pt modelId="{DEC6CF3B-7350-5A47-A36C-A4D86120531D}" type="parTrans" cxnId="{5C9B8369-CAF7-A94F-99F8-7B62C0F056A5}">
      <dgm:prSet/>
      <dgm:spPr/>
      <dgm:t>
        <a:bodyPr/>
        <a:lstStyle/>
        <a:p>
          <a:endParaRPr lang="ru-RU"/>
        </a:p>
      </dgm:t>
    </dgm:pt>
    <dgm:pt modelId="{97348ADE-DA18-2440-914C-A7E0EF8BEC62}" type="sibTrans" cxnId="{5C9B8369-CAF7-A94F-99F8-7B62C0F056A5}">
      <dgm:prSet/>
      <dgm:spPr/>
      <dgm:t>
        <a:bodyPr/>
        <a:lstStyle/>
        <a:p>
          <a:endParaRPr lang="ru-RU"/>
        </a:p>
      </dgm:t>
    </dgm:pt>
    <dgm:pt modelId="{E13AC575-F8CC-8149-8C38-A9037E5AE42F}">
      <dgm:prSet custT="1"/>
      <dgm:spPr/>
      <dgm:t>
        <a:bodyPr/>
        <a:lstStyle/>
        <a:p>
          <a:endParaRPr lang="ru-RU" sz="1600" b="1" u="sng" dirty="0" smtClean="0">
            <a:solidFill>
              <a:srgbClr val="800000"/>
            </a:solidFill>
          </a:endParaRPr>
        </a:p>
      </dgm:t>
    </dgm:pt>
    <dgm:pt modelId="{681A3BAE-2920-8B4C-A778-65FDE6090110}" type="parTrans" cxnId="{9B089E7A-B954-A147-861F-5DED0736EC24}">
      <dgm:prSet/>
      <dgm:spPr/>
      <dgm:t>
        <a:bodyPr/>
        <a:lstStyle/>
        <a:p>
          <a:endParaRPr lang="en-US"/>
        </a:p>
      </dgm:t>
    </dgm:pt>
    <dgm:pt modelId="{E3FEE0B9-3C24-6E44-A399-BEC49A2B95A2}" type="sibTrans" cxnId="{9B089E7A-B954-A147-861F-5DED0736EC24}">
      <dgm:prSet/>
      <dgm:spPr/>
      <dgm:t>
        <a:bodyPr/>
        <a:lstStyle/>
        <a:p>
          <a:endParaRPr lang="en-US"/>
        </a:p>
      </dgm:t>
    </dgm:pt>
    <dgm:pt modelId="{C2662DA3-F132-204F-990C-6B7D326FFA4D}">
      <dgm:prSet custT="1"/>
      <dgm:spPr/>
      <dgm:t>
        <a:bodyPr/>
        <a:lstStyle/>
        <a:p>
          <a:endParaRPr lang="ru-RU" sz="1600" b="1" u="sng" dirty="0" smtClean="0">
            <a:solidFill>
              <a:srgbClr val="800000"/>
            </a:solidFill>
          </a:endParaRPr>
        </a:p>
      </dgm:t>
    </dgm:pt>
    <dgm:pt modelId="{0BF3A0B4-2A28-DF4D-999B-94BCD387C7EE}" type="parTrans" cxnId="{4BE52203-0F36-2542-A2B0-358C60CABA50}">
      <dgm:prSet/>
      <dgm:spPr/>
      <dgm:t>
        <a:bodyPr/>
        <a:lstStyle/>
        <a:p>
          <a:endParaRPr lang="en-US"/>
        </a:p>
      </dgm:t>
    </dgm:pt>
    <dgm:pt modelId="{0B614FD9-3146-C641-A1FE-7A42ABAFE673}" type="sibTrans" cxnId="{4BE52203-0F36-2542-A2B0-358C60CABA50}">
      <dgm:prSet/>
      <dgm:spPr/>
      <dgm:t>
        <a:bodyPr/>
        <a:lstStyle/>
        <a:p>
          <a:endParaRPr lang="en-US"/>
        </a:p>
      </dgm:t>
    </dgm:pt>
    <dgm:pt modelId="{C4116E15-DAE4-154F-9DEA-E9442F4F39AC}">
      <dgm:prSet custT="1"/>
      <dgm:spPr/>
      <dgm:t>
        <a:bodyPr/>
        <a:lstStyle/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результат: </a:t>
          </a:r>
        </a:p>
      </dgm:t>
    </dgm:pt>
    <dgm:pt modelId="{37B0DA86-2A71-384F-946E-4E8E49895A2D}" type="parTrans" cxnId="{C73371BC-DF02-D347-9E19-54CF305734DB}">
      <dgm:prSet/>
      <dgm:spPr/>
      <dgm:t>
        <a:bodyPr/>
        <a:lstStyle/>
        <a:p>
          <a:endParaRPr lang="en-US"/>
        </a:p>
      </dgm:t>
    </dgm:pt>
    <dgm:pt modelId="{5EE140B8-5BBA-E344-81E5-0870C9C2B554}" type="sibTrans" cxnId="{C73371BC-DF02-D347-9E19-54CF305734DB}">
      <dgm:prSet/>
      <dgm:spPr/>
      <dgm:t>
        <a:bodyPr/>
        <a:lstStyle/>
        <a:p>
          <a:endParaRPr lang="en-US"/>
        </a:p>
      </dgm:t>
    </dgm:pt>
    <dgm:pt modelId="{192E77A3-73EA-AB45-8DF5-40D072B62482}">
      <dgm:prSet custT="1"/>
      <dgm:spPr/>
      <dgm:t>
        <a:bodyPr/>
        <a:lstStyle/>
        <a:p>
          <a:r>
            <a:rPr lang="ru-RU" sz="1600" b="1" dirty="0" smtClean="0">
              <a:solidFill>
                <a:srgbClr val="800000"/>
              </a:solidFill>
            </a:rPr>
            <a:t>Члены СКК и сотрудники секретариата владеют знаниями и навыками, необходимыми для эффективной работы СКК</a:t>
          </a:r>
          <a:endParaRPr lang="ru-RU" sz="1600" dirty="0" smtClean="0">
            <a:solidFill>
              <a:srgbClr val="800000"/>
            </a:solidFill>
          </a:endParaRPr>
        </a:p>
      </dgm:t>
    </dgm:pt>
    <dgm:pt modelId="{F8EC24E2-2B0B-274D-BED8-9F7893C30010}" type="parTrans" cxnId="{7ABD37FA-CB91-2F4C-9BB3-2A7352D18385}">
      <dgm:prSet/>
      <dgm:spPr/>
      <dgm:t>
        <a:bodyPr/>
        <a:lstStyle/>
        <a:p>
          <a:endParaRPr lang="en-US"/>
        </a:p>
      </dgm:t>
    </dgm:pt>
    <dgm:pt modelId="{B189BF44-2147-1740-8429-12BD1B4644CE}" type="sibTrans" cxnId="{7ABD37FA-CB91-2F4C-9BB3-2A7352D18385}">
      <dgm:prSet/>
      <dgm:spPr/>
      <dgm:t>
        <a:bodyPr/>
        <a:lstStyle/>
        <a:p>
          <a:endParaRPr lang="en-US"/>
        </a:p>
      </dgm:t>
    </dgm:pt>
    <dgm:pt modelId="{F5BA0CA0-5979-1544-AD57-F05107601D5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800000"/>
              </a:solidFill>
            </a:rPr>
            <a:t>подготовлены проекты политики и процедур</a:t>
          </a:r>
          <a:endParaRPr lang="ru-RU" sz="1600" dirty="0">
            <a:solidFill>
              <a:srgbClr val="800000"/>
            </a:solidFill>
          </a:endParaRPr>
        </a:p>
      </dgm:t>
    </dgm:pt>
    <dgm:pt modelId="{73DC047D-CF53-9347-806B-07385E05E4C3}" type="parTrans" cxnId="{A5754043-E933-7740-85B5-2B35F6F9D3BA}">
      <dgm:prSet/>
      <dgm:spPr/>
      <dgm:t>
        <a:bodyPr/>
        <a:lstStyle/>
        <a:p>
          <a:endParaRPr lang="ru-RU"/>
        </a:p>
      </dgm:t>
    </dgm:pt>
    <dgm:pt modelId="{97A722DC-6BBE-4049-8A95-7FCB5CC9BA14}" type="sibTrans" cxnId="{A5754043-E933-7740-85B5-2B35F6F9D3BA}">
      <dgm:prSet/>
      <dgm:spPr/>
      <dgm:t>
        <a:bodyPr/>
        <a:lstStyle/>
        <a:p>
          <a:endParaRPr lang="ru-RU"/>
        </a:p>
      </dgm:t>
    </dgm:pt>
    <dgm:pt modelId="{83A388C0-EED1-304D-9C40-70E333629373}">
      <dgm:prSet phldrT="[Текст]" custT="1"/>
      <dgm:spPr/>
      <dgm:t>
        <a:bodyPr/>
        <a:lstStyle/>
        <a:p>
          <a:endParaRPr lang="ru-RU" sz="1600" dirty="0" smtClean="0">
            <a:solidFill>
              <a:srgbClr val="40591B"/>
            </a:solidFill>
          </a:endParaRPr>
        </a:p>
      </dgm:t>
    </dgm:pt>
    <dgm:pt modelId="{59E99EA4-9205-7D45-85C2-78A4EEB36B8E}" type="parTrans" cxnId="{1937E5ED-A9C9-9E4B-BC8D-40A1586816EC}">
      <dgm:prSet/>
      <dgm:spPr/>
      <dgm:t>
        <a:bodyPr/>
        <a:lstStyle/>
        <a:p>
          <a:endParaRPr lang="ru-RU"/>
        </a:p>
      </dgm:t>
    </dgm:pt>
    <dgm:pt modelId="{10D56F6B-D979-0E4A-8431-75C65ACBBE09}" type="sibTrans" cxnId="{1937E5ED-A9C9-9E4B-BC8D-40A1586816EC}">
      <dgm:prSet/>
      <dgm:spPr/>
      <dgm:t>
        <a:bodyPr/>
        <a:lstStyle/>
        <a:p>
          <a:endParaRPr lang="ru-RU"/>
        </a:p>
      </dgm:t>
    </dgm:pt>
    <dgm:pt modelId="{1E50D3E6-2BDD-DB4D-94B3-441802EF0558}" type="pres">
      <dgm:prSet presAssocID="{80238A66-D3E4-994A-BFAE-758CA4F7984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3FA806-2F75-B940-AB99-CF99A2E811ED}" type="pres">
      <dgm:prSet presAssocID="{B0F7452F-C11C-6743-BCCE-B92E7D59149B}" presName="parentText1" presStyleLbl="node1" presStyleIdx="0" presStyleCnt="3" custLinFactNeighborX="-360" custLinFactNeighborY="174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85B90-1EB2-B246-AF52-62CCFEA947A1}" type="pres">
      <dgm:prSet presAssocID="{B0F7452F-C11C-6743-BCCE-B92E7D59149B}" presName="childText1" presStyleLbl="solidAlignAcc1" presStyleIdx="0" presStyleCnt="3" custScaleX="102605" custScaleY="188967" custLinFactNeighborX="-3130" custLinFactNeighborY="959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1DAA6-327E-2E4E-81B9-CB6A7992536E}" type="pres">
      <dgm:prSet presAssocID="{AC8F9224-38AA-DC42-8C7F-3390381CC71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F8D16-C258-8341-A8DA-A9AB1C6E6498}" type="pres">
      <dgm:prSet presAssocID="{AC8F9224-38AA-DC42-8C7F-3390381CC714}" presName="childText2" presStyleLbl="solidAlignAcc1" presStyleIdx="1" presStyleCnt="3" custScaleY="180537" custLinFactNeighborX="3896" custLinFactNeighborY="389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A002F-326E-FC44-8258-3F04B56AEE77}" type="pres">
      <dgm:prSet presAssocID="{16FA5DFA-6D8F-4C46-BAB3-4C290DB217AA}" presName="parentText3" presStyleLbl="node1" presStyleIdx="2" presStyleCnt="3" custLinFactNeighborX="356" custLinFactNeighborY="-972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82B06-E5CB-B64C-BAE9-360D818C24BD}" type="pres">
      <dgm:prSet presAssocID="{16FA5DFA-6D8F-4C46-BAB3-4C290DB217AA}" presName="childText3" presStyleLbl="solidAlignAcc1" presStyleIdx="2" presStyleCnt="3" custScaleX="96858" custScaleY="170375" custLinFactNeighborX="1713" custLinFactNeighborY="32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1DD14E-A155-EB45-957B-EF66A2D6C555}" type="presOf" srcId="{756485DA-D397-8F4C-B6DB-3637952D6F00}" destId="{1C182B06-E5CB-B64C-BAE9-360D818C24BD}" srcOrd="0" destOrd="0" presId="urn:microsoft.com/office/officeart/2009/3/layout/IncreasingArrowsProcess"/>
    <dgm:cxn modelId="{CDF65E1D-AF31-664E-8E34-8898247388DE}" type="presOf" srcId="{E13AC575-F8CC-8149-8C38-A9037E5AE42F}" destId="{1C182B06-E5CB-B64C-BAE9-360D818C24BD}" srcOrd="0" destOrd="1" presId="urn:microsoft.com/office/officeart/2009/3/layout/IncreasingArrowsProcess"/>
    <dgm:cxn modelId="{A6803D25-539A-0F4C-A624-696FB812288A}" type="presOf" srcId="{F5BA0CA0-5979-1544-AD57-F05107601D58}" destId="{E3B85B90-1EB2-B246-AF52-62CCFEA947A1}" srcOrd="0" destOrd="1" presId="urn:microsoft.com/office/officeart/2009/3/layout/IncreasingArrowsProcess"/>
    <dgm:cxn modelId="{286671B8-5D80-1145-ABC1-346EFA6CC210}" srcId="{AC8F9224-38AA-DC42-8C7F-3390381CC714}" destId="{53D33F22-518F-0248-8B93-D9EFD6426634}" srcOrd="2" destOrd="0" parTransId="{1DAF0741-BBF4-2149-A9B5-93F8A29A0AC9}" sibTransId="{BB976D08-60E1-DF46-B4B1-B3017CAEA53E}"/>
    <dgm:cxn modelId="{8D5F963F-69A4-EB4A-81AF-01470DB64D87}" type="presOf" srcId="{A8E5C9E0-CD76-634D-ADD1-B08DF1981DC4}" destId="{720F8D16-C258-8341-A8DA-A9AB1C6E6498}" srcOrd="0" destOrd="1" presId="urn:microsoft.com/office/officeart/2009/3/layout/IncreasingArrowsProcess"/>
    <dgm:cxn modelId="{5BB53093-CD01-F344-980F-E40AFD321B7E}" type="presOf" srcId="{C9B7CABF-5BE9-5F40-9679-57B2C71EF923}" destId="{720F8D16-C258-8341-A8DA-A9AB1C6E6498}" srcOrd="0" destOrd="4" presId="urn:microsoft.com/office/officeart/2009/3/layout/IncreasingArrowsProcess"/>
    <dgm:cxn modelId="{60E09BE6-B594-234C-9A98-E07D980CD06C}" srcId="{80238A66-D3E4-994A-BFAE-758CA4F7984F}" destId="{AC8F9224-38AA-DC42-8C7F-3390381CC714}" srcOrd="1" destOrd="0" parTransId="{1321B52F-E208-7545-9D11-349702D48315}" sibTransId="{7A07A525-9806-CA4C-BF08-FF1E574F6E2A}"/>
    <dgm:cxn modelId="{7ABD37FA-CB91-2F4C-9BB3-2A7352D18385}" srcId="{16FA5DFA-6D8F-4C46-BAB3-4C290DB217AA}" destId="{192E77A3-73EA-AB45-8DF5-40D072B62482}" srcOrd="4" destOrd="0" parTransId="{F8EC24E2-2B0B-274D-BED8-9F7893C30010}" sibTransId="{B189BF44-2147-1740-8429-12BD1B4644CE}"/>
    <dgm:cxn modelId="{BD8B43F2-1419-374A-BEA1-1FEF76E19DD4}" type="presOf" srcId="{C2662DA3-F132-204F-990C-6B7D326FFA4D}" destId="{1C182B06-E5CB-B64C-BAE9-360D818C24BD}" srcOrd="0" destOrd="2" presId="urn:microsoft.com/office/officeart/2009/3/layout/IncreasingArrowsProcess"/>
    <dgm:cxn modelId="{F8523868-3AE8-2C44-A351-B1E19D8F4390}" type="presOf" srcId="{AC8F9224-38AA-DC42-8C7F-3390381CC714}" destId="{55B1DAA6-327E-2E4E-81B9-CB6A7992536E}" srcOrd="0" destOrd="0" presId="urn:microsoft.com/office/officeart/2009/3/layout/IncreasingArrowsProcess"/>
    <dgm:cxn modelId="{1937E5ED-A9C9-9E4B-BC8D-40A1586816EC}" srcId="{B0F7452F-C11C-6743-BCCE-B92E7D59149B}" destId="{83A388C0-EED1-304D-9C40-70E333629373}" srcOrd="2" destOrd="0" parTransId="{59E99EA4-9205-7D45-85C2-78A4EEB36B8E}" sibTransId="{10D56F6B-D979-0E4A-8431-75C65ACBBE09}"/>
    <dgm:cxn modelId="{F711C276-5AFC-604F-9FA5-9612C12B46BD}" srcId="{B0F7452F-C11C-6743-BCCE-B92E7D59149B}" destId="{CFEBA4B1-CFFC-E84C-B04D-E9EE3C68980F}" srcOrd="0" destOrd="0" parTransId="{C376C2DC-0A59-7342-A0E4-294315250BB3}" sibTransId="{ACAD3321-D6EF-9342-8415-4048A9F3490A}"/>
    <dgm:cxn modelId="{9B089E7A-B954-A147-861F-5DED0736EC24}" srcId="{16FA5DFA-6D8F-4C46-BAB3-4C290DB217AA}" destId="{E13AC575-F8CC-8149-8C38-A9037E5AE42F}" srcOrd="1" destOrd="0" parTransId="{681A3BAE-2920-8B4C-A778-65FDE6090110}" sibTransId="{E3FEE0B9-3C24-6E44-A399-BEC49A2B95A2}"/>
    <dgm:cxn modelId="{9739FEAD-444C-5443-B849-0F817A72B660}" srcId="{80238A66-D3E4-994A-BFAE-758CA4F7984F}" destId="{16FA5DFA-6D8F-4C46-BAB3-4C290DB217AA}" srcOrd="2" destOrd="0" parTransId="{CC3C3676-D735-DE4B-99F6-532DD9B5DDCA}" sibTransId="{A4B5FA89-BDA0-8841-B2A8-64CE575D0920}"/>
    <dgm:cxn modelId="{CC21BD86-8FD4-4D46-AC82-5916CA858E19}" type="presOf" srcId="{53D33F22-518F-0248-8B93-D9EFD6426634}" destId="{720F8D16-C258-8341-A8DA-A9AB1C6E6498}" srcOrd="0" destOrd="2" presId="urn:microsoft.com/office/officeart/2009/3/layout/IncreasingArrowsProcess"/>
    <dgm:cxn modelId="{025DB7F5-5D79-D446-A4CB-926AAE33DEFE}" type="presOf" srcId="{192E77A3-73EA-AB45-8DF5-40D072B62482}" destId="{1C182B06-E5CB-B64C-BAE9-360D818C24BD}" srcOrd="0" destOrd="4" presId="urn:microsoft.com/office/officeart/2009/3/layout/IncreasingArrowsProcess"/>
    <dgm:cxn modelId="{099513B4-C7C8-CD4B-B607-003312F6307B}" type="presOf" srcId="{E0F2F4BF-056B-0142-B40A-4F47C8B89B6B}" destId="{720F8D16-C258-8341-A8DA-A9AB1C6E6498}" srcOrd="0" destOrd="5" presId="urn:microsoft.com/office/officeart/2009/3/layout/IncreasingArrowsProcess"/>
    <dgm:cxn modelId="{9C528860-400A-CD4A-A7D2-46150EADAD0A}" type="presOf" srcId="{C4116E15-DAE4-154F-9DEA-E9442F4F39AC}" destId="{1C182B06-E5CB-B64C-BAE9-360D818C24BD}" srcOrd="0" destOrd="3" presId="urn:microsoft.com/office/officeart/2009/3/layout/IncreasingArrowsProcess"/>
    <dgm:cxn modelId="{56E80A68-5A19-B04C-A66C-A0F831A5D074}" type="presOf" srcId="{B0F7452F-C11C-6743-BCCE-B92E7D59149B}" destId="{D63FA806-2F75-B940-AB99-CF99A2E811ED}" srcOrd="0" destOrd="0" presId="urn:microsoft.com/office/officeart/2009/3/layout/IncreasingArrowsProcess"/>
    <dgm:cxn modelId="{06502223-AD35-2249-86FA-084C084225D6}" type="presOf" srcId="{CFEBA4B1-CFFC-E84C-B04D-E9EE3C68980F}" destId="{E3B85B90-1EB2-B246-AF52-62CCFEA947A1}" srcOrd="0" destOrd="0" presId="urn:microsoft.com/office/officeart/2009/3/layout/IncreasingArrowsProcess"/>
    <dgm:cxn modelId="{6E283C5D-98CA-0E4C-AB09-746CAAFF44EE}" srcId="{AC8F9224-38AA-DC42-8C7F-3390381CC714}" destId="{C9B7CABF-5BE9-5F40-9679-57B2C71EF923}" srcOrd="4" destOrd="0" parTransId="{AD81D62B-81FD-B74C-902F-C3CC08C5E009}" sibTransId="{6CFE2EC8-4D0D-1E45-A602-144AD79A9494}"/>
    <dgm:cxn modelId="{88BADD52-CCE7-F24C-BC0A-96CB53366AB5}" type="presOf" srcId="{16FA5DFA-6D8F-4C46-BAB3-4C290DB217AA}" destId="{016A002F-326E-FC44-8258-3F04B56AEE77}" srcOrd="0" destOrd="0" presId="urn:microsoft.com/office/officeart/2009/3/layout/IncreasingArrowsProcess"/>
    <dgm:cxn modelId="{5C9B8369-CAF7-A94F-99F8-7B62C0F056A5}" srcId="{AC8F9224-38AA-DC42-8C7F-3390381CC714}" destId="{E0F2F4BF-056B-0142-B40A-4F47C8B89B6B}" srcOrd="5" destOrd="0" parTransId="{DEC6CF3B-7350-5A47-A36C-A4D86120531D}" sibTransId="{97348ADE-DA18-2440-914C-A7E0EF8BEC62}"/>
    <dgm:cxn modelId="{01AE819D-93CF-5D45-80A7-4BA4E8D7C7F1}" type="presOf" srcId="{CACAA03E-9C61-2A44-A59A-1ACF9F023498}" destId="{720F8D16-C258-8341-A8DA-A9AB1C6E6498}" srcOrd="0" destOrd="3" presId="urn:microsoft.com/office/officeart/2009/3/layout/IncreasingArrowsProcess"/>
    <dgm:cxn modelId="{72EA44B8-3165-4A4B-B6DD-6EBCFD3863D6}" type="presOf" srcId="{80238A66-D3E4-994A-BFAE-758CA4F7984F}" destId="{1E50D3E6-2BDD-DB4D-94B3-441802EF0558}" srcOrd="0" destOrd="0" presId="urn:microsoft.com/office/officeart/2009/3/layout/IncreasingArrowsProcess"/>
    <dgm:cxn modelId="{594548E0-53E0-7C4C-9C14-E9BA96A524D5}" srcId="{16FA5DFA-6D8F-4C46-BAB3-4C290DB217AA}" destId="{756485DA-D397-8F4C-B6DB-3637952D6F00}" srcOrd="0" destOrd="0" parTransId="{D46C9D34-23F2-1141-ABC6-15E2D3B642E2}" sibTransId="{23C4684D-CEB2-9140-A64E-5C170E6F87B1}"/>
    <dgm:cxn modelId="{811C5861-A0D2-934C-A70F-F783AD981C2F}" srcId="{AC8F9224-38AA-DC42-8C7F-3390381CC714}" destId="{A8E5C9E0-CD76-634D-ADD1-B08DF1981DC4}" srcOrd="1" destOrd="0" parTransId="{BA1B46B4-FE21-CB40-B8D0-98B0C9338647}" sibTransId="{0F605994-E82E-1F47-80E1-E57980BDEBFF}"/>
    <dgm:cxn modelId="{A5754043-E933-7740-85B5-2B35F6F9D3BA}" srcId="{B0F7452F-C11C-6743-BCCE-B92E7D59149B}" destId="{F5BA0CA0-5979-1544-AD57-F05107601D58}" srcOrd="1" destOrd="0" parTransId="{73DC047D-CF53-9347-806B-07385E05E4C3}" sibTransId="{97A722DC-6BBE-4049-8A95-7FCB5CC9BA14}"/>
    <dgm:cxn modelId="{AE5A4E13-E82D-4F4D-B3BB-8AEB4583A24D}" srcId="{80238A66-D3E4-994A-BFAE-758CA4F7984F}" destId="{B0F7452F-C11C-6743-BCCE-B92E7D59149B}" srcOrd="0" destOrd="0" parTransId="{005A00DD-6F51-7946-88BD-DB7913EA09D1}" sibTransId="{4FC5C85B-FFAB-284A-9969-67DEE51DBCEC}"/>
    <dgm:cxn modelId="{C73371BC-DF02-D347-9E19-54CF305734DB}" srcId="{16FA5DFA-6D8F-4C46-BAB3-4C290DB217AA}" destId="{C4116E15-DAE4-154F-9DEA-E9442F4F39AC}" srcOrd="3" destOrd="0" parTransId="{37B0DA86-2A71-384F-946E-4E8E49895A2D}" sibTransId="{5EE140B8-5BBA-E344-81E5-0870C9C2B554}"/>
    <dgm:cxn modelId="{4BE52203-0F36-2542-A2B0-358C60CABA50}" srcId="{16FA5DFA-6D8F-4C46-BAB3-4C290DB217AA}" destId="{C2662DA3-F132-204F-990C-6B7D326FFA4D}" srcOrd="2" destOrd="0" parTransId="{0BF3A0B4-2A28-DF4D-999B-94BCD387C7EE}" sibTransId="{0B614FD9-3146-C641-A1FE-7A42ABAFE673}"/>
    <dgm:cxn modelId="{28DBCA39-7040-4D4A-A411-FBD5CABDEC8F}" srcId="{AC8F9224-38AA-DC42-8C7F-3390381CC714}" destId="{CACAA03E-9C61-2A44-A59A-1ACF9F023498}" srcOrd="3" destOrd="0" parTransId="{7FABEF60-83E6-C34E-961D-AF03173FCF87}" sibTransId="{583A2FE2-C7FE-5F48-8DF6-8F355573F250}"/>
    <dgm:cxn modelId="{A7B412DA-6F9B-0E4D-8CDB-5307C8716E47}" type="presOf" srcId="{D28703A0-241F-F544-A7C4-23F409B2914F}" destId="{720F8D16-C258-8341-A8DA-A9AB1C6E6498}" srcOrd="0" destOrd="0" presId="urn:microsoft.com/office/officeart/2009/3/layout/IncreasingArrowsProcess"/>
    <dgm:cxn modelId="{FED863F5-763F-7349-8E66-821B5A6EC5A5}" type="presOf" srcId="{83A388C0-EED1-304D-9C40-70E333629373}" destId="{E3B85B90-1EB2-B246-AF52-62CCFEA947A1}" srcOrd="0" destOrd="2" presId="urn:microsoft.com/office/officeart/2009/3/layout/IncreasingArrowsProcess"/>
    <dgm:cxn modelId="{7A3A1EF3-969E-074A-89C2-AA60DB39046C}" srcId="{AC8F9224-38AA-DC42-8C7F-3390381CC714}" destId="{D28703A0-241F-F544-A7C4-23F409B2914F}" srcOrd="0" destOrd="0" parTransId="{24EC1F81-F2F1-B845-A88C-A17257ABD79C}" sibTransId="{D52A07A3-615A-0946-BC73-15D21DE1FCC1}"/>
    <dgm:cxn modelId="{242C3D9F-9A4A-014F-85E2-F9474E9E8C7D}" type="presParOf" srcId="{1E50D3E6-2BDD-DB4D-94B3-441802EF0558}" destId="{D63FA806-2F75-B940-AB99-CF99A2E811ED}" srcOrd="0" destOrd="0" presId="urn:microsoft.com/office/officeart/2009/3/layout/IncreasingArrowsProcess"/>
    <dgm:cxn modelId="{05F82914-F79A-E349-B204-B2A04F5C1C17}" type="presParOf" srcId="{1E50D3E6-2BDD-DB4D-94B3-441802EF0558}" destId="{E3B85B90-1EB2-B246-AF52-62CCFEA947A1}" srcOrd="1" destOrd="0" presId="urn:microsoft.com/office/officeart/2009/3/layout/IncreasingArrowsProcess"/>
    <dgm:cxn modelId="{581318EF-B9CF-8C42-A565-CBA5D4F18AB8}" type="presParOf" srcId="{1E50D3E6-2BDD-DB4D-94B3-441802EF0558}" destId="{55B1DAA6-327E-2E4E-81B9-CB6A7992536E}" srcOrd="2" destOrd="0" presId="urn:microsoft.com/office/officeart/2009/3/layout/IncreasingArrowsProcess"/>
    <dgm:cxn modelId="{7C7C3A9F-5141-584A-A984-2F7786D5AEBD}" type="presParOf" srcId="{1E50D3E6-2BDD-DB4D-94B3-441802EF0558}" destId="{720F8D16-C258-8341-A8DA-A9AB1C6E6498}" srcOrd="3" destOrd="0" presId="urn:microsoft.com/office/officeart/2009/3/layout/IncreasingArrowsProcess"/>
    <dgm:cxn modelId="{F1D0FE03-85AB-1A46-9618-01D0D655C9B3}" type="presParOf" srcId="{1E50D3E6-2BDD-DB4D-94B3-441802EF0558}" destId="{016A002F-326E-FC44-8258-3F04B56AEE77}" srcOrd="4" destOrd="0" presId="urn:microsoft.com/office/officeart/2009/3/layout/IncreasingArrowsProcess"/>
    <dgm:cxn modelId="{1F646F57-0435-2844-938C-E9C835F02BFB}" type="presParOf" srcId="{1E50D3E6-2BDD-DB4D-94B3-441802EF0558}" destId="{1C182B06-E5CB-B64C-BAE9-360D818C24B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238A66-D3E4-994A-BFAE-758CA4F7984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7452F-C11C-6743-BCCE-B92E7D59149B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ИЮЛЬ</a:t>
          </a:r>
          <a:r>
            <a:rPr lang="en-US" dirty="0" smtClean="0"/>
            <a:t>-</a:t>
          </a:r>
          <a:r>
            <a:rPr lang="ru-RU" dirty="0" smtClean="0"/>
            <a:t>СЕНТЯБРЬ</a:t>
          </a:r>
          <a:endParaRPr lang="ru-RU" dirty="0"/>
        </a:p>
      </dgm:t>
    </dgm:pt>
    <dgm:pt modelId="{005A00DD-6F51-7946-88BD-DB7913EA09D1}" type="parTrans" cxnId="{AE5A4E13-E82D-4F4D-B3BB-8AEB4583A24D}">
      <dgm:prSet/>
      <dgm:spPr/>
      <dgm:t>
        <a:bodyPr/>
        <a:lstStyle/>
        <a:p>
          <a:endParaRPr lang="ru-RU"/>
        </a:p>
      </dgm:t>
    </dgm:pt>
    <dgm:pt modelId="{4FC5C85B-FFAB-284A-9969-67DEE51DBCEC}" type="sibTrans" cxnId="{AE5A4E13-E82D-4F4D-B3BB-8AEB4583A24D}">
      <dgm:prSet/>
      <dgm:spPr/>
      <dgm:t>
        <a:bodyPr/>
        <a:lstStyle/>
        <a:p>
          <a:endParaRPr lang="ru-RU"/>
        </a:p>
      </dgm:t>
    </dgm:pt>
    <dgm:pt modelId="{CFEBA4B1-CFFC-E84C-B04D-E9EE3C68980F}">
      <dgm:prSet phldrT="[Текст]" custT="1"/>
      <dgm:spPr/>
      <dgm:t>
        <a:bodyPr/>
        <a:lstStyle/>
        <a:p>
          <a:endParaRPr lang="ru-RU" sz="1600" dirty="0" smtClean="0">
            <a:solidFill>
              <a:srgbClr val="40591B"/>
            </a:solidFill>
          </a:endParaRPr>
        </a:p>
        <a:p>
          <a:r>
            <a:rPr lang="ru-RU" sz="1600" dirty="0" smtClean="0">
              <a:solidFill>
                <a:srgbClr val="40591B"/>
              </a:solidFill>
            </a:rPr>
            <a:t>Обновление политики и процедур по урегулированию конфликта интересов (</a:t>
          </a:r>
          <a:r>
            <a:rPr lang="en-US" sz="1600" dirty="0" smtClean="0">
              <a:solidFill>
                <a:srgbClr val="40591B"/>
              </a:solidFill>
            </a:rPr>
            <a:t>GMS </a:t>
          </a:r>
          <a:r>
            <a:rPr lang="ru-RU" sz="1600" dirty="0" smtClean="0">
              <a:solidFill>
                <a:srgbClr val="40591B"/>
              </a:solidFill>
            </a:rPr>
            <a:t>при содействии РГ, СКК).</a:t>
          </a:r>
        </a:p>
        <a:p>
          <a:endParaRPr lang="ru-RU" sz="1600" b="1" u="sng" dirty="0" smtClean="0">
            <a:solidFill>
              <a:srgbClr val="40591B"/>
            </a:solidFill>
          </a:endParaRPr>
        </a:p>
        <a:p>
          <a:endParaRPr lang="ru-RU" sz="1600" b="1" u="sng" dirty="0" smtClean="0">
            <a:solidFill>
              <a:srgbClr val="40591B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</dgm:t>
    </dgm:pt>
    <dgm:pt modelId="{C376C2DC-0A59-7342-A0E4-294315250BB3}" type="parTrans" cxnId="{F711C276-5AFC-604F-9FA5-9612C12B46BD}">
      <dgm:prSet/>
      <dgm:spPr/>
      <dgm:t>
        <a:bodyPr/>
        <a:lstStyle/>
        <a:p>
          <a:endParaRPr lang="ru-RU"/>
        </a:p>
      </dgm:t>
    </dgm:pt>
    <dgm:pt modelId="{ACAD3321-D6EF-9342-8415-4048A9F3490A}" type="sibTrans" cxnId="{F711C276-5AFC-604F-9FA5-9612C12B46BD}">
      <dgm:prSet/>
      <dgm:spPr/>
      <dgm:t>
        <a:bodyPr/>
        <a:lstStyle/>
        <a:p>
          <a:endParaRPr lang="ru-RU"/>
        </a:p>
      </dgm:t>
    </dgm:pt>
    <dgm:pt modelId="{AC8F9224-38AA-DC42-8C7F-3390381CC714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    СЕНТЯБРЬ</a:t>
          </a:r>
          <a:endParaRPr lang="ru-RU" dirty="0"/>
        </a:p>
      </dgm:t>
    </dgm:pt>
    <dgm:pt modelId="{1321B52F-E208-7545-9D11-349702D48315}" type="parTrans" cxnId="{60E09BE6-B594-234C-9A98-E07D980CD06C}">
      <dgm:prSet/>
      <dgm:spPr/>
      <dgm:t>
        <a:bodyPr/>
        <a:lstStyle/>
        <a:p>
          <a:endParaRPr lang="ru-RU"/>
        </a:p>
      </dgm:t>
    </dgm:pt>
    <dgm:pt modelId="{7A07A525-9806-CA4C-BF08-FF1E574F6E2A}" type="sibTrans" cxnId="{60E09BE6-B594-234C-9A98-E07D980CD06C}">
      <dgm:prSet/>
      <dgm:spPr/>
      <dgm:t>
        <a:bodyPr/>
        <a:lstStyle/>
        <a:p>
          <a:endParaRPr lang="ru-RU"/>
        </a:p>
      </dgm:t>
    </dgm:pt>
    <dgm:pt modelId="{D28703A0-241F-F544-A7C4-23F409B2914F}">
      <dgm:prSet phldrT="[Текст]" custT="1"/>
      <dgm:spPr/>
      <dgm:t>
        <a:bodyPr/>
        <a:lstStyle/>
        <a:p>
          <a:endParaRPr lang="ru-RU" sz="1600" dirty="0" smtClean="0">
            <a:solidFill>
              <a:srgbClr val="336600"/>
            </a:solidFill>
          </a:endParaRPr>
        </a:p>
        <a:p>
          <a:r>
            <a:rPr lang="ru-RU" sz="1600" dirty="0" smtClean="0">
              <a:solidFill>
                <a:srgbClr val="336600"/>
              </a:solidFill>
            </a:rPr>
            <a:t>Утверждение обновленной политики и процедур, формирование состава СКК в соответствии с новой политикой по урегулированию  конфликта интересов.</a:t>
          </a:r>
        </a:p>
        <a:p>
          <a:endParaRPr lang="ru-RU" sz="1600" b="1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  <a:p>
          <a:r>
            <a:rPr lang="ru-RU" sz="1600" b="1" dirty="0" smtClean="0">
              <a:solidFill>
                <a:srgbClr val="800000"/>
              </a:solidFill>
            </a:rPr>
            <a:t>Утвержденные СКК политика, процедуры и обновленный состав СКК соответствуют требованиям и минимальным стандартам ГФ по КИ</a:t>
          </a:r>
          <a:endParaRPr lang="ru-RU" sz="1600" dirty="0">
            <a:solidFill>
              <a:srgbClr val="800000"/>
            </a:solidFill>
          </a:endParaRPr>
        </a:p>
      </dgm:t>
    </dgm:pt>
    <dgm:pt modelId="{24EC1F81-F2F1-B845-A88C-A17257ABD79C}" type="parTrans" cxnId="{7A3A1EF3-969E-074A-89C2-AA60DB39046C}">
      <dgm:prSet/>
      <dgm:spPr/>
      <dgm:t>
        <a:bodyPr/>
        <a:lstStyle/>
        <a:p>
          <a:endParaRPr lang="ru-RU"/>
        </a:p>
      </dgm:t>
    </dgm:pt>
    <dgm:pt modelId="{D52A07A3-615A-0946-BC73-15D21DE1FCC1}" type="sibTrans" cxnId="{7A3A1EF3-969E-074A-89C2-AA60DB39046C}">
      <dgm:prSet/>
      <dgm:spPr/>
      <dgm:t>
        <a:bodyPr/>
        <a:lstStyle/>
        <a:p>
          <a:endParaRPr lang="ru-RU"/>
        </a:p>
      </dgm:t>
    </dgm:pt>
    <dgm:pt modelId="{16FA5DFA-6D8F-4C46-BAB3-4C290DB217AA}">
      <dgm:prSet phldrT="[Текст]"/>
      <dgm:spPr>
        <a:solidFill>
          <a:srgbClr val="94BA27"/>
        </a:solidFill>
      </dgm:spPr>
      <dgm:t>
        <a:bodyPr/>
        <a:lstStyle/>
        <a:p>
          <a:r>
            <a:rPr lang="ru-RU" dirty="0" smtClean="0"/>
            <a:t>ОКТЯБРЬ</a:t>
          </a:r>
          <a:r>
            <a:rPr lang="en-US" dirty="0" smtClean="0"/>
            <a:t>-</a:t>
          </a:r>
          <a:r>
            <a:rPr lang="ru-RU" dirty="0" smtClean="0"/>
            <a:t>НОЯБРЬ </a:t>
          </a:r>
          <a:endParaRPr lang="ru-RU" dirty="0"/>
        </a:p>
      </dgm:t>
    </dgm:pt>
    <dgm:pt modelId="{CC3C3676-D735-DE4B-99F6-532DD9B5DDCA}" type="parTrans" cxnId="{9739FEAD-444C-5443-B849-0F817A72B660}">
      <dgm:prSet/>
      <dgm:spPr/>
      <dgm:t>
        <a:bodyPr/>
        <a:lstStyle/>
        <a:p>
          <a:endParaRPr lang="ru-RU"/>
        </a:p>
      </dgm:t>
    </dgm:pt>
    <dgm:pt modelId="{A4B5FA89-BDA0-8841-B2A8-64CE575D0920}" type="sibTrans" cxnId="{9739FEAD-444C-5443-B849-0F817A72B660}">
      <dgm:prSet/>
      <dgm:spPr/>
      <dgm:t>
        <a:bodyPr/>
        <a:lstStyle/>
        <a:p>
          <a:endParaRPr lang="ru-RU"/>
        </a:p>
      </dgm:t>
    </dgm:pt>
    <dgm:pt modelId="{756485DA-D397-8F4C-B6DB-3637952D6F0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336600"/>
              </a:solidFill>
            </a:rPr>
            <a:t>Развитие потенциала по вопросам урегулирования конфликта интересов (</a:t>
          </a:r>
          <a:r>
            <a:rPr lang="en-US" sz="1600" dirty="0" smtClean="0">
              <a:solidFill>
                <a:srgbClr val="336600"/>
              </a:solidFill>
            </a:rPr>
            <a:t>GMS</a:t>
          </a:r>
          <a:r>
            <a:rPr lang="ru-RU" sz="1600" dirty="0" smtClean="0">
              <a:solidFill>
                <a:srgbClr val="336600"/>
              </a:solidFill>
            </a:rPr>
            <a:t>, СКК).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800000"/>
              </a:solidFill>
            </a:rPr>
            <a:t>Члены СКК и сотрудники Секретариата владеют знаниями и навыками, необходимыми для эффективного урегулирования КИ</a:t>
          </a:r>
          <a:endParaRPr lang="ru-RU" sz="1600" dirty="0" smtClean="0">
            <a:solidFill>
              <a:srgbClr val="800000"/>
            </a:solidFill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solidFill>
              <a:srgbClr val="800000"/>
            </a:solidFill>
          </a:endParaRPr>
        </a:p>
      </dgm:t>
    </dgm:pt>
    <dgm:pt modelId="{D46C9D34-23F2-1141-ABC6-15E2D3B642E2}" type="parTrans" cxnId="{594548E0-53E0-7C4C-9C14-E9BA96A524D5}">
      <dgm:prSet/>
      <dgm:spPr/>
      <dgm:t>
        <a:bodyPr/>
        <a:lstStyle/>
        <a:p>
          <a:endParaRPr lang="ru-RU"/>
        </a:p>
      </dgm:t>
    </dgm:pt>
    <dgm:pt modelId="{23C4684D-CEB2-9140-A64E-5C170E6F87B1}" type="sibTrans" cxnId="{594548E0-53E0-7C4C-9C14-E9BA96A524D5}">
      <dgm:prSet/>
      <dgm:spPr/>
      <dgm:t>
        <a:bodyPr/>
        <a:lstStyle/>
        <a:p>
          <a:endParaRPr lang="ru-RU"/>
        </a:p>
      </dgm:t>
    </dgm:pt>
    <dgm:pt modelId="{5DDD14DF-94E4-D248-BE62-3C2F556D84B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800000"/>
              </a:solidFill>
            </a:rPr>
            <a:t>Разработанные проекты политики и процедур</a:t>
          </a:r>
          <a:endParaRPr lang="ru-RU" sz="1600" dirty="0">
            <a:solidFill>
              <a:srgbClr val="800000"/>
            </a:solidFill>
          </a:endParaRPr>
        </a:p>
      </dgm:t>
    </dgm:pt>
    <dgm:pt modelId="{6B1647B3-CC2B-AE4C-83EB-79E5095B32B9}" type="parTrans" cxnId="{A8CEBD95-F9CB-4343-B32F-AF74A94E6AA9}">
      <dgm:prSet/>
      <dgm:spPr/>
      <dgm:t>
        <a:bodyPr/>
        <a:lstStyle/>
        <a:p>
          <a:endParaRPr lang="ru-RU"/>
        </a:p>
      </dgm:t>
    </dgm:pt>
    <dgm:pt modelId="{9A42FD52-D9B9-394B-B604-D534A91D4F63}" type="sibTrans" cxnId="{A8CEBD95-F9CB-4343-B32F-AF74A94E6AA9}">
      <dgm:prSet/>
      <dgm:spPr/>
      <dgm:t>
        <a:bodyPr/>
        <a:lstStyle/>
        <a:p>
          <a:endParaRPr lang="ru-RU"/>
        </a:p>
      </dgm:t>
    </dgm:pt>
    <dgm:pt modelId="{1E50D3E6-2BDD-DB4D-94B3-441802EF0558}" type="pres">
      <dgm:prSet presAssocID="{80238A66-D3E4-994A-BFAE-758CA4F7984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3FA806-2F75-B940-AB99-CF99A2E811ED}" type="pres">
      <dgm:prSet presAssocID="{B0F7452F-C11C-6743-BCCE-B92E7D59149B}" presName="parentText1" presStyleLbl="node1" presStyleIdx="0" presStyleCnt="3" custLinFactNeighborX="-360" custLinFactNeighborY="174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85B90-1EB2-B246-AF52-62CCFEA947A1}" type="pres">
      <dgm:prSet presAssocID="{B0F7452F-C11C-6743-BCCE-B92E7D59149B}" presName="childText1" presStyleLbl="solidAlignAcc1" presStyleIdx="0" presStyleCnt="3" custScaleX="102605" custScaleY="188967" custLinFactNeighborX="2972" custLinFactNeighborY="542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1DAA6-327E-2E4E-81B9-CB6A7992536E}" type="pres">
      <dgm:prSet presAssocID="{AC8F9224-38AA-DC42-8C7F-3390381CC71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F8D16-C258-8341-A8DA-A9AB1C6E6498}" type="pres">
      <dgm:prSet presAssocID="{AC8F9224-38AA-DC42-8C7F-3390381CC714}" presName="childText2" presStyleLbl="solidAlignAcc1" presStyleIdx="1" presStyleCnt="3" custScaleY="180537" custLinFactNeighborX="3896" custLinFactNeighborY="389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A002F-326E-FC44-8258-3F04B56AEE77}" type="pres">
      <dgm:prSet presAssocID="{16FA5DFA-6D8F-4C46-BAB3-4C290DB217AA}" presName="parentText3" presStyleLbl="node1" presStyleIdx="2" presStyleCnt="3" custLinFactNeighborX="356" custLinFactNeighborY="-972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82B06-E5CB-B64C-BAE9-360D818C24BD}" type="pres">
      <dgm:prSet presAssocID="{16FA5DFA-6D8F-4C46-BAB3-4C290DB217AA}" presName="childText3" presStyleLbl="solidAlignAcc1" presStyleIdx="2" presStyleCnt="3" custScaleX="96858" custScaleY="170375" custLinFactNeighborX="1713" custLinFactNeighborY="32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6C98CB-2B11-5E4D-B15D-AA0E28103590}" type="presOf" srcId="{16FA5DFA-6D8F-4C46-BAB3-4C290DB217AA}" destId="{016A002F-326E-FC44-8258-3F04B56AEE77}" srcOrd="0" destOrd="0" presId="urn:microsoft.com/office/officeart/2009/3/layout/IncreasingArrowsProcess"/>
    <dgm:cxn modelId="{60E09BE6-B594-234C-9A98-E07D980CD06C}" srcId="{80238A66-D3E4-994A-BFAE-758CA4F7984F}" destId="{AC8F9224-38AA-DC42-8C7F-3390381CC714}" srcOrd="1" destOrd="0" parTransId="{1321B52F-E208-7545-9D11-349702D48315}" sibTransId="{7A07A525-9806-CA4C-BF08-FF1E574F6E2A}"/>
    <dgm:cxn modelId="{D452C632-2F10-D640-BA3A-8A35763D4F21}" type="presOf" srcId="{5DDD14DF-94E4-D248-BE62-3C2F556D84B5}" destId="{E3B85B90-1EB2-B246-AF52-62CCFEA947A1}" srcOrd="0" destOrd="1" presId="urn:microsoft.com/office/officeart/2009/3/layout/IncreasingArrowsProcess"/>
    <dgm:cxn modelId="{EA39ED69-DB65-0F45-88BD-31B77798B8C3}" type="presOf" srcId="{756485DA-D397-8F4C-B6DB-3637952D6F00}" destId="{1C182B06-E5CB-B64C-BAE9-360D818C24BD}" srcOrd="0" destOrd="0" presId="urn:microsoft.com/office/officeart/2009/3/layout/IncreasingArrowsProcess"/>
    <dgm:cxn modelId="{D702F467-FB81-2247-B657-6B5E8A6491DB}" type="presOf" srcId="{AC8F9224-38AA-DC42-8C7F-3390381CC714}" destId="{55B1DAA6-327E-2E4E-81B9-CB6A7992536E}" srcOrd="0" destOrd="0" presId="urn:microsoft.com/office/officeart/2009/3/layout/IncreasingArrowsProcess"/>
    <dgm:cxn modelId="{8D0222AA-77B9-894E-B060-5FB419766288}" type="presOf" srcId="{B0F7452F-C11C-6743-BCCE-B92E7D59149B}" destId="{D63FA806-2F75-B940-AB99-CF99A2E811ED}" srcOrd="0" destOrd="0" presId="urn:microsoft.com/office/officeart/2009/3/layout/IncreasingArrowsProcess"/>
    <dgm:cxn modelId="{F711C276-5AFC-604F-9FA5-9612C12B46BD}" srcId="{B0F7452F-C11C-6743-BCCE-B92E7D59149B}" destId="{CFEBA4B1-CFFC-E84C-B04D-E9EE3C68980F}" srcOrd="0" destOrd="0" parTransId="{C376C2DC-0A59-7342-A0E4-294315250BB3}" sibTransId="{ACAD3321-D6EF-9342-8415-4048A9F3490A}"/>
    <dgm:cxn modelId="{9739FEAD-444C-5443-B849-0F817A72B660}" srcId="{80238A66-D3E4-994A-BFAE-758CA4F7984F}" destId="{16FA5DFA-6D8F-4C46-BAB3-4C290DB217AA}" srcOrd="2" destOrd="0" parTransId="{CC3C3676-D735-DE4B-99F6-532DD9B5DDCA}" sibTransId="{A4B5FA89-BDA0-8841-B2A8-64CE575D0920}"/>
    <dgm:cxn modelId="{E219DD3E-D717-2A47-99DA-B0FCC35FBA40}" type="presOf" srcId="{80238A66-D3E4-994A-BFAE-758CA4F7984F}" destId="{1E50D3E6-2BDD-DB4D-94B3-441802EF0558}" srcOrd="0" destOrd="0" presId="urn:microsoft.com/office/officeart/2009/3/layout/IncreasingArrowsProcess"/>
    <dgm:cxn modelId="{A8CEBD95-F9CB-4343-B32F-AF74A94E6AA9}" srcId="{B0F7452F-C11C-6743-BCCE-B92E7D59149B}" destId="{5DDD14DF-94E4-D248-BE62-3C2F556D84B5}" srcOrd="1" destOrd="0" parTransId="{6B1647B3-CC2B-AE4C-83EB-79E5095B32B9}" sibTransId="{9A42FD52-D9B9-394B-B604-D534A91D4F63}"/>
    <dgm:cxn modelId="{2752076D-B0D2-F245-927C-ED89461CC6CD}" type="presOf" srcId="{D28703A0-241F-F544-A7C4-23F409B2914F}" destId="{720F8D16-C258-8341-A8DA-A9AB1C6E6498}" srcOrd="0" destOrd="0" presId="urn:microsoft.com/office/officeart/2009/3/layout/IncreasingArrowsProcess"/>
    <dgm:cxn modelId="{594548E0-53E0-7C4C-9C14-E9BA96A524D5}" srcId="{16FA5DFA-6D8F-4C46-BAB3-4C290DB217AA}" destId="{756485DA-D397-8F4C-B6DB-3637952D6F00}" srcOrd="0" destOrd="0" parTransId="{D46C9D34-23F2-1141-ABC6-15E2D3B642E2}" sibTransId="{23C4684D-CEB2-9140-A64E-5C170E6F87B1}"/>
    <dgm:cxn modelId="{BACB9945-21DD-754F-91A4-FA9105AE714A}" type="presOf" srcId="{CFEBA4B1-CFFC-E84C-B04D-E9EE3C68980F}" destId="{E3B85B90-1EB2-B246-AF52-62CCFEA947A1}" srcOrd="0" destOrd="0" presId="urn:microsoft.com/office/officeart/2009/3/layout/IncreasingArrowsProcess"/>
    <dgm:cxn modelId="{AE5A4E13-E82D-4F4D-B3BB-8AEB4583A24D}" srcId="{80238A66-D3E4-994A-BFAE-758CA4F7984F}" destId="{B0F7452F-C11C-6743-BCCE-B92E7D59149B}" srcOrd="0" destOrd="0" parTransId="{005A00DD-6F51-7946-88BD-DB7913EA09D1}" sibTransId="{4FC5C85B-FFAB-284A-9969-67DEE51DBCEC}"/>
    <dgm:cxn modelId="{7A3A1EF3-969E-074A-89C2-AA60DB39046C}" srcId="{AC8F9224-38AA-DC42-8C7F-3390381CC714}" destId="{D28703A0-241F-F544-A7C4-23F409B2914F}" srcOrd="0" destOrd="0" parTransId="{24EC1F81-F2F1-B845-A88C-A17257ABD79C}" sibTransId="{D52A07A3-615A-0946-BC73-15D21DE1FCC1}"/>
    <dgm:cxn modelId="{0DD5A666-A6AC-4747-B398-0E06432C6F09}" type="presParOf" srcId="{1E50D3E6-2BDD-DB4D-94B3-441802EF0558}" destId="{D63FA806-2F75-B940-AB99-CF99A2E811ED}" srcOrd="0" destOrd="0" presId="urn:microsoft.com/office/officeart/2009/3/layout/IncreasingArrowsProcess"/>
    <dgm:cxn modelId="{954A4407-43C9-CB4A-BCC7-644B9330F017}" type="presParOf" srcId="{1E50D3E6-2BDD-DB4D-94B3-441802EF0558}" destId="{E3B85B90-1EB2-B246-AF52-62CCFEA947A1}" srcOrd="1" destOrd="0" presId="urn:microsoft.com/office/officeart/2009/3/layout/IncreasingArrowsProcess"/>
    <dgm:cxn modelId="{B0273678-73E9-8840-AA2F-35206E297C12}" type="presParOf" srcId="{1E50D3E6-2BDD-DB4D-94B3-441802EF0558}" destId="{55B1DAA6-327E-2E4E-81B9-CB6A7992536E}" srcOrd="2" destOrd="0" presId="urn:microsoft.com/office/officeart/2009/3/layout/IncreasingArrowsProcess"/>
    <dgm:cxn modelId="{6B30A85A-3722-F24E-BDEF-1B43221FDADB}" type="presParOf" srcId="{1E50D3E6-2BDD-DB4D-94B3-441802EF0558}" destId="{720F8D16-C258-8341-A8DA-A9AB1C6E6498}" srcOrd="3" destOrd="0" presId="urn:microsoft.com/office/officeart/2009/3/layout/IncreasingArrowsProcess"/>
    <dgm:cxn modelId="{2B73389C-25EF-464C-B55D-292989F63605}" type="presParOf" srcId="{1E50D3E6-2BDD-DB4D-94B3-441802EF0558}" destId="{016A002F-326E-FC44-8258-3F04B56AEE77}" srcOrd="4" destOrd="0" presId="urn:microsoft.com/office/officeart/2009/3/layout/IncreasingArrowsProcess"/>
    <dgm:cxn modelId="{CF6534A0-E150-5F4E-A71E-E6BE9E2E652B}" type="presParOf" srcId="{1E50D3E6-2BDD-DB4D-94B3-441802EF0558}" destId="{1C182B06-E5CB-B64C-BAE9-360D818C24B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238A66-D3E4-994A-BFAE-758CA4F7984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7452F-C11C-6743-BCCE-B92E7D59149B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СЕНТЯБРЬ</a:t>
          </a:r>
          <a:endParaRPr lang="ru-RU" dirty="0"/>
        </a:p>
      </dgm:t>
    </dgm:pt>
    <dgm:pt modelId="{005A00DD-6F51-7946-88BD-DB7913EA09D1}" type="parTrans" cxnId="{AE5A4E13-E82D-4F4D-B3BB-8AEB4583A24D}">
      <dgm:prSet/>
      <dgm:spPr/>
      <dgm:t>
        <a:bodyPr/>
        <a:lstStyle/>
        <a:p>
          <a:endParaRPr lang="ru-RU"/>
        </a:p>
      </dgm:t>
    </dgm:pt>
    <dgm:pt modelId="{4FC5C85B-FFAB-284A-9969-67DEE51DBCEC}" type="sibTrans" cxnId="{AE5A4E13-E82D-4F4D-B3BB-8AEB4583A24D}">
      <dgm:prSet/>
      <dgm:spPr/>
      <dgm:t>
        <a:bodyPr/>
        <a:lstStyle/>
        <a:p>
          <a:endParaRPr lang="ru-RU"/>
        </a:p>
      </dgm:t>
    </dgm:pt>
    <dgm:pt modelId="{CFEBA4B1-CFFC-E84C-B04D-E9EE3C68980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8000"/>
              </a:solidFill>
            </a:rPr>
            <a:t>Разработка новой редакции процедуры формирования состава КН с акцентом на наличии необходимых экспертных навыков у членов КН (</a:t>
          </a:r>
          <a:r>
            <a:rPr lang="en-US" sz="1800" dirty="0" smtClean="0">
              <a:solidFill>
                <a:srgbClr val="008000"/>
              </a:solidFill>
            </a:rPr>
            <a:t>GMS </a:t>
          </a:r>
          <a:r>
            <a:rPr lang="ru-RU" sz="1800" dirty="0" smtClean="0">
              <a:solidFill>
                <a:srgbClr val="008000"/>
              </a:solidFill>
            </a:rPr>
            <a:t>при содействии РГ, СКК).</a:t>
          </a:r>
        </a:p>
        <a:p>
          <a:endParaRPr lang="ru-RU" sz="1600" b="1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 </a:t>
          </a:r>
        </a:p>
        <a:p>
          <a:r>
            <a:rPr lang="ru-RU" sz="1600" b="1" dirty="0" smtClean="0">
              <a:solidFill>
                <a:srgbClr val="800000"/>
              </a:solidFill>
            </a:rPr>
            <a:t>решение СКК об утверждении процедуры (часть Положения) и поручении Секретариату организовать процесс формирования нового состава КН</a:t>
          </a:r>
          <a:endParaRPr lang="ru-RU" sz="1600" b="1" dirty="0">
            <a:solidFill>
              <a:srgbClr val="800000"/>
            </a:solidFill>
          </a:endParaRPr>
        </a:p>
      </dgm:t>
    </dgm:pt>
    <dgm:pt modelId="{C376C2DC-0A59-7342-A0E4-294315250BB3}" type="parTrans" cxnId="{F711C276-5AFC-604F-9FA5-9612C12B46BD}">
      <dgm:prSet/>
      <dgm:spPr/>
      <dgm:t>
        <a:bodyPr/>
        <a:lstStyle/>
        <a:p>
          <a:endParaRPr lang="ru-RU"/>
        </a:p>
      </dgm:t>
    </dgm:pt>
    <dgm:pt modelId="{ACAD3321-D6EF-9342-8415-4048A9F3490A}" type="sibTrans" cxnId="{F711C276-5AFC-604F-9FA5-9612C12B46BD}">
      <dgm:prSet/>
      <dgm:spPr/>
      <dgm:t>
        <a:bodyPr/>
        <a:lstStyle/>
        <a:p>
          <a:endParaRPr lang="ru-RU"/>
        </a:p>
      </dgm:t>
    </dgm:pt>
    <dgm:pt modelId="{AC8F9224-38AA-DC42-8C7F-3390381CC714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ОКТЯБРЬ</a:t>
          </a:r>
          <a:endParaRPr lang="ru-RU" dirty="0"/>
        </a:p>
      </dgm:t>
    </dgm:pt>
    <dgm:pt modelId="{1321B52F-E208-7545-9D11-349702D48315}" type="parTrans" cxnId="{60E09BE6-B594-234C-9A98-E07D980CD06C}">
      <dgm:prSet/>
      <dgm:spPr/>
      <dgm:t>
        <a:bodyPr/>
        <a:lstStyle/>
        <a:p>
          <a:endParaRPr lang="ru-RU"/>
        </a:p>
      </dgm:t>
    </dgm:pt>
    <dgm:pt modelId="{7A07A525-9806-CA4C-BF08-FF1E574F6E2A}" type="sibTrans" cxnId="{60E09BE6-B594-234C-9A98-E07D980CD06C}">
      <dgm:prSet/>
      <dgm:spPr/>
      <dgm:t>
        <a:bodyPr/>
        <a:lstStyle/>
        <a:p>
          <a:endParaRPr lang="ru-RU"/>
        </a:p>
      </dgm:t>
    </dgm:pt>
    <dgm:pt modelId="{D28703A0-241F-F544-A7C4-23F409B2914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8000"/>
              </a:solidFill>
            </a:rPr>
            <a:t>Обновление Плана по надзору.</a:t>
          </a:r>
        </a:p>
        <a:p>
          <a:r>
            <a:rPr lang="ru-RU" sz="1800" dirty="0" smtClean="0">
              <a:solidFill>
                <a:srgbClr val="008000"/>
              </a:solidFill>
            </a:rPr>
            <a:t>Развитие потенциала по вопросам надзора (</a:t>
          </a:r>
          <a:r>
            <a:rPr lang="en-US" sz="1800" dirty="0" smtClean="0">
              <a:solidFill>
                <a:srgbClr val="008000"/>
              </a:solidFill>
            </a:rPr>
            <a:t>GMS</a:t>
          </a:r>
          <a:r>
            <a:rPr lang="ru-RU" sz="1800" dirty="0" smtClean="0">
              <a:solidFill>
                <a:srgbClr val="008000"/>
              </a:solidFill>
            </a:rPr>
            <a:t>, РГ, СКК).</a:t>
          </a:r>
        </a:p>
        <a:p>
          <a:endParaRPr lang="ru-RU" sz="1600" b="1" dirty="0" smtClean="0">
            <a:solidFill>
              <a:srgbClr val="40591B"/>
            </a:solidFill>
          </a:endParaRPr>
        </a:p>
        <a:p>
          <a:endParaRPr lang="ru-RU" sz="1600" b="1" dirty="0" smtClean="0">
            <a:solidFill>
              <a:srgbClr val="800000"/>
            </a:solidFill>
          </a:endParaRPr>
        </a:p>
        <a:p>
          <a:endParaRPr lang="ru-RU" sz="1600" b="1" u="sng" dirty="0" smtClean="0">
            <a:solidFill>
              <a:srgbClr val="800000"/>
            </a:solidFill>
          </a:endParaRPr>
        </a:p>
        <a:p>
          <a:endParaRPr lang="ru-RU" sz="1600" b="1" u="sng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  <a:p>
          <a:r>
            <a:rPr lang="ru-RU" sz="1600" b="1" dirty="0" smtClean="0">
              <a:solidFill>
                <a:srgbClr val="800000"/>
              </a:solidFill>
            </a:rPr>
            <a:t>разработан проект Плана по надзору и проведена ориентация по вопросам осуществления надзора.</a:t>
          </a:r>
          <a:endParaRPr lang="ru-RU" sz="1600" dirty="0">
            <a:solidFill>
              <a:srgbClr val="800000"/>
            </a:solidFill>
          </a:endParaRPr>
        </a:p>
      </dgm:t>
    </dgm:pt>
    <dgm:pt modelId="{24EC1F81-F2F1-B845-A88C-A17257ABD79C}" type="parTrans" cxnId="{7A3A1EF3-969E-074A-89C2-AA60DB39046C}">
      <dgm:prSet/>
      <dgm:spPr/>
      <dgm:t>
        <a:bodyPr/>
        <a:lstStyle/>
        <a:p>
          <a:endParaRPr lang="ru-RU"/>
        </a:p>
      </dgm:t>
    </dgm:pt>
    <dgm:pt modelId="{D52A07A3-615A-0946-BC73-15D21DE1FCC1}" type="sibTrans" cxnId="{7A3A1EF3-969E-074A-89C2-AA60DB39046C}">
      <dgm:prSet/>
      <dgm:spPr/>
      <dgm:t>
        <a:bodyPr/>
        <a:lstStyle/>
        <a:p>
          <a:endParaRPr lang="ru-RU"/>
        </a:p>
      </dgm:t>
    </dgm:pt>
    <dgm:pt modelId="{16FA5DFA-6D8F-4C46-BAB3-4C290DB217AA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НОЯБРЬ - ДЕКАБРЬ</a:t>
          </a:r>
          <a:endParaRPr lang="ru-RU" dirty="0"/>
        </a:p>
      </dgm:t>
    </dgm:pt>
    <dgm:pt modelId="{CC3C3676-D735-DE4B-99F6-532DD9B5DDCA}" type="parTrans" cxnId="{9739FEAD-444C-5443-B849-0F817A72B660}">
      <dgm:prSet/>
      <dgm:spPr/>
      <dgm:t>
        <a:bodyPr/>
        <a:lstStyle/>
        <a:p>
          <a:endParaRPr lang="ru-RU"/>
        </a:p>
      </dgm:t>
    </dgm:pt>
    <dgm:pt modelId="{A4B5FA89-BDA0-8841-B2A8-64CE575D0920}" type="sibTrans" cxnId="{9739FEAD-444C-5443-B849-0F817A72B660}">
      <dgm:prSet/>
      <dgm:spPr/>
      <dgm:t>
        <a:bodyPr/>
        <a:lstStyle/>
        <a:p>
          <a:endParaRPr lang="ru-RU"/>
        </a:p>
      </dgm:t>
    </dgm:pt>
    <dgm:pt modelId="{756485DA-D397-8F4C-B6DB-3637952D6F0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>
              <a:solidFill>
                <a:srgbClr val="008000"/>
              </a:solidFill>
            </a:rPr>
            <a:t>Утверждение состава КН, обладающего экспертными навыками (после утверждения нового состава СКК), до</a:t>
          </a:r>
          <a:r>
            <a:rPr lang="ru-RU" sz="1700" b="0" dirty="0" smtClean="0">
              <a:solidFill>
                <a:srgbClr val="008000"/>
              </a:solidFill>
            </a:rPr>
            <a:t>работка и утверждение Плана по надзору с мероприятиями на 2015 год</a:t>
          </a:r>
          <a:endParaRPr lang="ru-RU" sz="1600" b="1" u="sng" dirty="0" smtClean="0">
            <a:solidFill>
              <a:srgbClr val="008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800000"/>
              </a:solidFill>
            </a:rPr>
            <a:t>решение СКК об утверждении состава КН и Плана по надзору</a:t>
          </a:r>
          <a:endParaRPr lang="ru-RU" sz="1600" dirty="0" smtClean="0">
            <a:solidFill>
              <a:srgbClr val="800000"/>
            </a:solidFill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solidFill>
              <a:srgbClr val="800000"/>
            </a:solidFill>
          </a:endParaRPr>
        </a:p>
      </dgm:t>
    </dgm:pt>
    <dgm:pt modelId="{D46C9D34-23F2-1141-ABC6-15E2D3B642E2}" type="parTrans" cxnId="{594548E0-53E0-7C4C-9C14-E9BA96A524D5}">
      <dgm:prSet/>
      <dgm:spPr/>
      <dgm:t>
        <a:bodyPr/>
        <a:lstStyle/>
        <a:p>
          <a:endParaRPr lang="ru-RU"/>
        </a:p>
      </dgm:t>
    </dgm:pt>
    <dgm:pt modelId="{23C4684D-CEB2-9140-A64E-5C170E6F87B1}" type="sibTrans" cxnId="{594548E0-53E0-7C4C-9C14-E9BA96A524D5}">
      <dgm:prSet/>
      <dgm:spPr/>
      <dgm:t>
        <a:bodyPr/>
        <a:lstStyle/>
        <a:p>
          <a:endParaRPr lang="ru-RU"/>
        </a:p>
      </dgm:t>
    </dgm:pt>
    <dgm:pt modelId="{1E50D3E6-2BDD-DB4D-94B3-441802EF0558}" type="pres">
      <dgm:prSet presAssocID="{80238A66-D3E4-994A-BFAE-758CA4F7984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3FA806-2F75-B940-AB99-CF99A2E811ED}" type="pres">
      <dgm:prSet presAssocID="{B0F7452F-C11C-6743-BCCE-B92E7D59149B}" presName="parentText1" presStyleLbl="node1" presStyleIdx="0" presStyleCnt="3" custLinFactNeighborX="-360" custLinFactNeighborY="174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85B90-1EB2-B246-AF52-62CCFEA947A1}" type="pres">
      <dgm:prSet presAssocID="{B0F7452F-C11C-6743-BCCE-B92E7D59149B}" presName="childText1" presStyleLbl="solidAlignAcc1" presStyleIdx="0" presStyleCnt="3" custScaleX="102605" custScaleY="188967" custLinFactNeighborX="2972" custLinFactNeighborY="542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1DAA6-327E-2E4E-81B9-CB6A7992536E}" type="pres">
      <dgm:prSet presAssocID="{AC8F9224-38AA-DC42-8C7F-3390381CC71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F8D16-C258-8341-A8DA-A9AB1C6E6498}" type="pres">
      <dgm:prSet presAssocID="{AC8F9224-38AA-DC42-8C7F-3390381CC714}" presName="childText2" presStyleLbl="solidAlignAcc1" presStyleIdx="1" presStyleCnt="3" custScaleY="180537" custLinFactNeighborX="3896" custLinFactNeighborY="389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A002F-326E-FC44-8258-3F04B56AEE77}" type="pres">
      <dgm:prSet presAssocID="{16FA5DFA-6D8F-4C46-BAB3-4C290DB217AA}" presName="parentText3" presStyleLbl="node1" presStyleIdx="2" presStyleCnt="3" custLinFactNeighborX="356" custLinFactNeighborY="-972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82B06-E5CB-B64C-BAE9-360D818C24BD}" type="pres">
      <dgm:prSet presAssocID="{16FA5DFA-6D8F-4C46-BAB3-4C290DB217AA}" presName="childText3" presStyleLbl="solidAlignAcc1" presStyleIdx="2" presStyleCnt="3" custScaleX="96858" custScaleY="170375" custLinFactNeighborX="1713" custLinFactNeighborY="32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89AAE9-32B4-C141-ABF2-C5234C2E9855}" type="presOf" srcId="{B0F7452F-C11C-6743-BCCE-B92E7D59149B}" destId="{D63FA806-2F75-B940-AB99-CF99A2E811ED}" srcOrd="0" destOrd="0" presId="urn:microsoft.com/office/officeart/2009/3/layout/IncreasingArrowsProcess"/>
    <dgm:cxn modelId="{60E09BE6-B594-234C-9A98-E07D980CD06C}" srcId="{80238A66-D3E4-994A-BFAE-758CA4F7984F}" destId="{AC8F9224-38AA-DC42-8C7F-3390381CC714}" srcOrd="1" destOrd="0" parTransId="{1321B52F-E208-7545-9D11-349702D48315}" sibTransId="{7A07A525-9806-CA4C-BF08-FF1E574F6E2A}"/>
    <dgm:cxn modelId="{5E3E0963-E34A-A649-B721-A4A00CED4589}" type="presOf" srcId="{CFEBA4B1-CFFC-E84C-B04D-E9EE3C68980F}" destId="{E3B85B90-1EB2-B246-AF52-62CCFEA947A1}" srcOrd="0" destOrd="0" presId="urn:microsoft.com/office/officeart/2009/3/layout/IncreasingArrowsProcess"/>
    <dgm:cxn modelId="{D9A60B1B-F60B-2D45-A118-C42755F57AEA}" type="presOf" srcId="{80238A66-D3E4-994A-BFAE-758CA4F7984F}" destId="{1E50D3E6-2BDD-DB4D-94B3-441802EF0558}" srcOrd="0" destOrd="0" presId="urn:microsoft.com/office/officeart/2009/3/layout/IncreasingArrowsProcess"/>
    <dgm:cxn modelId="{B1FBE797-4C16-AB45-AAFD-290976063936}" type="presOf" srcId="{AC8F9224-38AA-DC42-8C7F-3390381CC714}" destId="{55B1DAA6-327E-2E4E-81B9-CB6A7992536E}" srcOrd="0" destOrd="0" presId="urn:microsoft.com/office/officeart/2009/3/layout/IncreasingArrowsProcess"/>
    <dgm:cxn modelId="{F711C276-5AFC-604F-9FA5-9612C12B46BD}" srcId="{B0F7452F-C11C-6743-BCCE-B92E7D59149B}" destId="{CFEBA4B1-CFFC-E84C-B04D-E9EE3C68980F}" srcOrd="0" destOrd="0" parTransId="{C376C2DC-0A59-7342-A0E4-294315250BB3}" sibTransId="{ACAD3321-D6EF-9342-8415-4048A9F3490A}"/>
    <dgm:cxn modelId="{9739FEAD-444C-5443-B849-0F817A72B660}" srcId="{80238A66-D3E4-994A-BFAE-758CA4F7984F}" destId="{16FA5DFA-6D8F-4C46-BAB3-4C290DB217AA}" srcOrd="2" destOrd="0" parTransId="{CC3C3676-D735-DE4B-99F6-532DD9B5DDCA}" sibTransId="{A4B5FA89-BDA0-8841-B2A8-64CE575D0920}"/>
    <dgm:cxn modelId="{067BB00D-B9C8-8B44-81B3-A90D369AB201}" type="presOf" srcId="{D28703A0-241F-F544-A7C4-23F409B2914F}" destId="{720F8D16-C258-8341-A8DA-A9AB1C6E6498}" srcOrd="0" destOrd="0" presId="urn:microsoft.com/office/officeart/2009/3/layout/IncreasingArrowsProcess"/>
    <dgm:cxn modelId="{594548E0-53E0-7C4C-9C14-E9BA96A524D5}" srcId="{16FA5DFA-6D8F-4C46-BAB3-4C290DB217AA}" destId="{756485DA-D397-8F4C-B6DB-3637952D6F00}" srcOrd="0" destOrd="0" parTransId="{D46C9D34-23F2-1141-ABC6-15E2D3B642E2}" sibTransId="{23C4684D-CEB2-9140-A64E-5C170E6F87B1}"/>
    <dgm:cxn modelId="{6E096584-1387-EF42-A7BF-1A500796C3DA}" type="presOf" srcId="{16FA5DFA-6D8F-4C46-BAB3-4C290DB217AA}" destId="{016A002F-326E-FC44-8258-3F04B56AEE77}" srcOrd="0" destOrd="0" presId="urn:microsoft.com/office/officeart/2009/3/layout/IncreasingArrowsProcess"/>
    <dgm:cxn modelId="{AE5A4E13-E82D-4F4D-B3BB-8AEB4583A24D}" srcId="{80238A66-D3E4-994A-BFAE-758CA4F7984F}" destId="{B0F7452F-C11C-6743-BCCE-B92E7D59149B}" srcOrd="0" destOrd="0" parTransId="{005A00DD-6F51-7946-88BD-DB7913EA09D1}" sibTransId="{4FC5C85B-FFAB-284A-9969-67DEE51DBCEC}"/>
    <dgm:cxn modelId="{182D9808-AF84-A848-87AA-0D796413C310}" type="presOf" srcId="{756485DA-D397-8F4C-B6DB-3637952D6F00}" destId="{1C182B06-E5CB-B64C-BAE9-360D818C24BD}" srcOrd="0" destOrd="0" presId="urn:microsoft.com/office/officeart/2009/3/layout/IncreasingArrowsProcess"/>
    <dgm:cxn modelId="{7A3A1EF3-969E-074A-89C2-AA60DB39046C}" srcId="{AC8F9224-38AA-DC42-8C7F-3390381CC714}" destId="{D28703A0-241F-F544-A7C4-23F409B2914F}" srcOrd="0" destOrd="0" parTransId="{24EC1F81-F2F1-B845-A88C-A17257ABD79C}" sibTransId="{D52A07A3-615A-0946-BC73-15D21DE1FCC1}"/>
    <dgm:cxn modelId="{DF8136D4-64A3-F34B-975F-87A53C107193}" type="presParOf" srcId="{1E50D3E6-2BDD-DB4D-94B3-441802EF0558}" destId="{D63FA806-2F75-B940-AB99-CF99A2E811ED}" srcOrd="0" destOrd="0" presId="urn:microsoft.com/office/officeart/2009/3/layout/IncreasingArrowsProcess"/>
    <dgm:cxn modelId="{5B6814C8-542F-4346-8A9B-1B0CA154EA04}" type="presParOf" srcId="{1E50D3E6-2BDD-DB4D-94B3-441802EF0558}" destId="{E3B85B90-1EB2-B246-AF52-62CCFEA947A1}" srcOrd="1" destOrd="0" presId="urn:microsoft.com/office/officeart/2009/3/layout/IncreasingArrowsProcess"/>
    <dgm:cxn modelId="{A7DBECDB-32D0-C346-A8AA-9DA2260BD9A7}" type="presParOf" srcId="{1E50D3E6-2BDD-DB4D-94B3-441802EF0558}" destId="{55B1DAA6-327E-2E4E-81B9-CB6A7992536E}" srcOrd="2" destOrd="0" presId="urn:microsoft.com/office/officeart/2009/3/layout/IncreasingArrowsProcess"/>
    <dgm:cxn modelId="{C35DEFF0-8461-EF4C-8000-7C2C56249045}" type="presParOf" srcId="{1E50D3E6-2BDD-DB4D-94B3-441802EF0558}" destId="{720F8D16-C258-8341-A8DA-A9AB1C6E6498}" srcOrd="3" destOrd="0" presId="urn:microsoft.com/office/officeart/2009/3/layout/IncreasingArrowsProcess"/>
    <dgm:cxn modelId="{D4DD5672-3F21-BC48-B2AE-595A7C704F5D}" type="presParOf" srcId="{1E50D3E6-2BDD-DB4D-94B3-441802EF0558}" destId="{016A002F-326E-FC44-8258-3F04B56AEE77}" srcOrd="4" destOrd="0" presId="urn:microsoft.com/office/officeart/2009/3/layout/IncreasingArrowsProcess"/>
    <dgm:cxn modelId="{A7807E07-2CE0-F84F-AAF6-0077A703811D}" type="presParOf" srcId="{1E50D3E6-2BDD-DB4D-94B3-441802EF0558}" destId="{1C182B06-E5CB-B64C-BAE9-360D818C24B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238A66-D3E4-994A-BFAE-758CA4F7984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7452F-C11C-6743-BCCE-B92E7D59149B}">
      <dgm:prSet phldrT="[Текст]" custT="1"/>
      <dgm:spPr>
        <a:solidFill>
          <a:srgbClr val="99CC00"/>
        </a:solidFill>
      </dgm:spPr>
      <dgm:t>
        <a:bodyPr/>
        <a:lstStyle/>
        <a:p>
          <a:r>
            <a:rPr lang="ru-RU" sz="2000" dirty="0" smtClean="0"/>
            <a:t>СЕНТЯБРЬ</a:t>
          </a:r>
          <a:endParaRPr lang="ru-RU" sz="2000" dirty="0"/>
        </a:p>
      </dgm:t>
    </dgm:pt>
    <dgm:pt modelId="{005A00DD-6F51-7946-88BD-DB7913EA09D1}" type="parTrans" cxnId="{AE5A4E13-E82D-4F4D-B3BB-8AEB4583A24D}">
      <dgm:prSet/>
      <dgm:spPr/>
      <dgm:t>
        <a:bodyPr/>
        <a:lstStyle/>
        <a:p>
          <a:endParaRPr lang="ru-RU"/>
        </a:p>
      </dgm:t>
    </dgm:pt>
    <dgm:pt modelId="{4FC5C85B-FFAB-284A-9969-67DEE51DBCEC}" type="sibTrans" cxnId="{AE5A4E13-E82D-4F4D-B3BB-8AEB4583A24D}">
      <dgm:prSet/>
      <dgm:spPr/>
      <dgm:t>
        <a:bodyPr/>
        <a:lstStyle/>
        <a:p>
          <a:endParaRPr lang="ru-RU"/>
        </a:p>
      </dgm:t>
    </dgm:pt>
    <dgm:pt modelId="{CFEBA4B1-CFFC-E84C-B04D-E9EE3C68980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40591B"/>
              </a:solidFill>
            </a:rPr>
            <a:t>Разработка  Операционного справочника Секретариата СКК (</a:t>
          </a:r>
          <a:r>
            <a:rPr lang="en-US" sz="1800" dirty="0" smtClean="0">
              <a:solidFill>
                <a:srgbClr val="40591B"/>
              </a:solidFill>
            </a:rPr>
            <a:t>GMS </a:t>
          </a:r>
          <a:r>
            <a:rPr lang="ru-RU" sz="1800" dirty="0" smtClean="0">
              <a:solidFill>
                <a:srgbClr val="40591B"/>
              </a:solidFill>
            </a:rPr>
            <a:t>при содействии РГ).</a:t>
          </a:r>
        </a:p>
        <a:p>
          <a:endParaRPr lang="ru-RU" sz="1600" b="1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 </a:t>
          </a:r>
        </a:p>
        <a:p>
          <a:r>
            <a:rPr lang="ru-RU" sz="1600" b="1" dirty="0" smtClean="0">
              <a:solidFill>
                <a:srgbClr val="800000"/>
              </a:solidFill>
            </a:rPr>
            <a:t>решение СКК об утверждении справочника </a:t>
          </a:r>
          <a:endParaRPr lang="ru-RU" sz="1600" b="1" dirty="0">
            <a:solidFill>
              <a:srgbClr val="800000"/>
            </a:solidFill>
          </a:endParaRPr>
        </a:p>
      </dgm:t>
    </dgm:pt>
    <dgm:pt modelId="{C376C2DC-0A59-7342-A0E4-294315250BB3}" type="parTrans" cxnId="{F711C276-5AFC-604F-9FA5-9612C12B46BD}">
      <dgm:prSet/>
      <dgm:spPr/>
      <dgm:t>
        <a:bodyPr/>
        <a:lstStyle/>
        <a:p>
          <a:endParaRPr lang="ru-RU"/>
        </a:p>
      </dgm:t>
    </dgm:pt>
    <dgm:pt modelId="{ACAD3321-D6EF-9342-8415-4048A9F3490A}" type="sibTrans" cxnId="{F711C276-5AFC-604F-9FA5-9612C12B46BD}">
      <dgm:prSet/>
      <dgm:spPr/>
      <dgm:t>
        <a:bodyPr/>
        <a:lstStyle/>
        <a:p>
          <a:endParaRPr lang="ru-RU"/>
        </a:p>
      </dgm:t>
    </dgm:pt>
    <dgm:pt modelId="{AC8F9224-38AA-DC42-8C7F-3390381CC714}">
      <dgm:prSet phldrT="[Текст]" custT="1"/>
      <dgm:spPr>
        <a:solidFill>
          <a:srgbClr val="99CC00"/>
        </a:solidFill>
      </dgm:spPr>
      <dgm:t>
        <a:bodyPr/>
        <a:lstStyle/>
        <a:p>
          <a:r>
            <a:rPr lang="ru-RU" sz="2000" dirty="0" smtClean="0"/>
            <a:t>ОКТЯБРЬ</a:t>
          </a:r>
          <a:r>
            <a:rPr lang="en-US" sz="2000" dirty="0" smtClean="0"/>
            <a:t>-</a:t>
          </a:r>
          <a:r>
            <a:rPr lang="ru-RU" sz="2000" dirty="0" smtClean="0"/>
            <a:t>НОЯБРЬ</a:t>
          </a:r>
          <a:endParaRPr lang="ru-RU" sz="2000" dirty="0"/>
        </a:p>
      </dgm:t>
    </dgm:pt>
    <dgm:pt modelId="{1321B52F-E208-7545-9D11-349702D48315}" type="parTrans" cxnId="{60E09BE6-B594-234C-9A98-E07D980CD06C}">
      <dgm:prSet/>
      <dgm:spPr/>
      <dgm:t>
        <a:bodyPr/>
        <a:lstStyle/>
        <a:p>
          <a:endParaRPr lang="ru-RU"/>
        </a:p>
      </dgm:t>
    </dgm:pt>
    <dgm:pt modelId="{7A07A525-9806-CA4C-BF08-FF1E574F6E2A}" type="sibTrans" cxnId="{60E09BE6-B594-234C-9A98-E07D980CD06C}">
      <dgm:prSet/>
      <dgm:spPr/>
      <dgm:t>
        <a:bodyPr/>
        <a:lstStyle/>
        <a:p>
          <a:endParaRPr lang="ru-RU"/>
        </a:p>
      </dgm:t>
    </dgm:pt>
    <dgm:pt modelId="{D28703A0-241F-F544-A7C4-23F409B2914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8000"/>
              </a:solidFill>
            </a:rPr>
            <a:t>Развитие потенциала по вопросам функциональных обязанностей Секретариата СКК</a:t>
          </a:r>
          <a:r>
            <a:rPr lang="ru-RU" sz="1800" dirty="0" smtClean="0">
              <a:solidFill>
                <a:schemeClr val="tx1">
                  <a:lumMod val="50000"/>
                </a:schemeClr>
              </a:solidFill>
            </a:rPr>
            <a:t>.</a:t>
          </a:r>
        </a:p>
        <a:p>
          <a:endParaRPr lang="ru-RU" sz="1600" b="1" dirty="0" smtClean="0">
            <a:solidFill>
              <a:srgbClr val="40591B"/>
            </a:solidFill>
          </a:endParaRPr>
        </a:p>
        <a:p>
          <a:endParaRPr lang="ru-RU" sz="1600" b="1" u="sng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  <a:p>
          <a:r>
            <a:rPr lang="ru-RU" sz="1600" b="1" dirty="0" smtClean="0">
              <a:solidFill>
                <a:srgbClr val="800000"/>
              </a:solidFill>
            </a:rPr>
            <a:t>ориентация членов СКК и вовлеченных в процесс сотрудничества с СКК по вопросам работы Секретариата СКК</a:t>
          </a:r>
          <a:endParaRPr lang="ru-RU" sz="1600" dirty="0">
            <a:solidFill>
              <a:srgbClr val="800000"/>
            </a:solidFill>
          </a:endParaRPr>
        </a:p>
      </dgm:t>
    </dgm:pt>
    <dgm:pt modelId="{24EC1F81-F2F1-B845-A88C-A17257ABD79C}" type="parTrans" cxnId="{7A3A1EF3-969E-074A-89C2-AA60DB39046C}">
      <dgm:prSet/>
      <dgm:spPr/>
      <dgm:t>
        <a:bodyPr/>
        <a:lstStyle/>
        <a:p>
          <a:endParaRPr lang="ru-RU"/>
        </a:p>
      </dgm:t>
    </dgm:pt>
    <dgm:pt modelId="{D52A07A3-615A-0946-BC73-15D21DE1FCC1}" type="sibTrans" cxnId="{7A3A1EF3-969E-074A-89C2-AA60DB39046C}">
      <dgm:prSet/>
      <dgm:spPr/>
      <dgm:t>
        <a:bodyPr/>
        <a:lstStyle/>
        <a:p>
          <a:endParaRPr lang="ru-RU"/>
        </a:p>
      </dgm:t>
    </dgm:pt>
    <dgm:pt modelId="{CC7584E1-4142-5D42-AB8C-E60AED6251AA}">
      <dgm:prSet phldrT="[Текст]" custT="1"/>
      <dgm:spPr>
        <a:solidFill>
          <a:srgbClr val="99CC00"/>
        </a:solidFill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НОЯБРЬ-ДЕКАБРЬ</a:t>
          </a:r>
          <a:endParaRPr lang="ru-RU" sz="2000" dirty="0">
            <a:solidFill>
              <a:schemeClr val="bg1"/>
            </a:solidFill>
          </a:endParaRPr>
        </a:p>
      </dgm:t>
    </dgm:pt>
    <dgm:pt modelId="{24B24D8E-063C-8242-BDCC-BCA38E7F7976}" type="parTrans" cxnId="{61C1C005-856D-1841-BD28-1BDEE17A1BB0}">
      <dgm:prSet/>
      <dgm:spPr/>
      <dgm:t>
        <a:bodyPr/>
        <a:lstStyle/>
        <a:p>
          <a:endParaRPr lang="ru-RU"/>
        </a:p>
      </dgm:t>
    </dgm:pt>
    <dgm:pt modelId="{EF37C20C-F08B-8242-A2CF-4E73F4887E13}" type="sibTrans" cxnId="{61C1C005-856D-1841-BD28-1BDEE17A1BB0}">
      <dgm:prSet/>
      <dgm:spPr/>
      <dgm:t>
        <a:bodyPr/>
        <a:lstStyle/>
        <a:p>
          <a:endParaRPr lang="ru-RU"/>
        </a:p>
      </dgm:t>
    </dgm:pt>
    <dgm:pt modelId="{CB144851-CBC7-A84F-81CA-410BBAEDA57D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8000"/>
              </a:solidFill>
            </a:rPr>
            <a:t>Применение</a:t>
          </a:r>
          <a:r>
            <a:rPr lang="ru-RU" sz="1600" dirty="0" smtClean="0">
              <a:solidFill>
                <a:srgbClr val="008000"/>
              </a:solidFill>
            </a:rPr>
            <a:t> </a:t>
          </a:r>
          <a:r>
            <a:rPr lang="ru-RU" sz="1800" dirty="0" smtClean="0">
              <a:solidFill>
                <a:srgbClr val="008000"/>
              </a:solidFill>
            </a:rPr>
            <a:t>Операционного</a:t>
          </a:r>
          <a:r>
            <a:rPr lang="ru-RU" sz="1600" dirty="0" smtClean="0">
              <a:solidFill>
                <a:srgbClr val="008000"/>
              </a:solidFill>
            </a:rPr>
            <a:t> </a:t>
          </a:r>
          <a:r>
            <a:rPr lang="ru-RU" sz="1800" dirty="0" smtClean="0">
              <a:solidFill>
                <a:srgbClr val="008000"/>
              </a:solidFill>
            </a:rPr>
            <a:t>справочника</a:t>
          </a:r>
          <a:r>
            <a:rPr lang="ru-RU" sz="1600" dirty="0" smtClean="0">
              <a:solidFill>
                <a:srgbClr val="008000"/>
              </a:solidFill>
            </a:rPr>
            <a:t> </a:t>
          </a:r>
          <a:r>
            <a:rPr lang="ru-RU" sz="1800" dirty="0" smtClean="0">
              <a:solidFill>
                <a:srgbClr val="008000"/>
              </a:solidFill>
            </a:rPr>
            <a:t>в</a:t>
          </a:r>
          <a:r>
            <a:rPr lang="ru-RU" sz="1600" dirty="0" smtClean="0">
              <a:solidFill>
                <a:srgbClr val="008000"/>
              </a:solidFill>
            </a:rPr>
            <a:t> </a:t>
          </a:r>
          <a:r>
            <a:rPr lang="ru-RU" sz="1800" dirty="0" smtClean="0">
              <a:solidFill>
                <a:srgbClr val="008000"/>
              </a:solidFill>
            </a:rPr>
            <a:t>действии</a:t>
          </a:r>
        </a:p>
        <a:p>
          <a:endParaRPr lang="ru-RU" sz="1800" dirty="0" smtClean="0">
            <a:solidFill>
              <a:schemeClr val="tx1">
                <a:lumMod val="50000"/>
              </a:schemeClr>
            </a:solidFill>
          </a:endParaRPr>
        </a:p>
        <a:p>
          <a:endParaRPr lang="ru-RU" sz="1800" dirty="0" smtClean="0">
            <a:solidFill>
              <a:schemeClr val="tx1">
                <a:lumMod val="50000"/>
              </a:schemeClr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результат:</a:t>
          </a:r>
        </a:p>
        <a:p>
          <a:r>
            <a:rPr lang="ru-RU" sz="1600" b="1" u="none" dirty="0" smtClean="0">
              <a:solidFill>
                <a:srgbClr val="800000"/>
              </a:solidFill>
            </a:rPr>
            <a:t>налаживание взаимодействия Секретариата, членов СКК и вовлеченных в сотрудничество</a:t>
          </a:r>
        </a:p>
      </dgm:t>
    </dgm:pt>
    <dgm:pt modelId="{441CB0AC-7DE0-304F-BD52-6EF48E938E00}" type="parTrans" cxnId="{E2FDF2B6-1F75-EB4D-9C03-899D3F507D06}">
      <dgm:prSet/>
      <dgm:spPr/>
      <dgm:t>
        <a:bodyPr/>
        <a:lstStyle/>
        <a:p>
          <a:endParaRPr lang="ru-RU"/>
        </a:p>
      </dgm:t>
    </dgm:pt>
    <dgm:pt modelId="{5BA8D968-E386-DD44-865F-665C67C31DCD}" type="sibTrans" cxnId="{E2FDF2B6-1F75-EB4D-9C03-899D3F507D06}">
      <dgm:prSet/>
      <dgm:spPr/>
      <dgm:t>
        <a:bodyPr/>
        <a:lstStyle/>
        <a:p>
          <a:endParaRPr lang="ru-RU"/>
        </a:p>
      </dgm:t>
    </dgm:pt>
    <dgm:pt modelId="{1E50D3E6-2BDD-DB4D-94B3-441802EF0558}" type="pres">
      <dgm:prSet presAssocID="{80238A66-D3E4-994A-BFAE-758CA4F7984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3FA806-2F75-B940-AB99-CF99A2E811ED}" type="pres">
      <dgm:prSet presAssocID="{B0F7452F-C11C-6743-BCCE-B92E7D59149B}" presName="parentText1" presStyleLbl="node1" presStyleIdx="0" presStyleCnt="3" custLinFactNeighborX="-360" custLinFactNeighborY="174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85B90-1EB2-B246-AF52-62CCFEA947A1}" type="pres">
      <dgm:prSet presAssocID="{B0F7452F-C11C-6743-BCCE-B92E7D59149B}" presName="childText1" presStyleLbl="solidAlignAcc1" presStyleIdx="0" presStyleCnt="3" custScaleX="102605" custScaleY="168656" custLinFactNeighborX="2489" custLinFactNeighborY="387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1DAA6-327E-2E4E-81B9-CB6A7992536E}" type="pres">
      <dgm:prSet presAssocID="{AC8F9224-38AA-DC42-8C7F-3390381CC71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F8D16-C258-8341-A8DA-A9AB1C6E6498}" type="pres">
      <dgm:prSet presAssocID="{AC8F9224-38AA-DC42-8C7F-3390381CC714}" presName="childText2" presStyleLbl="solidAlignAcc1" presStyleIdx="1" presStyleCnt="3" custScaleY="176250" custLinFactNeighborX="3413" custLinFactNeighborY="358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35245E-43F7-D540-9C2B-463E4EEC007C}" type="pres">
      <dgm:prSet presAssocID="{CC7584E1-4142-5D42-AB8C-E60AED6251AA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D59D8-AAC4-3748-8222-E7C3EF9BA66A}" type="pres">
      <dgm:prSet presAssocID="{CC7584E1-4142-5D42-AB8C-E60AED6251AA}" presName="childText3" presStyleLbl="solidAlignAcc1" presStyleIdx="2" presStyleCnt="3" custScaleY="157633" custLinFactNeighborX="-39" custLinFactNeighborY="246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C1C005-856D-1841-BD28-1BDEE17A1BB0}" srcId="{80238A66-D3E4-994A-BFAE-758CA4F7984F}" destId="{CC7584E1-4142-5D42-AB8C-E60AED6251AA}" srcOrd="2" destOrd="0" parTransId="{24B24D8E-063C-8242-BDCC-BCA38E7F7976}" sibTransId="{EF37C20C-F08B-8242-A2CF-4E73F4887E13}"/>
    <dgm:cxn modelId="{60E09BE6-B594-234C-9A98-E07D980CD06C}" srcId="{80238A66-D3E4-994A-BFAE-758CA4F7984F}" destId="{AC8F9224-38AA-DC42-8C7F-3390381CC714}" srcOrd="1" destOrd="0" parTransId="{1321B52F-E208-7545-9D11-349702D48315}" sibTransId="{7A07A525-9806-CA4C-BF08-FF1E574F6E2A}"/>
    <dgm:cxn modelId="{48C6DA62-3AB0-4B4A-AD32-B11F2C94B527}" type="presOf" srcId="{B0F7452F-C11C-6743-BCCE-B92E7D59149B}" destId="{D63FA806-2F75-B940-AB99-CF99A2E811ED}" srcOrd="0" destOrd="0" presId="urn:microsoft.com/office/officeart/2009/3/layout/IncreasingArrowsProcess"/>
    <dgm:cxn modelId="{D2EC7219-BAB7-0E4F-A76B-CC01B000E96B}" type="presOf" srcId="{CC7584E1-4142-5D42-AB8C-E60AED6251AA}" destId="{A435245E-43F7-D540-9C2B-463E4EEC007C}" srcOrd="0" destOrd="0" presId="urn:microsoft.com/office/officeart/2009/3/layout/IncreasingArrowsProcess"/>
    <dgm:cxn modelId="{F711C276-5AFC-604F-9FA5-9612C12B46BD}" srcId="{B0F7452F-C11C-6743-BCCE-B92E7D59149B}" destId="{CFEBA4B1-CFFC-E84C-B04D-E9EE3C68980F}" srcOrd="0" destOrd="0" parTransId="{C376C2DC-0A59-7342-A0E4-294315250BB3}" sibTransId="{ACAD3321-D6EF-9342-8415-4048A9F3490A}"/>
    <dgm:cxn modelId="{E2FDF2B6-1F75-EB4D-9C03-899D3F507D06}" srcId="{CC7584E1-4142-5D42-AB8C-E60AED6251AA}" destId="{CB144851-CBC7-A84F-81CA-410BBAEDA57D}" srcOrd="0" destOrd="0" parTransId="{441CB0AC-7DE0-304F-BD52-6EF48E938E00}" sibTransId="{5BA8D968-E386-DD44-865F-665C67C31DCD}"/>
    <dgm:cxn modelId="{C83E25A7-BEDA-F147-B726-A5E99077E9E4}" type="presOf" srcId="{CFEBA4B1-CFFC-E84C-B04D-E9EE3C68980F}" destId="{E3B85B90-1EB2-B246-AF52-62CCFEA947A1}" srcOrd="0" destOrd="0" presId="urn:microsoft.com/office/officeart/2009/3/layout/IncreasingArrowsProcess"/>
    <dgm:cxn modelId="{A50F7DA8-E721-534E-99FD-C1C4EC8E2D59}" type="presOf" srcId="{80238A66-D3E4-994A-BFAE-758CA4F7984F}" destId="{1E50D3E6-2BDD-DB4D-94B3-441802EF0558}" srcOrd="0" destOrd="0" presId="urn:microsoft.com/office/officeart/2009/3/layout/IncreasingArrowsProcess"/>
    <dgm:cxn modelId="{AE5A4E13-E82D-4F4D-B3BB-8AEB4583A24D}" srcId="{80238A66-D3E4-994A-BFAE-758CA4F7984F}" destId="{B0F7452F-C11C-6743-BCCE-B92E7D59149B}" srcOrd="0" destOrd="0" parTransId="{005A00DD-6F51-7946-88BD-DB7913EA09D1}" sibTransId="{4FC5C85B-FFAB-284A-9969-67DEE51DBCEC}"/>
    <dgm:cxn modelId="{5B9D9507-C884-C246-97E7-BC81E9815141}" type="presOf" srcId="{CB144851-CBC7-A84F-81CA-410BBAEDA57D}" destId="{963D59D8-AAC4-3748-8222-E7C3EF9BA66A}" srcOrd="0" destOrd="0" presId="urn:microsoft.com/office/officeart/2009/3/layout/IncreasingArrowsProcess"/>
    <dgm:cxn modelId="{39742799-44A6-724A-A015-6492ED6D2056}" type="presOf" srcId="{AC8F9224-38AA-DC42-8C7F-3390381CC714}" destId="{55B1DAA6-327E-2E4E-81B9-CB6A7992536E}" srcOrd="0" destOrd="0" presId="urn:microsoft.com/office/officeart/2009/3/layout/IncreasingArrowsProcess"/>
    <dgm:cxn modelId="{7A3A1EF3-969E-074A-89C2-AA60DB39046C}" srcId="{AC8F9224-38AA-DC42-8C7F-3390381CC714}" destId="{D28703A0-241F-F544-A7C4-23F409B2914F}" srcOrd="0" destOrd="0" parTransId="{24EC1F81-F2F1-B845-A88C-A17257ABD79C}" sibTransId="{D52A07A3-615A-0946-BC73-15D21DE1FCC1}"/>
    <dgm:cxn modelId="{AE6CD432-DBA5-F648-AF63-5FE9F755EA6B}" type="presOf" srcId="{D28703A0-241F-F544-A7C4-23F409B2914F}" destId="{720F8D16-C258-8341-A8DA-A9AB1C6E6498}" srcOrd="0" destOrd="0" presId="urn:microsoft.com/office/officeart/2009/3/layout/IncreasingArrowsProcess"/>
    <dgm:cxn modelId="{CE8E68B0-32F1-B349-B0AD-04A0E8F10BC2}" type="presParOf" srcId="{1E50D3E6-2BDD-DB4D-94B3-441802EF0558}" destId="{D63FA806-2F75-B940-AB99-CF99A2E811ED}" srcOrd="0" destOrd="0" presId="urn:microsoft.com/office/officeart/2009/3/layout/IncreasingArrowsProcess"/>
    <dgm:cxn modelId="{DC53AD3E-C255-4844-9372-979BFA5851FA}" type="presParOf" srcId="{1E50D3E6-2BDD-DB4D-94B3-441802EF0558}" destId="{E3B85B90-1EB2-B246-AF52-62CCFEA947A1}" srcOrd="1" destOrd="0" presId="urn:microsoft.com/office/officeart/2009/3/layout/IncreasingArrowsProcess"/>
    <dgm:cxn modelId="{E77BB411-6F0E-D446-A7CF-FFCF8ADF7C4D}" type="presParOf" srcId="{1E50D3E6-2BDD-DB4D-94B3-441802EF0558}" destId="{55B1DAA6-327E-2E4E-81B9-CB6A7992536E}" srcOrd="2" destOrd="0" presId="urn:microsoft.com/office/officeart/2009/3/layout/IncreasingArrowsProcess"/>
    <dgm:cxn modelId="{B491DEB5-DFCC-A440-974D-0A20F15B5A31}" type="presParOf" srcId="{1E50D3E6-2BDD-DB4D-94B3-441802EF0558}" destId="{720F8D16-C258-8341-A8DA-A9AB1C6E6498}" srcOrd="3" destOrd="0" presId="urn:microsoft.com/office/officeart/2009/3/layout/IncreasingArrowsProcess"/>
    <dgm:cxn modelId="{E9C02338-65D4-784F-9CEA-F4896C5B17C8}" type="presParOf" srcId="{1E50D3E6-2BDD-DB4D-94B3-441802EF0558}" destId="{A435245E-43F7-D540-9C2B-463E4EEC007C}" srcOrd="4" destOrd="0" presId="urn:microsoft.com/office/officeart/2009/3/layout/IncreasingArrowsProcess"/>
    <dgm:cxn modelId="{5FC4B793-8CE5-9A4B-A972-D78128258DBC}" type="presParOf" srcId="{1E50D3E6-2BDD-DB4D-94B3-441802EF0558}" destId="{963D59D8-AAC4-3748-8222-E7C3EF9BA66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238A66-D3E4-994A-BFAE-758CA4F7984F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7452F-C11C-6743-BCCE-B92E7D59149B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СЕНТЯБРЬ</a:t>
          </a:r>
          <a:endParaRPr lang="ru-RU" dirty="0"/>
        </a:p>
      </dgm:t>
    </dgm:pt>
    <dgm:pt modelId="{005A00DD-6F51-7946-88BD-DB7913EA09D1}" type="parTrans" cxnId="{AE5A4E13-E82D-4F4D-B3BB-8AEB4583A24D}">
      <dgm:prSet/>
      <dgm:spPr/>
      <dgm:t>
        <a:bodyPr/>
        <a:lstStyle/>
        <a:p>
          <a:endParaRPr lang="ru-RU"/>
        </a:p>
      </dgm:t>
    </dgm:pt>
    <dgm:pt modelId="{4FC5C85B-FFAB-284A-9969-67DEE51DBCEC}" type="sibTrans" cxnId="{AE5A4E13-E82D-4F4D-B3BB-8AEB4583A24D}">
      <dgm:prSet/>
      <dgm:spPr/>
      <dgm:t>
        <a:bodyPr/>
        <a:lstStyle/>
        <a:p>
          <a:endParaRPr lang="ru-RU"/>
        </a:p>
      </dgm:t>
    </dgm:pt>
    <dgm:pt modelId="{CFEBA4B1-CFFC-E84C-B04D-E9EE3C68980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40591B"/>
              </a:solidFill>
            </a:rPr>
            <a:t>Разработка Протокола по коммуникации СКК</a:t>
          </a:r>
        </a:p>
        <a:p>
          <a:r>
            <a:rPr lang="ru-RU" sz="1800" dirty="0" smtClean="0">
              <a:solidFill>
                <a:srgbClr val="40591B"/>
              </a:solidFill>
            </a:rPr>
            <a:t>(</a:t>
          </a:r>
          <a:r>
            <a:rPr lang="en-US" sz="1800" dirty="0" smtClean="0">
              <a:solidFill>
                <a:srgbClr val="40591B"/>
              </a:solidFill>
            </a:rPr>
            <a:t>GMS </a:t>
          </a:r>
          <a:r>
            <a:rPr lang="ru-RU" sz="1800" dirty="0" smtClean="0">
              <a:solidFill>
                <a:srgbClr val="40591B"/>
              </a:solidFill>
            </a:rPr>
            <a:t>при содействии РГ, СКК).</a:t>
          </a:r>
        </a:p>
        <a:p>
          <a:endParaRPr lang="ru-RU" sz="1600" b="1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 </a:t>
          </a:r>
        </a:p>
        <a:p>
          <a:r>
            <a:rPr lang="ru-RU" sz="1600" b="1" dirty="0" smtClean="0">
              <a:solidFill>
                <a:srgbClr val="800000"/>
              </a:solidFill>
            </a:rPr>
            <a:t>решение СКК об утверждении Протокола</a:t>
          </a:r>
          <a:endParaRPr lang="ru-RU" sz="1600" b="1" dirty="0">
            <a:solidFill>
              <a:srgbClr val="800000"/>
            </a:solidFill>
          </a:endParaRPr>
        </a:p>
      </dgm:t>
    </dgm:pt>
    <dgm:pt modelId="{C376C2DC-0A59-7342-A0E4-294315250BB3}" type="parTrans" cxnId="{F711C276-5AFC-604F-9FA5-9612C12B46BD}">
      <dgm:prSet/>
      <dgm:spPr/>
      <dgm:t>
        <a:bodyPr/>
        <a:lstStyle/>
        <a:p>
          <a:endParaRPr lang="ru-RU"/>
        </a:p>
      </dgm:t>
    </dgm:pt>
    <dgm:pt modelId="{ACAD3321-D6EF-9342-8415-4048A9F3490A}" type="sibTrans" cxnId="{F711C276-5AFC-604F-9FA5-9612C12B46BD}">
      <dgm:prSet/>
      <dgm:spPr/>
      <dgm:t>
        <a:bodyPr/>
        <a:lstStyle/>
        <a:p>
          <a:endParaRPr lang="ru-RU"/>
        </a:p>
      </dgm:t>
    </dgm:pt>
    <dgm:pt modelId="{AC8F9224-38AA-DC42-8C7F-3390381CC714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ОКТЯБРЬ</a:t>
          </a:r>
          <a:endParaRPr lang="ru-RU" dirty="0"/>
        </a:p>
      </dgm:t>
    </dgm:pt>
    <dgm:pt modelId="{1321B52F-E208-7545-9D11-349702D48315}" type="parTrans" cxnId="{60E09BE6-B594-234C-9A98-E07D980CD06C}">
      <dgm:prSet/>
      <dgm:spPr/>
      <dgm:t>
        <a:bodyPr/>
        <a:lstStyle/>
        <a:p>
          <a:endParaRPr lang="ru-RU"/>
        </a:p>
      </dgm:t>
    </dgm:pt>
    <dgm:pt modelId="{7A07A525-9806-CA4C-BF08-FF1E574F6E2A}" type="sibTrans" cxnId="{60E09BE6-B594-234C-9A98-E07D980CD06C}">
      <dgm:prSet/>
      <dgm:spPr/>
      <dgm:t>
        <a:bodyPr/>
        <a:lstStyle/>
        <a:p>
          <a:endParaRPr lang="ru-RU"/>
        </a:p>
      </dgm:t>
    </dgm:pt>
    <dgm:pt modelId="{D28703A0-241F-F544-A7C4-23F409B2914F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8000"/>
              </a:solidFill>
            </a:rPr>
            <a:t>Развитие потенциала по вопросам коммуникации (</a:t>
          </a:r>
          <a:r>
            <a:rPr lang="en-US" sz="1800" dirty="0" smtClean="0">
              <a:solidFill>
                <a:srgbClr val="008000"/>
              </a:solidFill>
            </a:rPr>
            <a:t>GMS</a:t>
          </a:r>
          <a:r>
            <a:rPr lang="ru-RU" sz="1800" dirty="0" smtClean="0">
              <a:solidFill>
                <a:srgbClr val="008000"/>
              </a:solidFill>
            </a:rPr>
            <a:t>, РГ, СКК).</a:t>
          </a:r>
        </a:p>
        <a:p>
          <a:endParaRPr lang="ru-RU" sz="1600" b="1" dirty="0" smtClean="0">
            <a:solidFill>
              <a:srgbClr val="40591B"/>
            </a:solidFill>
          </a:endParaRPr>
        </a:p>
        <a:p>
          <a:endParaRPr lang="ru-RU" sz="1600" b="1" dirty="0" smtClean="0">
            <a:solidFill>
              <a:srgbClr val="800000"/>
            </a:solidFill>
          </a:endParaRPr>
        </a:p>
        <a:p>
          <a:r>
            <a:rPr lang="ru-RU" sz="1600" b="1" u="sng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dirty="0" smtClean="0">
              <a:solidFill>
                <a:srgbClr val="800000"/>
              </a:solidFill>
            </a:rPr>
            <a:t>:</a:t>
          </a:r>
        </a:p>
        <a:p>
          <a:r>
            <a:rPr lang="ru-RU" sz="1600" b="1" dirty="0" smtClean="0">
              <a:solidFill>
                <a:srgbClr val="800000"/>
              </a:solidFill>
            </a:rPr>
            <a:t>проведена ориентация по вопросам коммуникации</a:t>
          </a:r>
          <a:endParaRPr lang="ru-RU" sz="1600" dirty="0">
            <a:solidFill>
              <a:srgbClr val="800000"/>
            </a:solidFill>
          </a:endParaRPr>
        </a:p>
      </dgm:t>
    </dgm:pt>
    <dgm:pt modelId="{24EC1F81-F2F1-B845-A88C-A17257ABD79C}" type="parTrans" cxnId="{7A3A1EF3-969E-074A-89C2-AA60DB39046C}">
      <dgm:prSet/>
      <dgm:spPr/>
      <dgm:t>
        <a:bodyPr/>
        <a:lstStyle/>
        <a:p>
          <a:endParaRPr lang="ru-RU"/>
        </a:p>
      </dgm:t>
    </dgm:pt>
    <dgm:pt modelId="{D52A07A3-615A-0946-BC73-15D21DE1FCC1}" type="sibTrans" cxnId="{7A3A1EF3-969E-074A-89C2-AA60DB39046C}">
      <dgm:prSet/>
      <dgm:spPr/>
      <dgm:t>
        <a:bodyPr/>
        <a:lstStyle/>
        <a:p>
          <a:endParaRPr lang="ru-RU"/>
        </a:p>
      </dgm:t>
    </dgm:pt>
    <dgm:pt modelId="{16FA5DFA-6D8F-4C46-BAB3-4C290DB217AA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/>
            <a:t>НОЯБРЬ - ДЕКАБРЬ</a:t>
          </a:r>
          <a:endParaRPr lang="ru-RU" dirty="0"/>
        </a:p>
      </dgm:t>
    </dgm:pt>
    <dgm:pt modelId="{CC3C3676-D735-DE4B-99F6-532DD9B5DDCA}" type="parTrans" cxnId="{9739FEAD-444C-5443-B849-0F817A72B660}">
      <dgm:prSet/>
      <dgm:spPr/>
      <dgm:t>
        <a:bodyPr/>
        <a:lstStyle/>
        <a:p>
          <a:endParaRPr lang="ru-RU"/>
        </a:p>
      </dgm:t>
    </dgm:pt>
    <dgm:pt modelId="{A4B5FA89-BDA0-8841-B2A8-64CE575D0920}" type="sibTrans" cxnId="{9739FEAD-444C-5443-B849-0F817A72B660}">
      <dgm:prSet/>
      <dgm:spPr/>
      <dgm:t>
        <a:bodyPr/>
        <a:lstStyle/>
        <a:p>
          <a:endParaRPr lang="ru-RU"/>
        </a:p>
      </dgm:t>
    </dgm:pt>
    <dgm:pt modelId="{756485DA-D397-8F4C-B6DB-3637952D6F0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008000"/>
              </a:solidFill>
            </a:rPr>
            <a:t>Разработка планов коммуникации членами СКК от избирательных групп (члены СКК)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chemeClr val="tx1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dirty="0" smtClean="0">
            <a:solidFill>
              <a:srgbClr val="8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800000"/>
              </a:solidFill>
            </a:rPr>
            <a:t>планы членов СКК согласованные с избирательными группами </a:t>
          </a:r>
          <a:endParaRPr lang="ru-RU" sz="1800" dirty="0">
            <a:solidFill>
              <a:srgbClr val="800000"/>
            </a:solidFill>
          </a:endParaRPr>
        </a:p>
      </dgm:t>
    </dgm:pt>
    <dgm:pt modelId="{D46C9D34-23F2-1141-ABC6-15E2D3B642E2}" type="parTrans" cxnId="{594548E0-53E0-7C4C-9C14-E9BA96A524D5}">
      <dgm:prSet/>
      <dgm:spPr/>
      <dgm:t>
        <a:bodyPr/>
        <a:lstStyle/>
        <a:p>
          <a:endParaRPr lang="ru-RU"/>
        </a:p>
      </dgm:t>
    </dgm:pt>
    <dgm:pt modelId="{23C4684D-CEB2-9140-A64E-5C170E6F87B1}" type="sibTrans" cxnId="{594548E0-53E0-7C4C-9C14-E9BA96A524D5}">
      <dgm:prSet/>
      <dgm:spPr/>
      <dgm:t>
        <a:bodyPr/>
        <a:lstStyle/>
        <a:p>
          <a:endParaRPr lang="ru-RU"/>
        </a:p>
      </dgm:t>
    </dgm:pt>
    <dgm:pt modelId="{1E50D3E6-2BDD-DB4D-94B3-441802EF0558}" type="pres">
      <dgm:prSet presAssocID="{80238A66-D3E4-994A-BFAE-758CA4F7984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63FA806-2F75-B940-AB99-CF99A2E811ED}" type="pres">
      <dgm:prSet presAssocID="{B0F7452F-C11C-6743-BCCE-B92E7D59149B}" presName="parentText1" presStyleLbl="node1" presStyleIdx="0" presStyleCnt="3" custLinFactNeighborX="-360" custLinFactNeighborY="1746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85B90-1EB2-B246-AF52-62CCFEA947A1}" type="pres">
      <dgm:prSet presAssocID="{B0F7452F-C11C-6743-BCCE-B92E7D59149B}" presName="childText1" presStyleLbl="solidAlignAcc1" presStyleIdx="0" presStyleCnt="3" custScaleX="102605" custScaleY="188967" custLinFactNeighborX="2972" custLinFactNeighborY="542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1DAA6-327E-2E4E-81B9-CB6A7992536E}" type="pres">
      <dgm:prSet presAssocID="{AC8F9224-38AA-DC42-8C7F-3390381CC71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F8D16-C258-8341-A8DA-A9AB1C6E6498}" type="pres">
      <dgm:prSet presAssocID="{AC8F9224-38AA-DC42-8C7F-3390381CC714}" presName="childText2" presStyleLbl="solidAlignAcc1" presStyleIdx="1" presStyleCnt="3" custScaleY="180537" custLinFactNeighborX="3896" custLinFactNeighborY="389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A002F-326E-FC44-8258-3F04B56AEE77}" type="pres">
      <dgm:prSet presAssocID="{16FA5DFA-6D8F-4C46-BAB3-4C290DB217AA}" presName="parentText3" presStyleLbl="node1" presStyleIdx="2" presStyleCnt="3" custLinFactNeighborX="356" custLinFactNeighborY="-972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82B06-E5CB-B64C-BAE9-360D818C24BD}" type="pres">
      <dgm:prSet presAssocID="{16FA5DFA-6D8F-4C46-BAB3-4C290DB217AA}" presName="childText3" presStyleLbl="solidAlignAcc1" presStyleIdx="2" presStyleCnt="3" custScaleX="96858" custScaleY="170375" custLinFactNeighborX="1713" custLinFactNeighborY="32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3A1EF3-969E-074A-89C2-AA60DB39046C}" srcId="{AC8F9224-38AA-DC42-8C7F-3390381CC714}" destId="{D28703A0-241F-F544-A7C4-23F409B2914F}" srcOrd="0" destOrd="0" parTransId="{24EC1F81-F2F1-B845-A88C-A17257ABD79C}" sibTransId="{D52A07A3-615A-0946-BC73-15D21DE1FCC1}"/>
    <dgm:cxn modelId="{23C720FD-7911-4945-9D0F-44DE8557A987}" type="presOf" srcId="{16FA5DFA-6D8F-4C46-BAB3-4C290DB217AA}" destId="{016A002F-326E-FC44-8258-3F04B56AEE77}" srcOrd="0" destOrd="0" presId="urn:microsoft.com/office/officeart/2009/3/layout/IncreasingArrowsProcess"/>
    <dgm:cxn modelId="{594548E0-53E0-7C4C-9C14-E9BA96A524D5}" srcId="{16FA5DFA-6D8F-4C46-BAB3-4C290DB217AA}" destId="{756485DA-D397-8F4C-B6DB-3637952D6F00}" srcOrd="0" destOrd="0" parTransId="{D46C9D34-23F2-1141-ABC6-15E2D3B642E2}" sibTransId="{23C4684D-CEB2-9140-A64E-5C170E6F87B1}"/>
    <dgm:cxn modelId="{57773FFD-C672-F04F-BC6A-7909C9B75A23}" type="presOf" srcId="{80238A66-D3E4-994A-BFAE-758CA4F7984F}" destId="{1E50D3E6-2BDD-DB4D-94B3-441802EF0558}" srcOrd="0" destOrd="0" presId="urn:microsoft.com/office/officeart/2009/3/layout/IncreasingArrowsProcess"/>
    <dgm:cxn modelId="{9739FEAD-444C-5443-B849-0F817A72B660}" srcId="{80238A66-D3E4-994A-BFAE-758CA4F7984F}" destId="{16FA5DFA-6D8F-4C46-BAB3-4C290DB217AA}" srcOrd="2" destOrd="0" parTransId="{CC3C3676-D735-DE4B-99F6-532DD9B5DDCA}" sibTransId="{A4B5FA89-BDA0-8841-B2A8-64CE575D0920}"/>
    <dgm:cxn modelId="{C1091F18-821C-D545-9081-C3C5F015BEFD}" type="presOf" srcId="{AC8F9224-38AA-DC42-8C7F-3390381CC714}" destId="{55B1DAA6-327E-2E4E-81B9-CB6A7992536E}" srcOrd="0" destOrd="0" presId="urn:microsoft.com/office/officeart/2009/3/layout/IncreasingArrowsProcess"/>
    <dgm:cxn modelId="{AE5A4E13-E82D-4F4D-B3BB-8AEB4583A24D}" srcId="{80238A66-D3E4-994A-BFAE-758CA4F7984F}" destId="{B0F7452F-C11C-6743-BCCE-B92E7D59149B}" srcOrd="0" destOrd="0" parTransId="{005A00DD-6F51-7946-88BD-DB7913EA09D1}" sibTransId="{4FC5C85B-FFAB-284A-9969-67DEE51DBCEC}"/>
    <dgm:cxn modelId="{BAE470E6-E0BC-A54F-9D62-E4B65399098D}" type="presOf" srcId="{D28703A0-241F-F544-A7C4-23F409B2914F}" destId="{720F8D16-C258-8341-A8DA-A9AB1C6E6498}" srcOrd="0" destOrd="0" presId="urn:microsoft.com/office/officeart/2009/3/layout/IncreasingArrowsProcess"/>
    <dgm:cxn modelId="{AD28755A-B95D-6447-B601-DC45D124BDC3}" type="presOf" srcId="{B0F7452F-C11C-6743-BCCE-B92E7D59149B}" destId="{D63FA806-2F75-B940-AB99-CF99A2E811ED}" srcOrd="0" destOrd="0" presId="urn:microsoft.com/office/officeart/2009/3/layout/IncreasingArrowsProcess"/>
    <dgm:cxn modelId="{A4F2A582-5545-E240-AF72-A3BAF806A5C7}" type="presOf" srcId="{756485DA-D397-8F4C-B6DB-3637952D6F00}" destId="{1C182B06-E5CB-B64C-BAE9-360D818C24BD}" srcOrd="0" destOrd="0" presId="urn:microsoft.com/office/officeart/2009/3/layout/IncreasingArrowsProcess"/>
    <dgm:cxn modelId="{73E0954F-0D1E-E74A-B849-B10C6ECC4336}" type="presOf" srcId="{CFEBA4B1-CFFC-E84C-B04D-E9EE3C68980F}" destId="{E3B85B90-1EB2-B246-AF52-62CCFEA947A1}" srcOrd="0" destOrd="0" presId="urn:microsoft.com/office/officeart/2009/3/layout/IncreasingArrowsProcess"/>
    <dgm:cxn modelId="{F711C276-5AFC-604F-9FA5-9612C12B46BD}" srcId="{B0F7452F-C11C-6743-BCCE-B92E7D59149B}" destId="{CFEBA4B1-CFFC-E84C-B04D-E9EE3C68980F}" srcOrd="0" destOrd="0" parTransId="{C376C2DC-0A59-7342-A0E4-294315250BB3}" sibTransId="{ACAD3321-D6EF-9342-8415-4048A9F3490A}"/>
    <dgm:cxn modelId="{60E09BE6-B594-234C-9A98-E07D980CD06C}" srcId="{80238A66-D3E4-994A-BFAE-758CA4F7984F}" destId="{AC8F9224-38AA-DC42-8C7F-3390381CC714}" srcOrd="1" destOrd="0" parTransId="{1321B52F-E208-7545-9D11-349702D48315}" sibTransId="{7A07A525-9806-CA4C-BF08-FF1E574F6E2A}"/>
    <dgm:cxn modelId="{F885DEFE-C12B-1047-AD84-D927505AE66A}" type="presParOf" srcId="{1E50D3E6-2BDD-DB4D-94B3-441802EF0558}" destId="{D63FA806-2F75-B940-AB99-CF99A2E811ED}" srcOrd="0" destOrd="0" presId="urn:microsoft.com/office/officeart/2009/3/layout/IncreasingArrowsProcess"/>
    <dgm:cxn modelId="{984769FF-EEE2-4A47-A0CA-D4F42A99F3D7}" type="presParOf" srcId="{1E50D3E6-2BDD-DB4D-94B3-441802EF0558}" destId="{E3B85B90-1EB2-B246-AF52-62CCFEA947A1}" srcOrd="1" destOrd="0" presId="urn:microsoft.com/office/officeart/2009/3/layout/IncreasingArrowsProcess"/>
    <dgm:cxn modelId="{2ADE470B-D2A9-D445-97AC-E10CE90BC670}" type="presParOf" srcId="{1E50D3E6-2BDD-DB4D-94B3-441802EF0558}" destId="{55B1DAA6-327E-2E4E-81B9-CB6A7992536E}" srcOrd="2" destOrd="0" presId="urn:microsoft.com/office/officeart/2009/3/layout/IncreasingArrowsProcess"/>
    <dgm:cxn modelId="{11669CEC-D225-374B-8035-4C83E3D6D684}" type="presParOf" srcId="{1E50D3E6-2BDD-DB4D-94B3-441802EF0558}" destId="{720F8D16-C258-8341-A8DA-A9AB1C6E6498}" srcOrd="3" destOrd="0" presId="urn:microsoft.com/office/officeart/2009/3/layout/IncreasingArrowsProcess"/>
    <dgm:cxn modelId="{63449987-F91A-9443-BB17-5AC7F3CA7E3F}" type="presParOf" srcId="{1E50D3E6-2BDD-DB4D-94B3-441802EF0558}" destId="{016A002F-326E-FC44-8258-3F04B56AEE77}" srcOrd="4" destOrd="0" presId="urn:microsoft.com/office/officeart/2009/3/layout/IncreasingArrowsProcess"/>
    <dgm:cxn modelId="{10126A6B-F1C4-2345-AED5-C5FA9E465678}" type="presParOf" srcId="{1E50D3E6-2BDD-DB4D-94B3-441802EF0558}" destId="{1C182B06-E5CB-B64C-BAE9-360D818C24B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806-2F75-B940-AB99-CF99A2E811ED}">
      <dsp:nvSpPr>
        <dsp:cNvPr id="0" name=""/>
        <dsp:cNvSpPr/>
      </dsp:nvSpPr>
      <dsp:spPr>
        <a:xfrm>
          <a:off x="11377" y="1034168"/>
          <a:ext cx="871246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ИЮЛЬ</a:t>
          </a:r>
          <a:r>
            <a:rPr lang="en-US" sz="2300" kern="1200" dirty="0" smtClean="0"/>
            <a:t>-</a:t>
          </a:r>
          <a:r>
            <a:rPr lang="ru-RU" sz="2300" kern="1200" dirty="0" smtClean="0"/>
            <a:t>СЕНТЯБРЬ</a:t>
          </a:r>
          <a:endParaRPr lang="ru-RU" sz="2300" kern="1200" dirty="0"/>
        </a:p>
      </dsp:txBody>
      <dsp:txXfrm>
        <a:off x="11377" y="1351385"/>
        <a:ext cx="8395250" cy="634433"/>
      </dsp:txXfrm>
    </dsp:sp>
    <dsp:sp modelId="{E3B85B90-1EB2-B246-AF52-62CCFEA947A1}">
      <dsp:nvSpPr>
        <dsp:cNvPr id="0" name=""/>
        <dsp:cNvSpPr/>
      </dsp:nvSpPr>
      <dsp:spPr>
        <a:xfrm>
          <a:off x="0" y="1977836"/>
          <a:ext cx="2753343" cy="46189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40591B"/>
              </a:solidFill>
            </a:rPr>
            <a:t>Обновление политики и процедур по составу, выбору членов СКК и функционированию СКК (</a:t>
          </a:r>
          <a:r>
            <a:rPr lang="en-US" sz="1600" kern="1200" dirty="0" smtClean="0">
              <a:solidFill>
                <a:srgbClr val="40591B"/>
              </a:solidFill>
            </a:rPr>
            <a:t>GMS </a:t>
          </a:r>
          <a:r>
            <a:rPr lang="ru-RU" sz="1600" kern="1200" dirty="0" smtClean="0">
              <a:solidFill>
                <a:srgbClr val="40591B"/>
              </a:solidFill>
            </a:rPr>
            <a:t>при содействии РГ, СКК).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подготовлены проекты политики и процедур</a:t>
          </a:r>
          <a:endParaRPr lang="ru-RU" sz="1600" kern="1200" dirty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40591B"/>
            </a:solidFill>
          </a:endParaRPr>
        </a:p>
      </dsp:txBody>
      <dsp:txXfrm>
        <a:off x="0" y="1977836"/>
        <a:ext cx="2753343" cy="4618930"/>
      </dsp:txXfrm>
    </dsp:sp>
    <dsp:sp modelId="{55B1DAA6-327E-2E4E-81B9-CB6A7992536E}">
      <dsp:nvSpPr>
        <dsp:cNvPr id="0" name=""/>
        <dsp:cNvSpPr/>
      </dsp:nvSpPr>
      <dsp:spPr>
        <a:xfrm>
          <a:off x="2726182" y="1235542"/>
          <a:ext cx="602902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    СЕНТЯБРЬ</a:t>
          </a:r>
          <a:endParaRPr lang="ru-RU" sz="2300" kern="1200" dirty="0"/>
        </a:p>
      </dsp:txBody>
      <dsp:txXfrm>
        <a:off x="2726182" y="1552759"/>
        <a:ext cx="5711810" cy="634433"/>
      </dsp:txXfrm>
    </dsp:sp>
    <dsp:sp modelId="{720F8D16-C258-8341-A8DA-A9AB1C6E6498}">
      <dsp:nvSpPr>
        <dsp:cNvPr id="0" name=""/>
        <dsp:cNvSpPr/>
      </dsp:nvSpPr>
      <dsp:spPr>
        <a:xfrm>
          <a:off x="2830728" y="2182795"/>
          <a:ext cx="2683440" cy="4412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336600"/>
              </a:solidFill>
            </a:rPr>
            <a:t>Утверждение обновленной политики и процедур. Применение при формировании нового состава и при дальнейшей деятельности СКК.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решение СКК, политика, процедуры и обновленный состав СКК соответствуют требованиям и минимальным стандартам ГФ </a:t>
          </a:r>
          <a:endParaRPr lang="ru-RU" sz="1600" kern="1200" dirty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800000"/>
            </a:solidFill>
          </a:endParaRPr>
        </a:p>
      </dsp:txBody>
      <dsp:txXfrm>
        <a:off x="2830728" y="2182795"/>
        <a:ext cx="2683440" cy="4412875"/>
      </dsp:txXfrm>
    </dsp:sp>
    <dsp:sp modelId="{016A002F-326E-FC44-8258-3F04B56AEE77}">
      <dsp:nvSpPr>
        <dsp:cNvPr id="0" name=""/>
        <dsp:cNvSpPr/>
      </dsp:nvSpPr>
      <dsp:spPr>
        <a:xfrm>
          <a:off x="5417412" y="1535100"/>
          <a:ext cx="334558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ОКТЯБРЬ</a:t>
          </a:r>
          <a:r>
            <a:rPr lang="en-US" sz="2300" kern="1200" dirty="0" smtClean="0"/>
            <a:t>-</a:t>
          </a:r>
          <a:r>
            <a:rPr lang="ru-RU" sz="2300" kern="1200" dirty="0" smtClean="0"/>
            <a:t>НОЯБРЬ </a:t>
          </a:r>
          <a:endParaRPr lang="ru-RU" sz="2300" kern="1200" dirty="0"/>
        </a:p>
      </dsp:txBody>
      <dsp:txXfrm>
        <a:off x="5417412" y="1852317"/>
        <a:ext cx="3028370" cy="634433"/>
      </dsp:txXfrm>
    </dsp:sp>
    <dsp:sp modelId="{1C182B06-E5CB-B64C-BAE9-360D818C24BD}">
      <dsp:nvSpPr>
        <dsp:cNvPr id="0" name=""/>
        <dsp:cNvSpPr/>
      </dsp:nvSpPr>
      <dsp:spPr>
        <a:xfrm>
          <a:off x="5497746" y="2493228"/>
          <a:ext cx="2599126" cy="4103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kern="1200" dirty="0" smtClean="0">
            <a:solidFill>
              <a:srgbClr val="3366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336600"/>
              </a:solidFill>
            </a:rPr>
            <a:t>Развитие потенциала по вопросам эффективного функционирования СКК (</a:t>
          </a:r>
          <a:r>
            <a:rPr lang="en-US" sz="1600" kern="1200" dirty="0" smtClean="0">
              <a:solidFill>
                <a:srgbClr val="336600"/>
              </a:solidFill>
            </a:rPr>
            <a:t>GMS</a:t>
          </a:r>
          <a:r>
            <a:rPr lang="ru-RU" sz="1600" kern="1200" dirty="0" smtClean="0">
              <a:solidFill>
                <a:srgbClr val="336600"/>
              </a:solidFill>
            </a:rPr>
            <a:t>, СКК).</a:t>
          </a:r>
          <a:endParaRPr lang="ru-RU" sz="1600" kern="1200" dirty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Члены СКК и сотрудники секретариата владеют знаниями и навыками, необходимыми для эффективной работы СКК</a:t>
          </a:r>
          <a:endParaRPr lang="ru-RU" sz="1600" kern="1200" dirty="0" smtClean="0">
            <a:solidFill>
              <a:srgbClr val="800000"/>
            </a:solidFill>
          </a:endParaRPr>
        </a:p>
      </dsp:txBody>
      <dsp:txXfrm>
        <a:off x="5497746" y="2493228"/>
        <a:ext cx="2599126" cy="4103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806-2F75-B940-AB99-CF99A2E811ED}">
      <dsp:nvSpPr>
        <dsp:cNvPr id="0" name=""/>
        <dsp:cNvSpPr/>
      </dsp:nvSpPr>
      <dsp:spPr>
        <a:xfrm>
          <a:off x="11377" y="1034168"/>
          <a:ext cx="871246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ИЮЛЬ</a:t>
          </a:r>
          <a:r>
            <a:rPr lang="en-US" sz="2300" kern="1200" dirty="0" smtClean="0"/>
            <a:t>-</a:t>
          </a:r>
          <a:r>
            <a:rPr lang="ru-RU" sz="2300" kern="1200" dirty="0" smtClean="0"/>
            <a:t>СЕНТЯБРЬ</a:t>
          </a:r>
          <a:endParaRPr lang="ru-RU" sz="2300" kern="1200" dirty="0"/>
        </a:p>
      </dsp:txBody>
      <dsp:txXfrm>
        <a:off x="11377" y="1351385"/>
        <a:ext cx="8395250" cy="634433"/>
      </dsp:txXfrm>
    </dsp:sp>
    <dsp:sp modelId="{E3B85B90-1EB2-B246-AF52-62CCFEA947A1}">
      <dsp:nvSpPr>
        <dsp:cNvPr id="0" name=""/>
        <dsp:cNvSpPr/>
      </dsp:nvSpPr>
      <dsp:spPr>
        <a:xfrm>
          <a:off x="87542" y="1977836"/>
          <a:ext cx="2753343" cy="46189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40591B"/>
              </a:solidFill>
            </a:rPr>
            <a:t>Обновление политики и процедур по урегулированию конфликта интересов (</a:t>
          </a:r>
          <a:r>
            <a:rPr lang="en-US" sz="1600" kern="1200" dirty="0" smtClean="0">
              <a:solidFill>
                <a:srgbClr val="40591B"/>
              </a:solidFill>
            </a:rPr>
            <a:t>GMS </a:t>
          </a:r>
          <a:r>
            <a:rPr lang="ru-RU" sz="1600" kern="1200" dirty="0" smtClean="0">
              <a:solidFill>
                <a:srgbClr val="40591B"/>
              </a:solidFill>
            </a:rPr>
            <a:t>при содействии РГ, СКК).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40591B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Разработанные проекты политики и процедур</a:t>
          </a:r>
          <a:endParaRPr lang="ru-RU" sz="1600" kern="1200" dirty="0">
            <a:solidFill>
              <a:srgbClr val="800000"/>
            </a:solidFill>
          </a:endParaRPr>
        </a:p>
      </dsp:txBody>
      <dsp:txXfrm>
        <a:off x="87542" y="1977836"/>
        <a:ext cx="2753343" cy="4618930"/>
      </dsp:txXfrm>
    </dsp:sp>
    <dsp:sp modelId="{55B1DAA6-327E-2E4E-81B9-CB6A7992536E}">
      <dsp:nvSpPr>
        <dsp:cNvPr id="0" name=""/>
        <dsp:cNvSpPr/>
      </dsp:nvSpPr>
      <dsp:spPr>
        <a:xfrm>
          <a:off x="2726182" y="1235542"/>
          <a:ext cx="602902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    СЕНТЯБРЬ</a:t>
          </a:r>
          <a:endParaRPr lang="ru-RU" sz="2300" kern="1200" dirty="0"/>
        </a:p>
      </dsp:txBody>
      <dsp:txXfrm>
        <a:off x="2726182" y="1552759"/>
        <a:ext cx="5711810" cy="634433"/>
      </dsp:txXfrm>
    </dsp:sp>
    <dsp:sp modelId="{720F8D16-C258-8341-A8DA-A9AB1C6E6498}">
      <dsp:nvSpPr>
        <dsp:cNvPr id="0" name=""/>
        <dsp:cNvSpPr/>
      </dsp:nvSpPr>
      <dsp:spPr>
        <a:xfrm>
          <a:off x="2830728" y="2182795"/>
          <a:ext cx="2683440" cy="4412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3366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336600"/>
              </a:solidFill>
            </a:rPr>
            <a:t>Утверждение обновленной политики и процедур, формирование состава СКК в соответствии с новой политикой по урегулированию  конфликта интересов.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Утвержденные СКК политика, процедуры и обновленный состав СКК соответствуют требованиям и минимальным стандартам ГФ по КИ</a:t>
          </a:r>
          <a:endParaRPr lang="ru-RU" sz="1600" kern="1200" dirty="0">
            <a:solidFill>
              <a:srgbClr val="800000"/>
            </a:solidFill>
          </a:endParaRPr>
        </a:p>
      </dsp:txBody>
      <dsp:txXfrm>
        <a:off x="2830728" y="2182795"/>
        <a:ext cx="2683440" cy="4412875"/>
      </dsp:txXfrm>
    </dsp:sp>
    <dsp:sp modelId="{016A002F-326E-FC44-8258-3F04B56AEE77}">
      <dsp:nvSpPr>
        <dsp:cNvPr id="0" name=""/>
        <dsp:cNvSpPr/>
      </dsp:nvSpPr>
      <dsp:spPr>
        <a:xfrm>
          <a:off x="5417412" y="1535100"/>
          <a:ext cx="334558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4BA2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1433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ОКТЯБРЬ</a:t>
          </a:r>
          <a:r>
            <a:rPr lang="en-US" sz="2300" kern="1200" dirty="0" smtClean="0"/>
            <a:t>-</a:t>
          </a:r>
          <a:r>
            <a:rPr lang="ru-RU" sz="2300" kern="1200" dirty="0" smtClean="0"/>
            <a:t>НОЯБРЬ </a:t>
          </a:r>
          <a:endParaRPr lang="ru-RU" sz="2300" kern="1200" dirty="0"/>
        </a:p>
      </dsp:txBody>
      <dsp:txXfrm>
        <a:off x="5417412" y="1852317"/>
        <a:ext cx="3028370" cy="634433"/>
      </dsp:txXfrm>
    </dsp:sp>
    <dsp:sp modelId="{1C182B06-E5CB-B64C-BAE9-360D818C24BD}">
      <dsp:nvSpPr>
        <dsp:cNvPr id="0" name=""/>
        <dsp:cNvSpPr/>
      </dsp:nvSpPr>
      <dsp:spPr>
        <a:xfrm>
          <a:off x="5497746" y="2493228"/>
          <a:ext cx="2599126" cy="4103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336600"/>
              </a:solidFill>
            </a:rPr>
            <a:t>Развитие потенциала по вопросам урегулирования конфликта интересов (</a:t>
          </a:r>
          <a:r>
            <a:rPr lang="en-US" sz="1600" kern="1200" dirty="0" smtClean="0">
              <a:solidFill>
                <a:srgbClr val="336600"/>
              </a:solidFill>
            </a:rPr>
            <a:t>GMS</a:t>
          </a:r>
          <a:r>
            <a:rPr lang="ru-RU" sz="1600" kern="1200" dirty="0" smtClean="0">
              <a:solidFill>
                <a:srgbClr val="336600"/>
              </a:solidFill>
            </a:rPr>
            <a:t>, СКК).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800000"/>
              </a:solidFill>
            </a:rPr>
            <a:t>Члены СКК и сотрудники Секретариата владеют знаниями и навыками, необходимыми для эффективного урегулирования КИ</a:t>
          </a:r>
          <a:endParaRPr lang="ru-RU" sz="1600" kern="1200" dirty="0" smtClean="0">
            <a:solidFill>
              <a:srgbClr val="800000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rgbClr val="800000"/>
            </a:solidFill>
          </a:endParaRPr>
        </a:p>
      </dsp:txBody>
      <dsp:txXfrm>
        <a:off x="5497746" y="2493228"/>
        <a:ext cx="2599126" cy="4103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806-2F75-B940-AB99-CF99A2E811ED}">
      <dsp:nvSpPr>
        <dsp:cNvPr id="0" name=""/>
        <dsp:cNvSpPr/>
      </dsp:nvSpPr>
      <dsp:spPr>
        <a:xfrm>
          <a:off x="11377" y="1034168"/>
          <a:ext cx="871246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СЕНТЯБРЬ</a:t>
          </a:r>
          <a:endParaRPr lang="ru-RU" sz="2200" kern="1200" dirty="0"/>
        </a:p>
      </dsp:txBody>
      <dsp:txXfrm>
        <a:off x="11377" y="1351385"/>
        <a:ext cx="8395250" cy="634433"/>
      </dsp:txXfrm>
    </dsp:sp>
    <dsp:sp modelId="{E3B85B90-1EB2-B246-AF52-62CCFEA947A1}">
      <dsp:nvSpPr>
        <dsp:cNvPr id="0" name=""/>
        <dsp:cNvSpPr/>
      </dsp:nvSpPr>
      <dsp:spPr>
        <a:xfrm>
          <a:off x="87542" y="1977836"/>
          <a:ext cx="2753343" cy="46189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Разработка новой редакции процедуры формирования состава КН с акцентом на наличии необходимых экспертных навыков у членов КН (</a:t>
          </a:r>
          <a:r>
            <a:rPr lang="en-US" sz="1800" kern="1200" dirty="0" smtClean="0">
              <a:solidFill>
                <a:srgbClr val="008000"/>
              </a:solidFill>
            </a:rPr>
            <a:t>GMS </a:t>
          </a:r>
          <a:r>
            <a:rPr lang="ru-RU" sz="1800" kern="1200" dirty="0" smtClean="0">
              <a:solidFill>
                <a:srgbClr val="008000"/>
              </a:solidFill>
            </a:rPr>
            <a:t>при содействии РГ, СКК).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решение СКК об утверждении процедуры (часть Положения) и поручении Секретариату организовать процесс формирования нового состава КН</a:t>
          </a:r>
          <a:endParaRPr lang="ru-RU" sz="1600" b="1" kern="1200" dirty="0">
            <a:solidFill>
              <a:srgbClr val="800000"/>
            </a:solidFill>
          </a:endParaRPr>
        </a:p>
      </dsp:txBody>
      <dsp:txXfrm>
        <a:off x="87542" y="1977836"/>
        <a:ext cx="2753343" cy="4618930"/>
      </dsp:txXfrm>
    </dsp:sp>
    <dsp:sp modelId="{55B1DAA6-327E-2E4E-81B9-CB6A7992536E}">
      <dsp:nvSpPr>
        <dsp:cNvPr id="0" name=""/>
        <dsp:cNvSpPr/>
      </dsp:nvSpPr>
      <dsp:spPr>
        <a:xfrm>
          <a:off x="2726182" y="1235542"/>
          <a:ext cx="602902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ОКТЯБРЬ</a:t>
          </a:r>
          <a:endParaRPr lang="ru-RU" sz="2200" kern="1200" dirty="0"/>
        </a:p>
      </dsp:txBody>
      <dsp:txXfrm>
        <a:off x="2726182" y="1552759"/>
        <a:ext cx="5711810" cy="634433"/>
      </dsp:txXfrm>
    </dsp:sp>
    <dsp:sp modelId="{720F8D16-C258-8341-A8DA-A9AB1C6E6498}">
      <dsp:nvSpPr>
        <dsp:cNvPr id="0" name=""/>
        <dsp:cNvSpPr/>
      </dsp:nvSpPr>
      <dsp:spPr>
        <a:xfrm>
          <a:off x="2830728" y="2182795"/>
          <a:ext cx="2683440" cy="4412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Обновление Плана по надзору.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Развитие потенциала по вопросам надзора (</a:t>
          </a:r>
          <a:r>
            <a:rPr lang="en-US" sz="1800" kern="1200" dirty="0" smtClean="0">
              <a:solidFill>
                <a:srgbClr val="008000"/>
              </a:solidFill>
            </a:rPr>
            <a:t>GMS</a:t>
          </a:r>
          <a:r>
            <a:rPr lang="ru-RU" sz="1800" kern="1200" dirty="0" smtClean="0">
              <a:solidFill>
                <a:srgbClr val="008000"/>
              </a:solidFill>
            </a:rPr>
            <a:t>, РГ, СКК).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40591B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разработан проект Плана по надзору и проведена ориентация по вопросам осуществления надзора.</a:t>
          </a:r>
          <a:endParaRPr lang="ru-RU" sz="1600" kern="1200" dirty="0">
            <a:solidFill>
              <a:srgbClr val="800000"/>
            </a:solidFill>
          </a:endParaRPr>
        </a:p>
      </dsp:txBody>
      <dsp:txXfrm>
        <a:off x="2830728" y="2182795"/>
        <a:ext cx="2683440" cy="4412875"/>
      </dsp:txXfrm>
    </dsp:sp>
    <dsp:sp modelId="{016A002F-326E-FC44-8258-3F04B56AEE77}">
      <dsp:nvSpPr>
        <dsp:cNvPr id="0" name=""/>
        <dsp:cNvSpPr/>
      </dsp:nvSpPr>
      <dsp:spPr>
        <a:xfrm>
          <a:off x="5417412" y="1535100"/>
          <a:ext cx="334558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НОЯБРЬ - ДЕКАБРЬ</a:t>
          </a:r>
          <a:endParaRPr lang="ru-RU" sz="2200" kern="1200" dirty="0"/>
        </a:p>
      </dsp:txBody>
      <dsp:txXfrm>
        <a:off x="5417412" y="1852317"/>
        <a:ext cx="3028370" cy="634433"/>
      </dsp:txXfrm>
    </dsp:sp>
    <dsp:sp modelId="{1C182B06-E5CB-B64C-BAE9-360D818C24BD}">
      <dsp:nvSpPr>
        <dsp:cNvPr id="0" name=""/>
        <dsp:cNvSpPr/>
      </dsp:nvSpPr>
      <dsp:spPr>
        <a:xfrm>
          <a:off x="5497746" y="2493228"/>
          <a:ext cx="2599126" cy="4103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>
              <a:solidFill>
                <a:srgbClr val="008000"/>
              </a:solidFill>
            </a:rPr>
            <a:t>Утверждение состава КН, обладающего экспертными навыками (после утверждения нового состава СКК), до</a:t>
          </a:r>
          <a:r>
            <a:rPr lang="ru-RU" sz="1700" b="0" kern="1200" dirty="0" smtClean="0">
              <a:solidFill>
                <a:srgbClr val="008000"/>
              </a:solidFill>
            </a:rPr>
            <a:t>работка и утверждение Плана по надзору с мероприятиями на 2015 год</a:t>
          </a:r>
          <a:endParaRPr lang="ru-RU" sz="1600" b="1" u="sng" kern="1200" dirty="0" smtClean="0">
            <a:solidFill>
              <a:srgbClr val="008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800000"/>
              </a:solidFill>
            </a:rPr>
            <a:t>решение СКК об утверждении состава КН и Плана по надзору</a:t>
          </a:r>
          <a:endParaRPr lang="ru-RU" sz="1600" kern="1200" dirty="0" smtClean="0">
            <a:solidFill>
              <a:srgbClr val="800000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rgbClr val="800000"/>
            </a:solidFill>
          </a:endParaRPr>
        </a:p>
      </dsp:txBody>
      <dsp:txXfrm>
        <a:off x="5497746" y="2493228"/>
        <a:ext cx="2599126" cy="4103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806-2F75-B940-AB99-CF99A2E811ED}">
      <dsp:nvSpPr>
        <dsp:cNvPr id="0" name=""/>
        <dsp:cNvSpPr/>
      </dsp:nvSpPr>
      <dsp:spPr>
        <a:xfrm>
          <a:off x="11377" y="1056476"/>
          <a:ext cx="871246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1433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СЕНТЯБРЬ</a:t>
          </a:r>
          <a:endParaRPr lang="ru-RU" sz="2000" kern="1200" dirty="0"/>
        </a:p>
      </dsp:txBody>
      <dsp:txXfrm>
        <a:off x="11377" y="1373693"/>
        <a:ext cx="8395250" cy="634433"/>
      </dsp:txXfrm>
    </dsp:sp>
    <dsp:sp modelId="{E3B85B90-1EB2-B246-AF52-62CCFEA947A1}">
      <dsp:nvSpPr>
        <dsp:cNvPr id="0" name=""/>
        <dsp:cNvSpPr/>
      </dsp:nvSpPr>
      <dsp:spPr>
        <a:xfrm>
          <a:off x="74581" y="1922609"/>
          <a:ext cx="2753343" cy="41224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40591B"/>
              </a:solidFill>
            </a:rPr>
            <a:t>Разработка  Операционного справочника Секретариата СКК (</a:t>
          </a:r>
          <a:r>
            <a:rPr lang="en-US" sz="1800" kern="1200" dirty="0" smtClean="0">
              <a:solidFill>
                <a:srgbClr val="40591B"/>
              </a:solidFill>
            </a:rPr>
            <a:t>GMS </a:t>
          </a:r>
          <a:r>
            <a:rPr lang="ru-RU" sz="1800" kern="1200" dirty="0" smtClean="0">
              <a:solidFill>
                <a:srgbClr val="40591B"/>
              </a:solidFill>
            </a:rPr>
            <a:t>при содействии РГ).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решение СКК об утверждении справочника </a:t>
          </a:r>
          <a:endParaRPr lang="ru-RU" sz="1600" b="1" kern="1200" dirty="0">
            <a:solidFill>
              <a:srgbClr val="800000"/>
            </a:solidFill>
          </a:endParaRPr>
        </a:p>
      </dsp:txBody>
      <dsp:txXfrm>
        <a:off x="74581" y="1922609"/>
        <a:ext cx="2753343" cy="4122467"/>
      </dsp:txXfrm>
    </dsp:sp>
    <dsp:sp modelId="{55B1DAA6-327E-2E4E-81B9-CB6A7992536E}">
      <dsp:nvSpPr>
        <dsp:cNvPr id="0" name=""/>
        <dsp:cNvSpPr/>
      </dsp:nvSpPr>
      <dsp:spPr>
        <a:xfrm>
          <a:off x="2726182" y="1257849"/>
          <a:ext cx="602902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1433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ОКТЯБРЬ</a:t>
          </a:r>
          <a:r>
            <a:rPr lang="en-US" sz="2000" kern="1200" dirty="0" smtClean="0"/>
            <a:t>-</a:t>
          </a:r>
          <a:r>
            <a:rPr lang="ru-RU" sz="2000" kern="1200" dirty="0" smtClean="0"/>
            <a:t>НОЯБРЬ</a:t>
          </a:r>
          <a:endParaRPr lang="ru-RU" sz="2000" kern="1200" dirty="0"/>
        </a:p>
      </dsp:txBody>
      <dsp:txXfrm>
        <a:off x="2726182" y="1575066"/>
        <a:ext cx="5711810" cy="634433"/>
      </dsp:txXfrm>
    </dsp:sp>
    <dsp:sp modelId="{720F8D16-C258-8341-A8DA-A9AB1C6E6498}">
      <dsp:nvSpPr>
        <dsp:cNvPr id="0" name=""/>
        <dsp:cNvSpPr/>
      </dsp:nvSpPr>
      <dsp:spPr>
        <a:xfrm>
          <a:off x="2817767" y="2180476"/>
          <a:ext cx="2683440" cy="4308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Развитие потенциала по вопросам функциональных обязанностей Секретариата СКК</a:t>
          </a:r>
          <a:r>
            <a:rPr lang="ru-RU" sz="1800" kern="1200" dirty="0" smtClean="0">
              <a:solidFill>
                <a:schemeClr val="tx1">
                  <a:lumMod val="50000"/>
                </a:schemeClr>
              </a:solidFill>
            </a:rPr>
            <a:t>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40591B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ориентация членов СКК и вовлеченных в процесс сотрудничества с СКК по вопросам работы Секретариата СКК</a:t>
          </a:r>
          <a:endParaRPr lang="ru-RU" sz="1600" kern="1200" dirty="0">
            <a:solidFill>
              <a:srgbClr val="800000"/>
            </a:solidFill>
          </a:endParaRPr>
        </a:p>
      </dsp:txBody>
      <dsp:txXfrm>
        <a:off x="2817767" y="2180476"/>
        <a:ext cx="2683440" cy="4308088"/>
      </dsp:txXfrm>
    </dsp:sp>
    <dsp:sp modelId="{A435245E-43F7-D540-9C2B-463E4EEC007C}">
      <dsp:nvSpPr>
        <dsp:cNvPr id="0" name=""/>
        <dsp:cNvSpPr/>
      </dsp:nvSpPr>
      <dsp:spPr>
        <a:xfrm>
          <a:off x="5409622" y="1680805"/>
          <a:ext cx="334558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1433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НОЯБРЬ-ДЕКАБРЬ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5409622" y="1998022"/>
        <a:ext cx="3028370" cy="634433"/>
      </dsp:txXfrm>
    </dsp:sp>
    <dsp:sp modelId="{963D59D8-AAC4-3748-8222-E7C3EF9BA66A}">
      <dsp:nvSpPr>
        <dsp:cNvPr id="0" name=""/>
        <dsp:cNvSpPr/>
      </dsp:nvSpPr>
      <dsp:spPr>
        <a:xfrm>
          <a:off x="5408575" y="2559969"/>
          <a:ext cx="2683440" cy="37966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Применение</a:t>
          </a:r>
          <a:r>
            <a:rPr lang="ru-RU" sz="1600" kern="1200" dirty="0" smtClean="0">
              <a:solidFill>
                <a:srgbClr val="008000"/>
              </a:solidFill>
            </a:rPr>
            <a:t> </a:t>
          </a:r>
          <a:r>
            <a:rPr lang="ru-RU" sz="1800" kern="1200" dirty="0" smtClean="0">
              <a:solidFill>
                <a:srgbClr val="008000"/>
              </a:solidFill>
            </a:rPr>
            <a:t>Операционного</a:t>
          </a:r>
          <a:r>
            <a:rPr lang="ru-RU" sz="1600" kern="1200" dirty="0" smtClean="0">
              <a:solidFill>
                <a:srgbClr val="008000"/>
              </a:solidFill>
            </a:rPr>
            <a:t> </a:t>
          </a:r>
          <a:r>
            <a:rPr lang="ru-RU" sz="1800" kern="1200" dirty="0" smtClean="0">
              <a:solidFill>
                <a:srgbClr val="008000"/>
              </a:solidFill>
            </a:rPr>
            <a:t>справочника</a:t>
          </a:r>
          <a:r>
            <a:rPr lang="ru-RU" sz="1600" kern="1200" dirty="0" smtClean="0">
              <a:solidFill>
                <a:srgbClr val="008000"/>
              </a:solidFill>
            </a:rPr>
            <a:t> </a:t>
          </a:r>
          <a:r>
            <a:rPr lang="ru-RU" sz="1800" kern="1200" dirty="0" smtClean="0">
              <a:solidFill>
                <a:srgbClr val="008000"/>
              </a:solidFill>
            </a:rPr>
            <a:t>в</a:t>
          </a:r>
          <a:r>
            <a:rPr lang="ru-RU" sz="1600" kern="1200" dirty="0" smtClean="0">
              <a:solidFill>
                <a:srgbClr val="008000"/>
              </a:solidFill>
            </a:rPr>
            <a:t> </a:t>
          </a:r>
          <a:r>
            <a:rPr lang="ru-RU" sz="1800" kern="1200" dirty="0" smtClean="0">
              <a:solidFill>
                <a:srgbClr val="008000"/>
              </a:solidFill>
            </a:rPr>
            <a:t>действии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>
                <a:lumMod val="5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>
                <a:lumMod val="5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none" kern="1200" dirty="0" smtClean="0">
              <a:solidFill>
                <a:srgbClr val="800000"/>
              </a:solidFill>
            </a:rPr>
            <a:t>налаживание взаимодействия Секретариата, членов СКК и вовлеченных в сотрудничество</a:t>
          </a:r>
        </a:p>
      </dsp:txBody>
      <dsp:txXfrm>
        <a:off x="5408575" y="2559969"/>
        <a:ext cx="2683440" cy="37966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806-2F75-B940-AB99-CF99A2E811ED}">
      <dsp:nvSpPr>
        <dsp:cNvPr id="0" name=""/>
        <dsp:cNvSpPr/>
      </dsp:nvSpPr>
      <dsp:spPr>
        <a:xfrm>
          <a:off x="11377" y="1034168"/>
          <a:ext cx="871246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СЕНТЯБРЬ</a:t>
          </a:r>
          <a:endParaRPr lang="ru-RU" sz="2200" kern="1200" dirty="0"/>
        </a:p>
      </dsp:txBody>
      <dsp:txXfrm>
        <a:off x="11377" y="1351385"/>
        <a:ext cx="8395250" cy="634433"/>
      </dsp:txXfrm>
    </dsp:sp>
    <dsp:sp modelId="{E3B85B90-1EB2-B246-AF52-62CCFEA947A1}">
      <dsp:nvSpPr>
        <dsp:cNvPr id="0" name=""/>
        <dsp:cNvSpPr/>
      </dsp:nvSpPr>
      <dsp:spPr>
        <a:xfrm>
          <a:off x="87542" y="1977836"/>
          <a:ext cx="2753343" cy="46189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40591B"/>
              </a:solidFill>
            </a:rPr>
            <a:t>Разработка Протокола по коммуникации СКК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40591B"/>
              </a:solidFill>
            </a:rPr>
            <a:t>(</a:t>
          </a:r>
          <a:r>
            <a:rPr lang="en-US" sz="1800" kern="1200" dirty="0" smtClean="0">
              <a:solidFill>
                <a:srgbClr val="40591B"/>
              </a:solidFill>
            </a:rPr>
            <a:t>GMS </a:t>
          </a:r>
          <a:r>
            <a:rPr lang="ru-RU" sz="1800" kern="1200" dirty="0" smtClean="0">
              <a:solidFill>
                <a:srgbClr val="40591B"/>
              </a:solidFill>
            </a:rPr>
            <a:t>при содействии РГ, СКК).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решение СКК об утверждении Протокола</a:t>
          </a:r>
          <a:endParaRPr lang="ru-RU" sz="1600" b="1" kern="1200" dirty="0">
            <a:solidFill>
              <a:srgbClr val="800000"/>
            </a:solidFill>
          </a:endParaRPr>
        </a:p>
      </dsp:txBody>
      <dsp:txXfrm>
        <a:off x="87542" y="1977836"/>
        <a:ext cx="2753343" cy="4618930"/>
      </dsp:txXfrm>
    </dsp:sp>
    <dsp:sp modelId="{55B1DAA6-327E-2E4E-81B9-CB6A7992536E}">
      <dsp:nvSpPr>
        <dsp:cNvPr id="0" name=""/>
        <dsp:cNvSpPr/>
      </dsp:nvSpPr>
      <dsp:spPr>
        <a:xfrm>
          <a:off x="2726182" y="1235542"/>
          <a:ext cx="602902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ОКТЯБРЬ</a:t>
          </a:r>
          <a:endParaRPr lang="ru-RU" sz="2200" kern="1200" dirty="0"/>
        </a:p>
      </dsp:txBody>
      <dsp:txXfrm>
        <a:off x="2726182" y="1552759"/>
        <a:ext cx="5711810" cy="634433"/>
      </dsp:txXfrm>
    </dsp:sp>
    <dsp:sp modelId="{720F8D16-C258-8341-A8DA-A9AB1C6E6498}">
      <dsp:nvSpPr>
        <dsp:cNvPr id="0" name=""/>
        <dsp:cNvSpPr/>
      </dsp:nvSpPr>
      <dsp:spPr>
        <a:xfrm>
          <a:off x="2830728" y="2182795"/>
          <a:ext cx="2683440" cy="4412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8000"/>
              </a:solidFill>
            </a:rPr>
            <a:t>Развитие потенциала по вопросам коммуникации (</a:t>
          </a:r>
          <a:r>
            <a:rPr lang="en-US" sz="1800" kern="1200" dirty="0" smtClean="0">
              <a:solidFill>
                <a:srgbClr val="008000"/>
              </a:solidFill>
            </a:rPr>
            <a:t>GMS</a:t>
          </a:r>
          <a:r>
            <a:rPr lang="ru-RU" sz="1800" kern="1200" dirty="0" smtClean="0">
              <a:solidFill>
                <a:srgbClr val="008000"/>
              </a:solidFill>
            </a:rPr>
            <a:t>, РГ, СКК).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40591B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rgbClr val="8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</a:t>
          </a:r>
          <a:r>
            <a:rPr lang="ru-RU" sz="1600" b="1" kern="1200" dirty="0" smtClean="0">
              <a:solidFill>
                <a:srgbClr val="800000"/>
              </a:solidFill>
            </a:rPr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проведена ориентация по вопросам коммуникации</a:t>
          </a:r>
          <a:endParaRPr lang="ru-RU" sz="1600" kern="1200" dirty="0">
            <a:solidFill>
              <a:srgbClr val="800000"/>
            </a:solidFill>
          </a:endParaRPr>
        </a:p>
      </dsp:txBody>
      <dsp:txXfrm>
        <a:off x="2830728" y="2182795"/>
        <a:ext cx="2683440" cy="4412875"/>
      </dsp:txXfrm>
    </dsp:sp>
    <dsp:sp modelId="{016A002F-326E-FC44-8258-3F04B56AEE77}">
      <dsp:nvSpPr>
        <dsp:cNvPr id="0" name=""/>
        <dsp:cNvSpPr/>
      </dsp:nvSpPr>
      <dsp:spPr>
        <a:xfrm>
          <a:off x="5417412" y="1535100"/>
          <a:ext cx="3345587" cy="1268867"/>
        </a:xfrm>
        <a:prstGeom prst="rightArrow">
          <a:avLst>
            <a:gd name="adj1" fmla="val 50000"/>
            <a:gd name="adj2" fmla="val 50000"/>
          </a:avLst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143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НОЯБРЬ - ДЕКАБРЬ</a:t>
          </a:r>
          <a:endParaRPr lang="ru-RU" sz="2200" kern="1200" dirty="0"/>
        </a:p>
      </dsp:txBody>
      <dsp:txXfrm>
        <a:off x="5417412" y="1852317"/>
        <a:ext cx="3028370" cy="634433"/>
      </dsp:txXfrm>
    </dsp:sp>
    <dsp:sp modelId="{1C182B06-E5CB-B64C-BAE9-360D818C24BD}">
      <dsp:nvSpPr>
        <dsp:cNvPr id="0" name=""/>
        <dsp:cNvSpPr/>
      </dsp:nvSpPr>
      <dsp:spPr>
        <a:xfrm>
          <a:off x="5497746" y="2493228"/>
          <a:ext cx="2599126" cy="4103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rgbClr val="008000"/>
              </a:solidFill>
            </a:rPr>
            <a:t>Разработка планов коммуникации членами СКК от избирательных групп (члены СКК)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 smtClean="0">
            <a:solidFill>
              <a:schemeClr val="tx1">
                <a:lumMod val="50000"/>
              </a:schemeClr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1" u="sng" kern="1200" dirty="0" smtClean="0">
            <a:solidFill>
              <a:srgbClr val="80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kern="1200" dirty="0" smtClean="0">
              <a:solidFill>
                <a:srgbClr val="800000"/>
              </a:solidFill>
            </a:rPr>
            <a:t>Ожидаемый результат: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800000"/>
              </a:solidFill>
            </a:rPr>
            <a:t>планы членов СКК согласованные с избирательными группами </a:t>
          </a:r>
          <a:endParaRPr lang="ru-RU" sz="1800" kern="1200" dirty="0">
            <a:solidFill>
              <a:srgbClr val="800000"/>
            </a:solidFill>
          </a:endParaRPr>
        </a:p>
      </dsp:txBody>
      <dsp:txXfrm>
        <a:off x="5497746" y="2493228"/>
        <a:ext cx="2599126" cy="4103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241113-1836-496D-976D-702D5D2BB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C102DD3-1A46-463F-9C96-03759999CCC1}" type="datetimeFigureOut">
              <a:rPr lang="en-US"/>
              <a:pPr>
                <a:defRPr/>
              </a:pPr>
              <a:t>7/11/14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4573D2-51E4-403A-97DD-0CA827F20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4CAC6C-CACF-4C95-92F6-1B9D2FD0837D}" type="slidenum">
              <a:rPr lang="en-US" smtClean="0">
                <a:latin typeface="Arial" pitchFamily="34" charset="0"/>
              </a:rPr>
              <a:pPr/>
              <a:t>24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MSPowerPoint_Title_Revised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49152-18DE-49BD-A620-BE290953B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6D150-0BFE-45FF-9113-2D843A677F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5CCF-1DF2-45FA-8347-7A2D1553D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22346-1300-425C-9908-C026E8C72A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8E18B-1345-428A-8D39-9E0991C52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6B35-57CC-4929-BEFF-5EE067CF72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1327-A428-4541-9836-8D0198EC4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AE81B-726F-40B7-A8F9-E537CA2A2D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0272C-DDB2-407D-AF8C-14DAEC7FF1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EF869-56A6-40DE-8C65-EAA0C24B35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4C013-1058-43BF-80B5-A5A6A820C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840C57-F093-41AC-A68F-21B60F3AF5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572000"/>
            <a:ext cx="5410200" cy="990600"/>
          </a:xfrm>
        </p:spPr>
        <p:txBody>
          <a:bodyPr/>
          <a:lstStyle/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</a:rPr>
              <a:t>11.07.2014		Команда </a:t>
            </a:r>
            <a:r>
              <a:rPr lang="fr-FR" sz="1800" b="1" dirty="0">
                <a:solidFill>
                  <a:schemeClr val="tx1"/>
                </a:solidFill>
              </a:rPr>
              <a:t>GMS</a:t>
            </a:r>
            <a:r>
              <a:rPr lang="fr-FR" sz="180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Давид Отиашвили</a:t>
            </a:r>
            <a:endParaRPr lang="fr-FR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Наталья Давыденко</a:t>
            </a: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Ната Авалиани</a:t>
            </a:r>
            <a:endParaRPr lang="fr-FR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Дария Темирбекова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1143000"/>
            <a:ext cx="6477000" cy="243840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000090"/>
                </a:solidFill>
                <a:latin typeface="Myriad Roman" charset="0"/>
              </a:rPr>
              <a:t/>
            </a:r>
            <a:br>
              <a:rPr lang="ru-RU" sz="4000" b="1" dirty="0" smtClean="0">
                <a:solidFill>
                  <a:srgbClr val="000090"/>
                </a:solidFill>
                <a:latin typeface="Myriad Roman" charset="0"/>
              </a:rPr>
            </a:br>
            <a:r>
              <a:rPr lang="ru-RU" sz="4000" b="1" dirty="0" smtClean="0">
                <a:solidFill>
                  <a:srgbClr val="000090"/>
                </a:solidFill>
                <a:latin typeface="Myriad Roman" charset="0"/>
              </a:rPr>
              <a:t>Повышение </a:t>
            </a:r>
            <a:r>
              <a:rPr lang="ru-RU" sz="4000" b="1" dirty="0">
                <a:solidFill>
                  <a:srgbClr val="000090"/>
                </a:solidFill>
                <a:latin typeface="Myriad Roman" charset="0"/>
              </a:rPr>
              <a:t>потенциала СКК Республики</a:t>
            </a:r>
            <a:r>
              <a:rPr lang="en-US" sz="4000" b="1" dirty="0">
                <a:solidFill>
                  <a:srgbClr val="000090"/>
                </a:solidFill>
                <a:latin typeface="Myriad Roman" charset="0"/>
              </a:rPr>
              <a:t> </a:t>
            </a:r>
            <a:r>
              <a:rPr lang="ru-RU" sz="4000" b="1" dirty="0">
                <a:solidFill>
                  <a:srgbClr val="000090"/>
                </a:solidFill>
                <a:latin typeface="Myriad Roman" charset="0"/>
              </a:rPr>
              <a:t/>
            </a:r>
            <a:br>
              <a:rPr lang="ru-RU" sz="4000" b="1" dirty="0">
                <a:solidFill>
                  <a:srgbClr val="000090"/>
                </a:solidFill>
                <a:latin typeface="Myriad Roman" charset="0"/>
              </a:rPr>
            </a:br>
            <a:r>
              <a:rPr lang="ru-RU" sz="4000" b="1" dirty="0">
                <a:solidFill>
                  <a:srgbClr val="000090"/>
                </a:solidFill>
                <a:latin typeface="Myriad Roman" charset="0"/>
              </a:rPr>
              <a:t>Казахстан</a:t>
            </a:r>
            <a:endParaRPr lang="en-US" sz="40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СОСТАВ И ПРЕДСТАВИТЕЛЬСТВО: ДЕЙСТВИЯ</a:t>
            </a:r>
            <a:endParaRPr lang="ru-RU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167822"/>
              </p:ext>
            </p:extLst>
          </p:nvPr>
        </p:nvGraphicFramePr>
        <p:xfrm>
          <a:off x="228600" y="76200"/>
          <a:ext cx="8763000" cy="6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093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97527"/>
              </p:ext>
            </p:extLst>
          </p:nvPr>
        </p:nvGraphicFramePr>
        <p:xfrm>
          <a:off x="152400" y="1676400"/>
          <a:ext cx="8839200" cy="484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4526"/>
                <a:gridCol w="4574674"/>
              </a:tblGrid>
              <a:tr h="454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КВАЛИФИКАЦИОННЫЙ КРИТЕРИИ 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4389173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Для обеспечения надлежащего урегулирования конфликтов интересов Глобальный фонд требует, чтобы все СКК</a:t>
                      </a:r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8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Разработали и опубликовали (в печатном виде и для широкого ознакомления) политику управления конфликтами интересов, применяемую ко всем членам СКК и всем функциям СКК.</a:t>
                      </a:r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Политика СКК по управлению конфликтами интересов. Правила процедуры СКК с указанием порядка применения политики управления конфликтами интересов.</a:t>
                      </a:r>
                      <a:endParaRPr lang="en-US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Документально зафиксированное личное заявление члена СКК о наличии конфликта интересов, способного повлиять на него или других членов СКК.</a:t>
                      </a:r>
                      <a:endParaRPr lang="en-US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Протоколы заседаний СКК, содержащие четкое резюме решений, решения и информацию об участии или неучастии в заседаниях членов комитета/ избирательных групп. 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391400" cy="12954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КОНФЛИКТ ИНТЕРЕСОВ: ТРЕБОВАНИЯ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85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529271"/>
              </p:ext>
            </p:extLst>
          </p:nvPr>
        </p:nvGraphicFramePr>
        <p:xfrm>
          <a:off x="152400" y="2133600"/>
          <a:ext cx="8839200" cy="3650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572000"/>
              </a:tblGrid>
              <a:tr h="372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МИНИМАЛЬНЫЙ СТАНДАРТ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ПОКАЗАТЕЛЬ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31327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kern="120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одного члена СКК с правом голоса в каждой избирательной группы имеет конфликт интересов согласно заполненным декларациям о конфликте интересов.</a:t>
                      </a:r>
                      <a:endParaRPr lang="en-US" sz="1800" kern="120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rgbClr val="336600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Список состава СКК с указанием наличия конфликта интересов у всех членов</a:t>
                      </a:r>
                    </a:p>
                    <a:p>
                      <a:endParaRPr lang="ru-RU" sz="1600" dirty="0" smtClean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391400" cy="12954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336600"/>
                </a:solidFill>
              </a:rPr>
              <a:t>КОНФЛИКТ ИНТЕРЕСОВ</a:t>
            </a:r>
            <a:r>
              <a:rPr lang="ru-RU" sz="2800" b="1" dirty="0" smtClean="0">
                <a:solidFill>
                  <a:srgbClr val="336600"/>
                </a:solidFill>
              </a:rPr>
              <a:t>: СТАНДАРТ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7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772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КОНФЛИКТ ИНТЕРЕСОВ: РЕЗУЛЬТАТ АНАЛИЗА</a:t>
            </a:r>
            <a:endParaRPr lang="ru-RU" sz="28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/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336600"/>
              </a:solidFill>
            </a:endParaRP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Положения по конфликту интересов требуют детализации</a:t>
            </a:r>
          </a:p>
          <a:p>
            <a:pPr lvl="0"/>
            <a:endParaRPr lang="en-US" sz="2000" dirty="0">
              <a:solidFill>
                <a:srgbClr val="336600"/>
              </a:solidFill>
            </a:endParaRP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Минимальный стандарт: не более 1 члена СКК с конфликтом интересов на избирательную группу</a:t>
            </a:r>
          </a:p>
          <a:p>
            <a:pPr lvl="0"/>
            <a:endParaRPr lang="en-US" sz="2000" dirty="0">
              <a:solidFill>
                <a:srgbClr val="336600"/>
              </a:solidFill>
            </a:endParaRP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Наличие конфликта интересов препятствует представлению интересов избирательной группы во время голосования</a:t>
            </a:r>
          </a:p>
          <a:p>
            <a:pPr lvl="0"/>
            <a:endParaRPr lang="en-US" sz="2000" dirty="0">
              <a:solidFill>
                <a:srgbClr val="336600"/>
              </a:solidFill>
            </a:endParaRP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Конфликт интересов в осуществлении надзора должен быть исключён, либо </a:t>
            </a:r>
            <a:r>
              <a:rPr lang="ru-RU" sz="2000" dirty="0">
                <a:solidFill>
                  <a:srgbClr val="336600"/>
                </a:solidFill>
              </a:rPr>
              <a:t>управляем</a:t>
            </a:r>
            <a:endParaRPr lang="en-US" sz="20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84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КОНФЛИКТ ИНТЕРЕСОВ: ДЕЙСТВИЯ</a:t>
            </a:r>
            <a:endParaRPr lang="ru-RU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741598"/>
              </p:ext>
            </p:extLst>
          </p:nvPr>
        </p:nvGraphicFramePr>
        <p:xfrm>
          <a:off x="190500" y="63500"/>
          <a:ext cx="8763000" cy="6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66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045524"/>
              </p:ext>
            </p:extLst>
          </p:nvPr>
        </p:nvGraphicFramePr>
        <p:xfrm>
          <a:off x="152400" y="1480452"/>
          <a:ext cx="8839200" cy="5027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4526"/>
                <a:gridCol w="4574674"/>
              </a:tblGrid>
              <a:tr h="507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ТРЕБОВАНИЕ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133755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СКК имеет надзорный план с указанием конкретных мероприятий,</a:t>
                      </a:r>
                      <a:r>
                        <a:rPr lang="ru-RU" sz="1600" b="0" baseline="0" dirty="0" smtClean="0">
                          <a:solidFill>
                            <a:srgbClr val="336600"/>
                          </a:solidFill>
                        </a:rPr>
                        <a:t> описанием индивидуальных обязанностей/ обязанностей избирательной группы, сроков и бюджета </a:t>
                      </a:r>
                      <a:endParaRPr lang="ru-RU" sz="1600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rgbClr val="336600"/>
                          </a:solidFill>
                        </a:rPr>
                        <a:t>В плане по надзору указаны мероприятия, полномочия и бюджет</a:t>
                      </a:r>
                    </a:p>
                  </a:txBody>
                  <a:tcPr/>
                </a:tc>
              </a:tr>
              <a:tr h="161682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СКК создал постоянный надзорный орган,</a:t>
                      </a:r>
                      <a:r>
                        <a:rPr lang="ru-RU" sz="1600" b="0" baseline="0" dirty="0" smtClean="0">
                          <a:solidFill>
                            <a:srgbClr val="336600"/>
                          </a:solidFill>
                        </a:rPr>
                        <a:t> обладающий необходимым уровнем экспертных знаний и навыков для проведения регулярных надзорных проверок</a:t>
                      </a:r>
                      <a:endParaRPr lang="ru-RU" sz="1600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Надзорный</a:t>
                      </a:r>
                      <a:r>
                        <a:rPr lang="ru-RU" sz="1600" b="0" baseline="0" dirty="0" smtClean="0">
                          <a:solidFill>
                            <a:srgbClr val="336600"/>
                          </a:solidFill>
                        </a:rPr>
                        <a:t> орган обладает навыками (1) финансовое управление,(2) экспертные знания в области конкретных заболеваний, (3) управление закупками и снабжением, (4) управление программами. Входят представители затронутых групп и ЛЖВ</a:t>
                      </a:r>
                      <a:endParaRPr lang="ru-RU" sz="1600" b="0" dirty="0" smtClean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15218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336600"/>
                          </a:solidFill>
                        </a:rPr>
                        <a:t>Надзорный орган или СКК запрашивает информацию в порядке обратной связи от не членов СКК и людей, живущих с заболеваниями и/или затронутых заболеваниями</a:t>
                      </a:r>
                    </a:p>
                    <a:p>
                      <a:endParaRPr lang="ru-RU" sz="1600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rgbClr val="336600"/>
                          </a:solidFill>
                        </a:rPr>
                        <a:t>Консультации, надзорные поездки (по крайней мере 1 раз в 6 месяцев) для получения обратной связи от не членов СКК и людей, живущих с заболеванием и/или затронутых заболеваниями</a:t>
                      </a:r>
                      <a:endParaRPr lang="ru-RU" sz="1600" dirty="0" smtClean="0">
                        <a:solidFill>
                          <a:srgbClr val="336600"/>
                        </a:solidFill>
                      </a:endParaRPr>
                    </a:p>
                    <a:p>
                      <a:endParaRPr lang="ru-RU" sz="1600" baseline="0" dirty="0" smtClean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391400" cy="12954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НАДЗОР: ТРЕБОВАНИЯ </a:t>
            </a:r>
            <a:r>
              <a:rPr lang="ru-RU" sz="2800" b="1" dirty="0">
                <a:solidFill>
                  <a:srgbClr val="336600"/>
                </a:solidFill>
              </a:rPr>
              <a:t>ГФ</a:t>
            </a:r>
          </a:p>
        </p:txBody>
      </p:sp>
    </p:spTree>
    <p:extLst>
      <p:ext uri="{BB962C8B-B14F-4D97-AF65-F5344CB8AC3E}">
        <p14:creationId xmlns:p14="http://schemas.microsoft.com/office/powerpoint/2010/main" val="52929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692736"/>
              </p:ext>
            </p:extLst>
          </p:nvPr>
        </p:nvGraphicFramePr>
        <p:xfrm>
          <a:off x="152400" y="1447800"/>
          <a:ext cx="88392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4191000"/>
              </a:tblGrid>
              <a:tr h="509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СТАНДАРТ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1478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40591B"/>
                          </a:solidFill>
                        </a:rPr>
                        <a:t>Надзорный орган</a:t>
                      </a:r>
                      <a:r>
                        <a:rPr lang="ru-RU" sz="1600" dirty="0" smtClean="0">
                          <a:solidFill>
                            <a:srgbClr val="336600"/>
                          </a:solidFill>
                        </a:rPr>
                        <a:t> осуществляет надзор, обсуждает препятствия с каждым ОР, выявляет проблемы и рекомендует изменения программ, при необходимости, перераспределение средств между видами программной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336600"/>
                          </a:solidFill>
                        </a:rPr>
                        <a:t>Протоколы</a:t>
                      </a:r>
                      <a:r>
                        <a:rPr lang="ru-RU" sz="1600" baseline="0" dirty="0" smtClean="0">
                          <a:solidFill>
                            <a:srgbClr val="336600"/>
                          </a:solidFill>
                        </a:rPr>
                        <a:t> заседаний, отчеты, планы работы, подтверждающие ежеквартальный диалог и последующее принятие мер  с участием ОР</a:t>
                      </a:r>
                      <a:endParaRPr lang="ru-RU" sz="1600" dirty="0" smtClean="0">
                        <a:solidFill>
                          <a:srgbClr val="336600"/>
                        </a:solidFill>
                      </a:endParaRPr>
                    </a:p>
                    <a:p>
                      <a:endParaRPr lang="ru-RU" sz="1600" baseline="0" dirty="0" smtClean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1768011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СКК принимает</a:t>
                      </a:r>
                      <a:r>
                        <a:rPr lang="ru-RU" sz="1600" b="0" baseline="0" dirty="0" smtClean="0">
                          <a:solidFill>
                            <a:srgbClr val="336600"/>
                          </a:solidFill>
                        </a:rPr>
                        <a:t> решения и корректирующие меры в случае выявления проблем и препятствий</a:t>
                      </a:r>
                      <a:endParaRPr lang="ru-RU" sz="1600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Независимо</a:t>
                      </a:r>
                      <a:r>
                        <a:rPr lang="ru-RU" sz="1600" b="0" baseline="0" dirty="0" smtClean="0">
                          <a:solidFill>
                            <a:srgbClr val="336600"/>
                          </a:solidFill>
                        </a:rPr>
                        <a:t> от сроков определения проблем и задач, СКК в течении последних 6 месяцев принимал решения и последующие корректировочные меры, связанные с  показателями надзора (по управлению, финансам и надзору за реализацией программы)</a:t>
                      </a:r>
                      <a:endParaRPr lang="ru-RU" sz="1600" b="0" dirty="0" smtClean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1288551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rgbClr val="336600"/>
                          </a:solidFill>
                        </a:rPr>
                        <a:t>СКК ежеквартально информирует о результатах надзора Секретариат ГФ и заинтересованные стороны в стране с применением процедур указанных в плане по надзору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направлении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отчета о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надзоре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заинтересованным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сторонам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Секретариату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ГФ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своевременно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(месяц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после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="0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заседания)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391400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НАДЗОР:МИНИМАЛЬНЫЕ СТАНДАРТЫ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518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НАДЗОР: РЕЗУЛЬТАТ АНАЛИЗА</a:t>
            </a:r>
            <a:endParaRPr lang="ru-RU" sz="28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/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800000"/>
                </a:solidFill>
              </a:rPr>
              <a:t>Документация </a:t>
            </a:r>
            <a:r>
              <a:rPr lang="ru-RU" sz="1800" dirty="0">
                <a:solidFill>
                  <a:srgbClr val="800000"/>
                </a:solidFill>
              </a:rPr>
              <a:t>по надзору требует </a:t>
            </a:r>
            <a:r>
              <a:rPr lang="ru-RU" sz="1800" dirty="0" smtClean="0">
                <a:solidFill>
                  <a:srgbClr val="800000"/>
                </a:solidFill>
              </a:rPr>
              <a:t>обновления</a:t>
            </a:r>
            <a:r>
              <a:rPr lang="uk-UA" sz="1800" dirty="0" smtClean="0">
                <a:solidFill>
                  <a:srgbClr val="800000"/>
                </a:solidFill>
              </a:rPr>
              <a:t>: </a:t>
            </a:r>
          </a:p>
          <a:p>
            <a:pPr marL="0" indent="0" algn="just">
              <a:buNone/>
            </a:pPr>
            <a:endParaRPr lang="uk-UA" sz="1800" dirty="0" smtClean="0">
              <a:solidFill>
                <a:srgbClr val="800000"/>
              </a:solidFill>
            </a:endParaRPr>
          </a:p>
          <a:p>
            <a:pPr algn="just">
              <a:buFontTx/>
              <a:buChar char="-"/>
            </a:pPr>
            <a:r>
              <a:rPr lang="ru-RU" sz="1800" dirty="0" smtClean="0">
                <a:solidFill>
                  <a:srgbClr val="336600"/>
                </a:solidFill>
              </a:rPr>
              <a:t>изменение подхода в формировании </a:t>
            </a:r>
            <a:r>
              <a:rPr lang="ru-RU" sz="1800" dirty="0">
                <a:solidFill>
                  <a:srgbClr val="336600"/>
                </a:solidFill>
              </a:rPr>
              <a:t>состава Комитета по надзору с учетом наличия экспертных знаний и </a:t>
            </a:r>
            <a:r>
              <a:rPr lang="ru-RU" sz="1800" dirty="0" smtClean="0">
                <a:solidFill>
                  <a:srgbClr val="336600"/>
                </a:solidFill>
              </a:rPr>
              <a:t>навыков</a:t>
            </a:r>
          </a:p>
          <a:p>
            <a:pPr algn="just">
              <a:buFontTx/>
              <a:buChar char="-"/>
            </a:pPr>
            <a:endParaRPr lang="ru-RU" sz="1800" dirty="0">
              <a:solidFill>
                <a:srgbClr val="336600"/>
              </a:solidFill>
            </a:endParaRPr>
          </a:p>
          <a:p>
            <a:pPr algn="just">
              <a:buFontTx/>
              <a:buChar char="-"/>
            </a:pPr>
            <a:r>
              <a:rPr lang="ru-RU" sz="1800" dirty="0" smtClean="0">
                <a:solidFill>
                  <a:srgbClr val="336600"/>
                </a:solidFill>
              </a:rPr>
              <a:t>детализация функций </a:t>
            </a:r>
            <a:r>
              <a:rPr lang="ru-RU" sz="1800" dirty="0">
                <a:solidFill>
                  <a:srgbClr val="336600"/>
                </a:solidFill>
              </a:rPr>
              <a:t>по осуществлению надзорной </a:t>
            </a:r>
            <a:r>
              <a:rPr lang="ru-RU" sz="1800" dirty="0" smtClean="0">
                <a:solidFill>
                  <a:srgbClr val="336600"/>
                </a:solidFill>
              </a:rPr>
              <a:t>деятельности (получение </a:t>
            </a:r>
            <a:r>
              <a:rPr lang="ru-RU" sz="1800" dirty="0">
                <a:solidFill>
                  <a:srgbClr val="336600"/>
                </a:solidFill>
              </a:rPr>
              <a:t>обратной информации от не членов СКК и заинтересованных сторон, ориентация на выявление проблем и содействие в их </a:t>
            </a:r>
            <a:r>
              <a:rPr lang="ru-RU" sz="1800" dirty="0" smtClean="0">
                <a:solidFill>
                  <a:srgbClr val="336600"/>
                </a:solidFill>
              </a:rPr>
              <a:t>решении, использование инструментов для надзора)</a:t>
            </a:r>
            <a:endParaRPr lang="ru-RU" sz="18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98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НАДЗОР: ДЕЙСТВИЯ</a:t>
            </a:r>
            <a:endParaRPr lang="ru-RU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540843"/>
              </p:ext>
            </p:extLst>
          </p:nvPr>
        </p:nvGraphicFramePr>
        <p:xfrm>
          <a:off x="222245" y="-16065"/>
          <a:ext cx="8763000" cy="6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822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СЕКРЕТАРИАТ СКК: ДЕЙСТВИЯ</a:t>
            </a:r>
            <a:endParaRPr lang="ru-RU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490443"/>
              </p:ext>
            </p:extLst>
          </p:nvPr>
        </p:nvGraphicFramePr>
        <p:xfrm>
          <a:off x="230230" y="30840"/>
          <a:ext cx="8763000" cy="6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413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ЦЕЛЬ МИССИИ</a:t>
            </a:r>
            <a:endParaRPr lang="en-US" sz="2800" b="1" dirty="0">
              <a:solidFill>
                <a:srgbClr val="33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/>
          <a:lstStyle/>
          <a:p>
            <a:endParaRPr lang="ru-RU" sz="26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336600"/>
                </a:solidFill>
              </a:rPr>
              <a:t>	1) Содействие СКК в выполнении требований и </a:t>
            </a:r>
            <a:r>
              <a:rPr lang="en-US" sz="2600" dirty="0" smtClean="0">
                <a:solidFill>
                  <a:srgbClr val="336600"/>
                </a:solidFill>
              </a:rPr>
              <a:t>	</a:t>
            </a:r>
            <a:r>
              <a:rPr lang="ru-RU" sz="2600" dirty="0" smtClean="0">
                <a:solidFill>
                  <a:srgbClr val="336600"/>
                </a:solidFill>
              </a:rPr>
              <a:t>минимальных стандартов ГФ</a:t>
            </a:r>
          </a:p>
          <a:p>
            <a:endParaRPr lang="ru-RU" sz="26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rgbClr val="336600"/>
                </a:solidFill>
              </a:rPr>
              <a:t>	2) Помощь в разработке </a:t>
            </a:r>
            <a:r>
              <a:rPr lang="ru-RU" sz="2600" dirty="0">
                <a:solidFill>
                  <a:srgbClr val="336600"/>
                </a:solidFill>
              </a:rPr>
              <a:t>П</a:t>
            </a:r>
            <a:r>
              <a:rPr lang="ru-RU" sz="2600" dirty="0" smtClean="0">
                <a:solidFill>
                  <a:srgbClr val="336600"/>
                </a:solidFill>
              </a:rPr>
              <a:t>лана устойчивости </a:t>
            </a:r>
            <a:r>
              <a:rPr lang="en-US" sz="2600" dirty="0" smtClean="0">
                <a:solidFill>
                  <a:srgbClr val="336600"/>
                </a:solidFill>
              </a:rPr>
              <a:t>	</a:t>
            </a:r>
            <a:r>
              <a:rPr lang="ru-RU" sz="2600" dirty="0" smtClean="0">
                <a:solidFill>
                  <a:srgbClr val="336600"/>
                </a:solidFill>
              </a:rPr>
              <a:t>координации ответа страны на две эпидемии</a:t>
            </a:r>
            <a:endParaRPr lang="en-US" sz="26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60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81600"/>
          </a:xfrm>
        </p:spPr>
        <p:txBody>
          <a:bodyPr/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336600"/>
              </a:solidFill>
            </a:endParaRPr>
          </a:p>
          <a:p>
            <a:pPr lvl="0"/>
            <a:r>
              <a:rPr lang="ru-RU" sz="1800" dirty="0">
                <a:solidFill>
                  <a:srgbClr val="336600"/>
                </a:solidFill>
              </a:rPr>
              <a:t>Отсутствие утвержденной политики по коммуникации СКК </a:t>
            </a:r>
            <a:endParaRPr lang="ru-RU" sz="1800" dirty="0" smtClean="0">
              <a:solidFill>
                <a:srgbClr val="336600"/>
              </a:solidFill>
            </a:endParaRPr>
          </a:p>
          <a:p>
            <a:pPr lvl="0"/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>
                <a:solidFill>
                  <a:srgbClr val="336600"/>
                </a:solidFill>
              </a:rPr>
              <a:t>Секретариат СКК исполняет большинство функций  несмотря на отсутсвие  коммуникационной политики </a:t>
            </a:r>
            <a:endParaRPr lang="ru-RU" sz="1800" dirty="0" smtClean="0">
              <a:solidFill>
                <a:srgbClr val="336600"/>
              </a:solidFill>
            </a:endParaRPr>
          </a:p>
          <a:p>
            <a:pPr lvl="0"/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>
                <a:solidFill>
                  <a:srgbClr val="336600"/>
                </a:solidFill>
              </a:rPr>
              <a:t>Механизм </a:t>
            </a:r>
            <a:r>
              <a:rPr lang="ru-RU" sz="1800" dirty="0" smtClean="0">
                <a:solidFill>
                  <a:srgbClr val="336600"/>
                </a:solidFill>
              </a:rPr>
              <a:t>коммуникации членов СКК</a:t>
            </a:r>
            <a:r>
              <a:rPr lang="ru-RU" sz="1800" dirty="0">
                <a:solidFill>
                  <a:srgbClr val="336600"/>
                </a:solidFill>
              </a:rPr>
              <a:t> </a:t>
            </a:r>
            <a:r>
              <a:rPr lang="ru-RU" sz="1800" dirty="0" smtClean="0">
                <a:solidFill>
                  <a:srgbClr val="336600"/>
                </a:solidFill>
              </a:rPr>
              <a:t>со своими избирательными группами не </a:t>
            </a:r>
            <a:r>
              <a:rPr lang="ru-RU" sz="1800" dirty="0">
                <a:solidFill>
                  <a:srgbClr val="336600"/>
                </a:solidFill>
              </a:rPr>
              <a:t>сформулирован в Положении СКК </a:t>
            </a:r>
            <a:endParaRPr lang="ru-RU" sz="1800" dirty="0" smtClean="0">
              <a:solidFill>
                <a:srgbClr val="336600"/>
              </a:solidFill>
            </a:endParaRPr>
          </a:p>
          <a:p>
            <a:pPr lvl="0"/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>
                <a:solidFill>
                  <a:srgbClr val="336600"/>
                </a:solidFill>
              </a:rPr>
              <a:t>Существуют дополнительные коммуникационные проблемы, в связи с </a:t>
            </a:r>
            <a:r>
              <a:rPr lang="ru-RU" sz="1800" dirty="0" smtClean="0">
                <a:solidFill>
                  <a:srgbClr val="336600"/>
                </a:solidFill>
              </a:rPr>
              <a:t>географическим </a:t>
            </a:r>
            <a:r>
              <a:rPr lang="ru-RU" sz="1800" dirty="0">
                <a:solidFill>
                  <a:srgbClr val="336600"/>
                </a:solidFill>
              </a:rPr>
              <a:t>разделением СКК (Алматы, Астана), которые требуют </a:t>
            </a:r>
            <a:r>
              <a:rPr lang="ru-RU" sz="1800" dirty="0" smtClean="0">
                <a:solidFill>
                  <a:srgbClr val="336600"/>
                </a:solidFill>
              </a:rPr>
              <a:t>решения</a:t>
            </a:r>
            <a:endParaRPr lang="ru-RU" sz="1800" dirty="0">
              <a:solidFill>
                <a:srgbClr val="336600"/>
              </a:solidFill>
            </a:endParaRPr>
          </a:p>
          <a:p>
            <a:pPr lvl="0"/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>
                <a:solidFill>
                  <a:srgbClr val="336600"/>
                </a:solidFill>
              </a:rPr>
              <a:t>Отсутствие четкой процедуры коммуникации со средствами массовой информации и широкой общественностью.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10284" y="42185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Название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6962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КОММУНИКАЦИЯ: РЕЗУЛЬТАТ АНАЛИЗА 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КОММУНИКАЦИЯ: ДЕЙСТВИЯ</a:t>
            </a:r>
            <a:endParaRPr lang="ru-RU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811214"/>
              </p:ext>
            </p:extLst>
          </p:nvPr>
        </p:nvGraphicFramePr>
        <p:xfrm>
          <a:off x="191404" y="53519"/>
          <a:ext cx="8763000" cy="6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00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953000"/>
          </a:xfrm>
        </p:spPr>
        <p:txBody>
          <a:bodyPr/>
          <a:lstStyle/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СКК </a:t>
            </a:r>
            <a:r>
              <a:rPr lang="ru-RU" sz="1800" dirty="0">
                <a:solidFill>
                  <a:srgbClr val="336600"/>
                </a:solidFill>
              </a:rPr>
              <a:t>рассматривается многими заинтересованными сторонами </a:t>
            </a:r>
            <a:r>
              <a:rPr lang="ru-RU" sz="1800" dirty="0" smtClean="0">
                <a:solidFill>
                  <a:srgbClr val="336600"/>
                </a:solidFill>
              </a:rPr>
              <a:t>только в </a:t>
            </a:r>
            <a:r>
              <a:rPr lang="ru-RU" sz="1800" dirty="0">
                <a:solidFill>
                  <a:srgbClr val="336600"/>
                </a:solidFill>
              </a:rPr>
              <a:t>качестве координирующего механизма </a:t>
            </a:r>
            <a:r>
              <a:rPr lang="ru-RU" sz="1800" dirty="0" smtClean="0">
                <a:solidFill>
                  <a:srgbClr val="336600"/>
                </a:solidFill>
              </a:rPr>
              <a:t>для грантов ГФ </a:t>
            </a:r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Другие </a:t>
            </a:r>
            <a:r>
              <a:rPr lang="ru-RU" sz="1800" dirty="0">
                <a:solidFill>
                  <a:srgbClr val="336600"/>
                </a:solidFill>
              </a:rPr>
              <a:t>структуры </a:t>
            </a:r>
            <a:r>
              <a:rPr lang="ru-RU" sz="1800" dirty="0" smtClean="0">
                <a:solidFill>
                  <a:srgbClr val="336600"/>
                </a:solidFill>
              </a:rPr>
              <a:t>(федеральны</a:t>
            </a:r>
            <a:r>
              <a:rPr lang="en-US" sz="1800" dirty="0" smtClean="0">
                <a:solidFill>
                  <a:srgbClr val="336600"/>
                </a:solidFill>
              </a:rPr>
              <a:t>e</a:t>
            </a:r>
            <a:r>
              <a:rPr lang="ru-RU" sz="1800" dirty="0" smtClean="0">
                <a:solidFill>
                  <a:srgbClr val="336600"/>
                </a:solidFill>
              </a:rPr>
              <a:t>, </a:t>
            </a:r>
            <a:r>
              <a:rPr lang="ru-RU" sz="1800" dirty="0">
                <a:solidFill>
                  <a:srgbClr val="336600"/>
                </a:solidFill>
              </a:rPr>
              <a:t>региональные) </a:t>
            </a:r>
            <a:r>
              <a:rPr lang="ru-RU" sz="1800" dirty="0" smtClean="0">
                <a:solidFill>
                  <a:srgbClr val="336600"/>
                </a:solidFill>
              </a:rPr>
              <a:t>имеют </a:t>
            </a:r>
            <a:r>
              <a:rPr lang="ru-RU" sz="1800" dirty="0">
                <a:solidFill>
                  <a:srgbClr val="336600"/>
                </a:solidFill>
              </a:rPr>
              <a:t>координационные органы </a:t>
            </a:r>
            <a:r>
              <a:rPr lang="ru-RU" sz="1800" dirty="0" smtClean="0">
                <a:solidFill>
                  <a:srgbClr val="336600"/>
                </a:solidFill>
              </a:rPr>
              <a:t>по вопросам здравоохранения, полномочия которых охватывают вопросы туберкулеза </a:t>
            </a:r>
            <a:r>
              <a:rPr lang="ru-RU" sz="1800" dirty="0">
                <a:solidFill>
                  <a:srgbClr val="336600"/>
                </a:solidFill>
              </a:rPr>
              <a:t>и </a:t>
            </a:r>
            <a:r>
              <a:rPr lang="ru-RU" sz="1800" dirty="0" smtClean="0">
                <a:solidFill>
                  <a:srgbClr val="336600"/>
                </a:solidFill>
              </a:rPr>
              <a:t>ВИЧ </a:t>
            </a:r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Отсутствует альтернативная платформа </a:t>
            </a:r>
            <a:r>
              <a:rPr lang="ru-RU" sz="1800" dirty="0">
                <a:solidFill>
                  <a:srgbClr val="336600"/>
                </a:solidFill>
              </a:rPr>
              <a:t>для </a:t>
            </a:r>
            <a:r>
              <a:rPr lang="ru-RU" sz="1800" dirty="0" smtClean="0">
                <a:solidFill>
                  <a:srgbClr val="336600"/>
                </a:solidFill>
              </a:rPr>
              <a:t>координации и </a:t>
            </a:r>
            <a:r>
              <a:rPr lang="ru-RU" sz="1800" dirty="0">
                <a:solidFill>
                  <a:srgbClr val="336600"/>
                </a:solidFill>
              </a:rPr>
              <a:t>коммуникации </a:t>
            </a:r>
            <a:r>
              <a:rPr lang="ru-RU" sz="1800" dirty="0" smtClean="0">
                <a:solidFill>
                  <a:srgbClr val="336600"/>
                </a:solidFill>
              </a:rPr>
              <a:t>между НПО, уязвимыми группами и международными </a:t>
            </a:r>
            <a:r>
              <a:rPr lang="ru-RU" sz="1800" dirty="0">
                <a:solidFill>
                  <a:srgbClr val="336600"/>
                </a:solidFill>
              </a:rPr>
              <a:t>партнерами</a:t>
            </a:r>
            <a:endParaRPr lang="ru-RU" sz="1800" dirty="0" smtClean="0">
              <a:solidFill>
                <a:srgbClr val="336600"/>
              </a:solidFill>
            </a:endParaRPr>
          </a:p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Большинство </a:t>
            </a:r>
            <a:r>
              <a:rPr lang="ru-RU" sz="1800" dirty="0">
                <a:solidFill>
                  <a:srgbClr val="336600"/>
                </a:solidFill>
              </a:rPr>
              <a:t>заинтересованных сторон </a:t>
            </a:r>
            <a:r>
              <a:rPr lang="ru-RU" sz="1800" dirty="0" smtClean="0">
                <a:solidFill>
                  <a:srgbClr val="336600"/>
                </a:solidFill>
              </a:rPr>
              <a:t>признают необходимость наращивания </a:t>
            </a:r>
            <a:r>
              <a:rPr lang="ru-RU" sz="1800" dirty="0">
                <a:solidFill>
                  <a:srgbClr val="336600"/>
                </a:solidFill>
              </a:rPr>
              <a:t>потенциала НПО </a:t>
            </a:r>
            <a:r>
              <a:rPr lang="ru-RU" sz="1800" dirty="0" smtClean="0">
                <a:solidFill>
                  <a:srgbClr val="336600"/>
                </a:solidFill>
              </a:rPr>
              <a:t>в </a:t>
            </a:r>
            <a:r>
              <a:rPr lang="ru-RU" sz="1800" dirty="0">
                <a:solidFill>
                  <a:srgbClr val="336600"/>
                </a:solidFill>
              </a:rPr>
              <a:t>целях обеспечения эффективного вклада в </a:t>
            </a:r>
            <a:r>
              <a:rPr lang="ru-RU" sz="1800" dirty="0" smtClean="0">
                <a:solidFill>
                  <a:srgbClr val="336600"/>
                </a:solidFill>
              </a:rPr>
              <a:t>процесс </a:t>
            </a:r>
            <a:r>
              <a:rPr lang="ru-RU" sz="1800" dirty="0">
                <a:solidFill>
                  <a:srgbClr val="336600"/>
                </a:solidFill>
              </a:rPr>
              <a:t>координации </a:t>
            </a:r>
          </a:p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Координация актуализируется в связи с реформой здравоохранения и  прекращением финансирования ГФ</a:t>
            </a:r>
            <a:endParaRPr lang="ru-RU" sz="1800" dirty="0">
              <a:solidFill>
                <a:srgbClr val="336600"/>
              </a:solidFill>
            </a:endParaRPr>
          </a:p>
          <a:p>
            <a:pPr lvl="0"/>
            <a:r>
              <a:rPr lang="ru-RU" sz="1800" dirty="0" smtClean="0">
                <a:solidFill>
                  <a:srgbClr val="336600"/>
                </a:solidFill>
              </a:rPr>
              <a:t>Государственное финансирование в здравоохранении предусматривается из региональных бюджетов, что влечет за собой необходимость сотрудничества СКК с координационными органами при акиматах</a:t>
            </a:r>
            <a:r>
              <a:rPr lang="ru-RU" sz="1800" dirty="0">
                <a:solidFill>
                  <a:srgbClr val="336600"/>
                </a:solidFill>
              </a:rPr>
              <a:t>.</a:t>
            </a:r>
            <a:endParaRPr lang="ru-RU" sz="1800" dirty="0" smtClean="0">
              <a:solidFill>
                <a:srgbClr val="33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510284" y="42185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Название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5438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РЕЗУЛЬТАТЫ ИНТЕРВЬЮ:</a:t>
            </a:r>
            <a:br>
              <a:rPr lang="ru-RU" sz="2800" b="1" dirty="0" smtClean="0">
                <a:solidFill>
                  <a:srgbClr val="336600"/>
                </a:solidFill>
              </a:rPr>
            </a:br>
            <a:r>
              <a:rPr lang="ru-RU" sz="2800" b="1" dirty="0" smtClean="0">
                <a:solidFill>
                  <a:srgbClr val="336600"/>
                </a:solidFill>
              </a:rPr>
              <a:t>ПЛАН УСТОЙЧИВОСТИ 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9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2895600"/>
            <a:ext cx="7239000" cy="10969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СПАСИБО ЗА ВНИМАНИЕ!</a:t>
            </a:r>
            <a:endParaRPr lang="ru-RU" sz="28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endParaRPr lang="ru-RU" sz="1800" b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ru-RU" sz="1800" b="1" dirty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ru-RU" sz="1800" b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ru-RU" sz="1800" dirty="0" smtClean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9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" name="Picture 1" descr="GMSPowerPoint_EndSlide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239000" cy="1096963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336600"/>
                </a:solidFill>
                <a:latin typeface="Arial" charset="0"/>
                <a:cs typeface="Arial" charset="0"/>
              </a:rPr>
              <a:t>МЕТОДЫ РАБОТЫ </a:t>
            </a:r>
            <a:r>
              <a:rPr lang="en-US" sz="3600" b="1" dirty="0" smtClean="0">
                <a:solidFill>
                  <a:srgbClr val="336600"/>
                </a:solidFill>
                <a:latin typeface="Arial" charset="0"/>
                <a:cs typeface="Arial" charset="0"/>
              </a:rPr>
              <a:t>GMS</a:t>
            </a:r>
            <a:r>
              <a:rPr lang="fr-FR" sz="3600" b="1" dirty="0" smtClean="0">
                <a:solidFill>
                  <a:srgbClr val="336600"/>
                </a:solidFill>
                <a:latin typeface="Arial" charset="0"/>
                <a:cs typeface="Arial" charset="0"/>
              </a:rPr>
              <a:t> </a:t>
            </a:r>
            <a:endParaRPr lang="fr-FR" sz="3600" b="1" dirty="0">
              <a:solidFill>
                <a:srgbClr val="336600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852988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336600"/>
                </a:solidFill>
                <a:latin typeface="Myriad Roman" charset="0"/>
              </a:rPr>
              <a:t>Анализ ситуации</a:t>
            </a:r>
          </a:p>
          <a:p>
            <a:pPr marL="0" indent="0" eaLnBrk="1" hangingPunct="1">
              <a:buNone/>
            </a:pPr>
            <a:endParaRPr lang="ru-RU" sz="2800" dirty="0" smtClean="0">
              <a:solidFill>
                <a:srgbClr val="336600"/>
              </a:solidFill>
              <a:latin typeface="Myriad Roman" charset="0"/>
            </a:endParaRPr>
          </a:p>
          <a:p>
            <a:pPr eaLnBrk="1" hangingPunct="1"/>
            <a:r>
              <a:rPr lang="ru-RU" sz="2800" dirty="0" smtClean="0">
                <a:solidFill>
                  <a:srgbClr val="336600"/>
                </a:solidFill>
                <a:latin typeface="Myriad Roman" charset="0"/>
              </a:rPr>
              <a:t>Фасилитация дискуссий и рабочих групп</a:t>
            </a:r>
          </a:p>
          <a:p>
            <a:pPr eaLnBrk="1" hangingPunct="1"/>
            <a:endParaRPr lang="ru-RU" sz="2800" dirty="0" smtClean="0">
              <a:solidFill>
                <a:srgbClr val="336600"/>
              </a:solidFill>
              <a:latin typeface="Myriad Roman" charset="0"/>
            </a:endParaRPr>
          </a:p>
          <a:p>
            <a:pPr eaLnBrk="1" hangingPunct="1"/>
            <a:r>
              <a:rPr lang="ru-RU" sz="2800" dirty="0" smtClean="0">
                <a:solidFill>
                  <a:srgbClr val="336600"/>
                </a:solidFill>
                <a:latin typeface="Myriad Roman" charset="0"/>
              </a:rPr>
              <a:t>Совместная разработка проектов документов СКК</a:t>
            </a:r>
          </a:p>
          <a:p>
            <a:pPr eaLnBrk="1" hangingPunct="1"/>
            <a:endParaRPr lang="ru-RU" sz="2800" dirty="0" smtClean="0">
              <a:solidFill>
                <a:srgbClr val="336600"/>
              </a:solidFill>
              <a:latin typeface="Myriad Roman" charset="0"/>
            </a:endParaRPr>
          </a:p>
          <a:p>
            <a:pPr eaLnBrk="1" hangingPunct="1"/>
            <a:r>
              <a:rPr lang="ru-RU" sz="2800" dirty="0" smtClean="0">
                <a:solidFill>
                  <a:srgbClr val="336600"/>
                </a:solidFill>
                <a:latin typeface="Myriad Roman" charset="0"/>
              </a:rPr>
              <a:t>Помощь в разработке планов, процедур, бюджетов и т.д.</a:t>
            </a:r>
            <a:endParaRPr lang="fr-FR" sz="2800" b="1" dirty="0">
              <a:latin typeface="Myriad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6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ЧТО СДЕЛАНО?</a:t>
            </a:r>
            <a:endParaRPr lang="en-US" sz="2800" b="1" dirty="0">
              <a:solidFill>
                <a:srgbClr val="33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267200"/>
          </a:xfrm>
        </p:spPr>
        <p:txBody>
          <a:bodyPr/>
          <a:lstStyle/>
          <a:p>
            <a:r>
              <a:rPr lang="ru-RU" sz="2800" dirty="0" smtClean="0">
                <a:solidFill>
                  <a:srgbClr val="336600"/>
                </a:solidFill>
              </a:rPr>
              <a:t>Интервью с членами СКК и ключевыми партнерами (24)</a:t>
            </a:r>
          </a:p>
          <a:p>
            <a:pPr marL="0" indent="0">
              <a:buNone/>
            </a:pPr>
            <a:endParaRPr lang="ru-RU" sz="2800" dirty="0" smtClean="0">
              <a:solidFill>
                <a:srgbClr val="336600"/>
              </a:solidFill>
            </a:endParaRPr>
          </a:p>
          <a:p>
            <a:r>
              <a:rPr lang="ru-RU" sz="2800" dirty="0" smtClean="0">
                <a:solidFill>
                  <a:srgbClr val="336600"/>
                </a:solidFill>
              </a:rPr>
              <a:t>Изучение документации СКК</a:t>
            </a:r>
          </a:p>
          <a:p>
            <a:endParaRPr lang="ru-RU" sz="2800" dirty="0">
              <a:solidFill>
                <a:srgbClr val="336600"/>
              </a:solidFill>
            </a:endParaRPr>
          </a:p>
          <a:p>
            <a:r>
              <a:rPr lang="ru-RU" sz="2800" dirty="0" smtClean="0">
                <a:solidFill>
                  <a:srgbClr val="336600"/>
                </a:solidFill>
              </a:rPr>
              <a:t>Планирование дальнейших действий</a:t>
            </a:r>
            <a:endParaRPr lang="en-US" sz="28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886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СИЛЬНЫЕ СТОРОНЫ СКК </a:t>
            </a:r>
            <a:endParaRPr lang="fr-FR" sz="2800" b="1" dirty="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533400" y="1752600"/>
            <a:ext cx="8091487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 smtClean="0">
                <a:solidFill>
                  <a:srgbClr val="336600"/>
                </a:solidFill>
              </a:rPr>
              <a:t>Сотрудничество разных секторов</a:t>
            </a:r>
            <a:endParaRPr lang="fr-FR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fr-FR" sz="2800" dirty="0">
                <a:solidFill>
                  <a:srgbClr val="336600"/>
                </a:solidFill>
              </a:rPr>
              <a:t> </a:t>
            </a:r>
            <a:r>
              <a:rPr lang="ru-RU" sz="2800" dirty="0">
                <a:solidFill>
                  <a:srgbClr val="336600"/>
                </a:solidFill>
              </a:rPr>
              <a:t>П</a:t>
            </a:r>
            <a:r>
              <a:rPr lang="ru-RU" sz="2800" dirty="0" smtClean="0">
                <a:solidFill>
                  <a:srgbClr val="336600"/>
                </a:solidFill>
              </a:rPr>
              <a:t>редставительство </a:t>
            </a:r>
            <a:r>
              <a:rPr lang="ru-RU" sz="2800" dirty="0">
                <a:solidFill>
                  <a:srgbClr val="336600"/>
                </a:solidFill>
              </a:rPr>
              <a:t>основных затронутых </a:t>
            </a:r>
            <a:r>
              <a:rPr lang="ru-RU" sz="2800" dirty="0" smtClean="0">
                <a:solidFill>
                  <a:srgbClr val="336600"/>
                </a:solidFill>
              </a:rPr>
              <a:t>    групп </a:t>
            </a:r>
            <a:r>
              <a:rPr lang="fr-FR" sz="2800" dirty="0" smtClean="0">
                <a:solidFill>
                  <a:srgbClr val="336600"/>
                </a:solidFill>
              </a:rPr>
              <a:t> </a:t>
            </a:r>
            <a:endParaRPr lang="ru-RU" sz="2800" dirty="0" smtClean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 smtClean="0">
                <a:solidFill>
                  <a:srgbClr val="336600"/>
                </a:solidFill>
              </a:rPr>
              <a:t> Региональное представительство</a:t>
            </a:r>
            <a:endParaRPr lang="fr-FR" sz="2800" dirty="0" smtClean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 smtClean="0">
                <a:solidFill>
                  <a:srgbClr val="336600"/>
                </a:solidFill>
              </a:rPr>
              <a:t> Реализация надзорной деятельности</a:t>
            </a: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 smtClean="0">
                <a:solidFill>
                  <a:srgbClr val="336600"/>
                </a:solidFill>
              </a:rPr>
              <a:t>Функциональный секретариат</a:t>
            </a:r>
            <a:endParaRPr lang="fr-FR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Font typeface="Wingdings" charset="0"/>
              <a:buChar char="ü"/>
            </a:pPr>
            <a:endParaRPr lang="fr-FR" sz="32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50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ТРЕБОВАНИЯ И МИНИМАЛЬНЫЕ СТАНДАРТЫ ГФ</a:t>
            </a:r>
            <a:endParaRPr lang="en-US" sz="2800" b="1" dirty="0">
              <a:solidFill>
                <a:srgbClr val="33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/>
          <a:lstStyle/>
          <a:p>
            <a:pPr marL="0" indent="0">
              <a:buNone/>
            </a:pPr>
            <a:r>
              <a:rPr lang="ru-RU" sz="2400" b="1" u="sng" dirty="0" smtClean="0">
                <a:solidFill>
                  <a:srgbClr val="336600"/>
                </a:solidFill>
              </a:rPr>
              <a:t>Требования к СКК распространяются на:</a:t>
            </a:r>
          </a:p>
          <a:p>
            <a:pPr marL="0" indent="0">
              <a:buNone/>
            </a:pPr>
            <a:endParaRPr lang="en-US" sz="2400" dirty="0">
              <a:solidFill>
                <a:srgbClr val="336600"/>
              </a:solidFill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Процесс разработки заявок на финансирование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Процедуры назначения ОР 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Надзор за разработкой и реализацией заявок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Процедуры отбора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336600"/>
                </a:solidFill>
              </a:rPr>
              <a:t>Управление конфликтами интересов в СКК</a:t>
            </a:r>
          </a:p>
          <a:p>
            <a:pPr marL="0" indent="0">
              <a:buNone/>
            </a:pPr>
            <a:endParaRPr lang="en-US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2013 год – ГФ обновил требования в отношении СКК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2015 год – ГФ вводит минимальные стандарты для СКК</a:t>
            </a:r>
            <a:endParaRPr lang="en-US" sz="2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СОСТАВ И ПРЕДСТАВИТЕЛЬСТВО</a:t>
            </a:r>
            <a:endParaRPr lang="en-US" sz="2800" b="1" dirty="0">
              <a:solidFill>
                <a:srgbClr val="336600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34727"/>
              </p:ext>
            </p:extLst>
          </p:nvPr>
        </p:nvGraphicFramePr>
        <p:xfrm>
          <a:off x="152400" y="1480452"/>
          <a:ext cx="8839200" cy="4905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3581400"/>
              </a:tblGrid>
              <a:tr h="4763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КВАЛИФИКАЦИОННЫЙ КРИТЕРИЙ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1887588">
                <a:tc>
                  <a:txBody>
                    <a:bodyPr/>
                    <a:lstStyle/>
                    <a:p>
                      <a:endParaRPr lang="ru-RU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Глобальный фонд требует от всех СКК подтверждать представленность в комитете людей, живущих с ВИЧ, и людей, затронутых туберкулезом или малярией 	</a:t>
                      </a:r>
                    </a:p>
                    <a:p>
                      <a:endParaRPr lang="ru-RU" sz="18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u="none" strike="noStrike" kern="1200" baseline="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Список членов СКК с указанием имени, организации и избирательной группы, четко определяющие данное лицо в качестве представителя людей, затронутых заболеваниями. </a:t>
                      </a:r>
                    </a:p>
                    <a:p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  <a:tr h="2101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Глобальный фонд требует, чтобы выборы всех членов СКК, представляющих неправительственные избирательные группы, проводились соответствующими группами на основании документальной и прозрачной процедуры, разработанной каждой избирательной группой. 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Протокол заседания избирательной группы, показывающий порядок выбора ее представителя. </a:t>
                      </a: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17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989988"/>
              </p:ext>
            </p:extLst>
          </p:nvPr>
        </p:nvGraphicFramePr>
        <p:xfrm>
          <a:off x="152400" y="1676400"/>
          <a:ext cx="8839200" cy="4770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3581400"/>
              </a:tblGrid>
              <a:tr h="509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МИНИМАЛЬНЫЙ СТАНДАРТ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>
                    <a:solidFill>
                      <a:srgbClr val="94BA27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Гендерный баланс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336600"/>
                          </a:solidFill>
                        </a:rPr>
                        <a:t>Список членов СКК</a:t>
                      </a:r>
                      <a:endParaRPr lang="en-US" sz="16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СКК состоит, как минимум, на 40% из представителей национального сектора гражданского общества.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336600"/>
                          </a:solidFill>
                        </a:rPr>
                        <a:t>Список членов СКК с указанием принадлежности к сектору и избирательной группе</a:t>
                      </a:r>
                      <a:endParaRPr lang="en-US" sz="16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СКК имеет четкие процедуры обмена информацией в порядке обратной связи со своими избирательными группами, которые выбрали состав СКК, чтобы представлять в нем свои интересы. 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Годовой план коммуникации члена СКК с избирательной группой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  <a:tr h="1768011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СКК выбирает своего председателя и заместителей из представителей различных секторов (правительство, НПО и партнеры в области развития), использует принципы рационального управления, регулярно осуществляет замену и ротацию руководства согласно уставным документам СКК.</a:t>
                      </a:r>
                    </a:p>
                  </a:txBody>
                  <a:tcPr>
                    <a:solidFill>
                      <a:srgbClr val="E0FF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Положения и процедуры выбора председателя </a:t>
                      </a:r>
                      <a:r>
                        <a:rPr lang="ru-RU" sz="1600" kern="1200" dirty="0" smtClean="0">
                          <a:solidFill>
                            <a:srgbClr val="336600"/>
                          </a:solidFill>
                          <a:latin typeface="+mn-lt"/>
                          <a:ea typeface="+mn-ea"/>
                          <a:cs typeface="+mn-cs"/>
                        </a:rPr>
                        <a:t>СКК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336600"/>
                          </a:solidFill>
                        </a:rPr>
                        <a:t>и его заместителей</a:t>
                      </a:r>
                      <a:endParaRPr lang="ru-RU" sz="1600" kern="1200" dirty="0" smtClean="0">
                        <a:solidFill>
                          <a:srgbClr val="33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0FFBA"/>
                    </a:solidFill>
                  </a:tcPr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391400" cy="12954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СОСТАВ И ПРЕДСТАВИТЕЛЬСТВО: СТАНДАРТЫ</a:t>
            </a:r>
            <a:endParaRPr lang="ru-RU" sz="2800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3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336600"/>
                </a:solidFill>
              </a:rPr>
              <a:t>СОСТАВ И ПРЕДСТАВИТЕЛЬСТВО: РЕЗУЛЬТАТ АНАЛИЗА</a:t>
            </a:r>
            <a:endParaRPr lang="ru-RU" sz="28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Описание </a:t>
            </a:r>
            <a:r>
              <a:rPr lang="ru-RU" sz="2000" dirty="0">
                <a:solidFill>
                  <a:srgbClr val="336600"/>
                </a:solidFill>
              </a:rPr>
              <a:t>обязанностей членов СКК </a:t>
            </a:r>
            <a:r>
              <a:rPr lang="ru-RU" sz="2000" dirty="0" smtClean="0">
                <a:solidFill>
                  <a:srgbClr val="336600"/>
                </a:solidFill>
              </a:rPr>
              <a:t>требует пересмотра и обновления</a:t>
            </a:r>
            <a:endParaRPr lang="ru-RU" sz="2000" dirty="0">
              <a:solidFill>
                <a:srgbClr val="336600"/>
              </a:solidFill>
            </a:endParaRPr>
          </a:p>
          <a:p>
            <a:pPr lvl="0"/>
            <a:r>
              <a:rPr lang="ru-RU" sz="2000" dirty="0">
                <a:solidFill>
                  <a:srgbClr val="336600"/>
                </a:solidFill>
              </a:rPr>
              <a:t>МНПО </a:t>
            </a:r>
            <a:r>
              <a:rPr lang="ru-RU" sz="2000" dirty="0" smtClean="0">
                <a:solidFill>
                  <a:srgbClr val="336600"/>
                </a:solidFill>
              </a:rPr>
              <a:t>не выбираются избирательными группами в соответствии с требованиями ГФ </a:t>
            </a: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Не осуществлялась ротация членства в соответствии с надлежащей процедурой отбора </a:t>
            </a: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Следует рассмотреть процедуру утверждения Председателя СКК членами СКК (в соответствии с минимальными стандартами)</a:t>
            </a: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Не установлена регулярная процедура отчетности ОР перед СКК</a:t>
            </a:r>
            <a:endParaRPr lang="ru-RU" sz="2000" dirty="0">
              <a:solidFill>
                <a:srgbClr val="336600"/>
              </a:solidFill>
            </a:endParaRPr>
          </a:p>
          <a:p>
            <a:pPr lvl="0"/>
            <a:r>
              <a:rPr lang="ru-RU" sz="2000" dirty="0" smtClean="0">
                <a:solidFill>
                  <a:srgbClr val="336600"/>
                </a:solidFill>
              </a:rPr>
              <a:t>Отсутствует процедура прекращения членства СКК</a:t>
            </a:r>
          </a:p>
          <a:p>
            <a:pPr lvl="0"/>
            <a:r>
              <a:rPr lang="ru-RU" sz="2000" dirty="0">
                <a:solidFill>
                  <a:srgbClr val="336600"/>
                </a:solidFill>
              </a:rPr>
              <a:t>Статьи 8 и 10,7 противоречат друг другу: </a:t>
            </a:r>
            <a:r>
              <a:rPr lang="ru-RU" sz="2000" dirty="0" smtClean="0">
                <a:solidFill>
                  <a:srgbClr val="336600"/>
                </a:solidFill>
              </a:rPr>
              <a:t>в соответствии статьи 8 решения</a:t>
            </a:r>
            <a:r>
              <a:rPr lang="ru-RU" sz="2000" dirty="0">
                <a:solidFill>
                  <a:srgbClr val="336600"/>
                </a:solidFill>
              </a:rPr>
              <a:t>, </a:t>
            </a:r>
            <a:r>
              <a:rPr lang="ru-RU" sz="2000" dirty="0" smtClean="0">
                <a:solidFill>
                  <a:srgbClr val="336600"/>
                </a:solidFill>
              </a:rPr>
              <a:t>принимаются </a:t>
            </a:r>
            <a:r>
              <a:rPr lang="ru-RU" sz="2000" dirty="0">
                <a:solidFill>
                  <a:srgbClr val="336600"/>
                </a:solidFill>
              </a:rPr>
              <a:t>большинством членов СКК, а </a:t>
            </a:r>
            <a:r>
              <a:rPr lang="ru-RU" sz="2000" dirty="0" smtClean="0">
                <a:solidFill>
                  <a:srgbClr val="336600"/>
                </a:solidFill>
              </a:rPr>
              <a:t>статья 10.7 указывает, что </a:t>
            </a:r>
            <a:r>
              <a:rPr lang="ru-RU" sz="2000" dirty="0">
                <a:solidFill>
                  <a:srgbClr val="336600"/>
                </a:solidFill>
              </a:rPr>
              <a:t>решения принимаются большинством присутствующих на </a:t>
            </a:r>
            <a:r>
              <a:rPr lang="ru-RU" sz="2000" dirty="0" smtClean="0">
                <a:solidFill>
                  <a:srgbClr val="336600"/>
                </a:solidFill>
              </a:rPr>
              <a:t>заседании.</a:t>
            </a:r>
            <a:endParaRPr lang="ru-RU" sz="2000" dirty="0">
              <a:solidFill>
                <a:srgbClr val="336600"/>
              </a:solidFill>
            </a:endParaRPr>
          </a:p>
          <a:p>
            <a:pPr lvl="0"/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321204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1646</Words>
  <Application>Microsoft Macintosh PowerPoint</Application>
  <PresentationFormat>On-screen Show (4:3)</PresentationFormat>
  <Paragraphs>243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 Повышение потенциала СКК Республики  Казахстан</vt:lpstr>
      <vt:lpstr>ЦЕЛЬ МИССИИ</vt:lpstr>
      <vt:lpstr>МЕТОДЫ РАБОТЫ GMS </vt:lpstr>
      <vt:lpstr>ЧТО СДЕЛАНО?</vt:lpstr>
      <vt:lpstr>СИЛЬНЫЕ СТОРОНЫ СКК </vt:lpstr>
      <vt:lpstr>ТРЕБОВАНИЯ И МИНИМАЛЬНЫЕ СТАНДАРТЫ ГФ</vt:lpstr>
      <vt:lpstr>СОСТАВ И ПРЕДСТАВИТЕЛЬСТВО</vt:lpstr>
      <vt:lpstr>СОСТАВ И ПРЕДСТАВИТЕЛЬСТВО: СТАНДАРТЫ</vt:lpstr>
      <vt:lpstr>СОСТАВ И ПРЕДСТАВИТЕЛЬСТВО: РЕЗУЛЬТАТ АНАЛИЗА</vt:lpstr>
      <vt:lpstr>СОСТАВ И ПРЕДСТАВИТЕЛЬСТВО: ДЕЙСТВИЯ</vt:lpstr>
      <vt:lpstr>КОНФЛИКТ ИНТЕРЕСОВ: ТРЕБОВАНИЯ</vt:lpstr>
      <vt:lpstr>КОНФЛИКТ ИНТЕРЕСОВ: СТАНДАРТ</vt:lpstr>
      <vt:lpstr>КОНФЛИКТ ИНТЕРЕСОВ: РЕЗУЛЬТАТ АНАЛИЗА</vt:lpstr>
      <vt:lpstr>КОНФЛИКТ ИНТЕРЕСОВ: ДЕЙСТВИЯ</vt:lpstr>
      <vt:lpstr>НАДЗОР: ТРЕБОВАНИЯ ГФ</vt:lpstr>
      <vt:lpstr>НАДЗОР:МИНИМАЛЬНЫЕ СТАНДАРТЫ</vt:lpstr>
      <vt:lpstr>НАДЗОР: РЕЗУЛЬТАТ АНАЛИЗА</vt:lpstr>
      <vt:lpstr>НАДЗОР: ДЕЙСТВИЯ</vt:lpstr>
      <vt:lpstr>СЕКРЕТАРИАТ СКК: ДЕЙСТВИЯ</vt:lpstr>
      <vt:lpstr>КОММУНИКАЦИЯ: РЕЗУЛЬТАТ АНАЛИЗА </vt:lpstr>
      <vt:lpstr>КОММУНИКАЦИЯ: ДЕЙСТВИЯ</vt:lpstr>
      <vt:lpstr>РЕЗУЛЬТАТЫ ИНТЕРВЬЮ: ПЛАН УСТОЙЧИВОСТИ </vt:lpstr>
      <vt:lpstr>СПАСИБО ЗА ВНИМАНИЕ!</vt:lpstr>
      <vt:lpstr>PowerPoint Presentation</vt:lpstr>
    </vt:vector>
  </TitlesOfParts>
  <Company>MSH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lkos</dc:creator>
  <cp:lastModifiedBy>David Otiashvili</cp:lastModifiedBy>
  <cp:revision>187</cp:revision>
  <dcterms:created xsi:type="dcterms:W3CDTF">2007-10-19T19:34:53Z</dcterms:created>
  <dcterms:modified xsi:type="dcterms:W3CDTF">2014-07-11T03:45:24Z</dcterms:modified>
</cp:coreProperties>
</file>