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59" r:id="rId9"/>
    <p:sldId id="260" r:id="rId10"/>
    <p:sldId id="261" r:id="rId11"/>
    <p:sldId id="262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6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4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0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44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1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5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2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1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839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32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55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996A8A-0829-430D-99FC-5291437997CB}" type="datetimeFigureOut">
              <a:rPr lang="en-US" smtClean="0"/>
              <a:t>6/4/2026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C9CBD-F514-4AE3-957A-0C2759CFA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377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54870"/>
            <a:ext cx="9144000" cy="2387600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Приоритеты для финансирования в рамках гранта от Глобального фонда (</a:t>
            </a:r>
            <a:r>
              <a:rPr lang="en-US" sz="4800" b="1" dirty="0" smtClean="0"/>
              <a:t>CG8)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53378"/>
            <a:ext cx="9144000" cy="1655762"/>
          </a:xfrm>
        </p:spPr>
        <p:txBody>
          <a:bodyPr/>
          <a:lstStyle/>
          <a:p>
            <a:r>
              <a:rPr lang="ru-RU" dirty="0" smtClean="0"/>
              <a:t>По итогам встречи представителей сообщества в Алматы</a:t>
            </a:r>
          </a:p>
          <a:p>
            <a:r>
              <a:rPr lang="ru-RU" dirty="0" smtClean="0"/>
              <a:t>19 мая 2026 года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49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Рекомендации сообщества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Составлены на основе обсуждений на Очной встрече в Алматы 19 мая 2026 г.</a:t>
            </a:r>
          </a:p>
          <a:p>
            <a:r>
              <a:rPr lang="ru-RU" dirty="0" smtClean="0"/>
              <a:t>Не являются проектными заявками в привычном виде. Проектные заявки организации готовили параллельно с участием в Консультации сообщества.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733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(1)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/>
          </a:bodyPr>
          <a:lstStyle/>
          <a:p>
            <a:r>
              <a:rPr lang="ru-RU" sz="2400" b="1" dirty="0"/>
              <a:t>Тема: Улучшение взаимодействия систем сообщества с государственными структурами республиканского и местного уровня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ru-RU" sz="2200" dirty="0" smtClean="0"/>
              <a:t>Значимое </a:t>
            </a:r>
            <a:r>
              <a:rPr lang="ru-RU" sz="2200" dirty="0"/>
              <a:t>участие представителей сообщества в процессах принятия решений на всех уровнях, начиная с участия в консультативных и дискуссионных </a:t>
            </a:r>
            <a:r>
              <a:rPr lang="ru-RU" sz="2200" dirty="0" smtClean="0"/>
              <a:t>структурах, </a:t>
            </a:r>
            <a:r>
              <a:rPr lang="ru-RU" sz="2200" dirty="0"/>
              <a:t>и доходя до уровня принятия решений – групп, проводящих МиО ГСЗ, формирующих задачи для ГСЗ, конкурсных комиссий ГСЗ. </a:t>
            </a:r>
            <a:r>
              <a:rPr lang="ru-RU" sz="2200" dirty="0" smtClean="0"/>
              <a:t>Ж</a:t>
            </a:r>
            <a:r>
              <a:rPr lang="uk-UA" sz="2200" dirty="0" smtClean="0"/>
              <a:t>елательно </a:t>
            </a:r>
            <a:r>
              <a:rPr lang="uk-UA" sz="2200" dirty="0"/>
              <a:t>дальнейшее развитие парламентских консультационных механизмов, усиливающих голос меншинств. Например, обязательное приглашение представителей </a:t>
            </a:r>
            <a:r>
              <a:rPr lang="uk-UA" sz="2200" dirty="0" smtClean="0"/>
              <a:t>КГ и </a:t>
            </a:r>
            <a:r>
              <a:rPr lang="uk-UA" sz="2200" dirty="0"/>
              <a:t>людей с заболеваниями на слушания, касающиеся законов, значимо влияющих на благополучие этих групп. Также, от Уполномоченного по правам человека в Республике Казахстан ожидается проведение регулярных консультаций с представителями </a:t>
            </a:r>
            <a:r>
              <a:rPr lang="uk-UA" sz="2200" dirty="0" smtClean="0"/>
              <a:t>КГ </a:t>
            </a:r>
            <a:r>
              <a:rPr lang="uk-UA" sz="2200" dirty="0"/>
              <a:t>людей с заболеваниями перед составлением омбудсменом регулярных и специальных докладов Президенту и Парламенту страны. Для этих консультаций, в сообществах могут быть организованы открытые выборы представителей.</a:t>
            </a:r>
            <a:endParaRPr lang="en-US" sz="2200" dirty="0"/>
          </a:p>
          <a:p>
            <a:pPr lvl="1">
              <a:spcBef>
                <a:spcPts val="1200"/>
              </a:spcBef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18940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(2)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/>
          </a:bodyPr>
          <a:lstStyle/>
          <a:p>
            <a:pPr lvl="1"/>
            <a:r>
              <a:rPr lang="uk-UA" sz="2200" dirty="0"/>
              <a:t>Улучшение координации </a:t>
            </a:r>
            <a:r>
              <a:rPr lang="uk-UA" sz="2200" dirty="0" smtClean="0"/>
              <a:t>между </a:t>
            </a:r>
            <a:r>
              <a:rPr lang="uk-UA" sz="2200" dirty="0"/>
              <a:t>НПО сообщества </a:t>
            </a:r>
            <a:r>
              <a:rPr lang="uk-UA" sz="2200" dirty="0" smtClean="0"/>
              <a:t>и государственными </a:t>
            </a:r>
            <a:r>
              <a:rPr lang="uk-UA" sz="2200" dirty="0"/>
              <a:t>системами охраны здоровья</a:t>
            </a:r>
            <a:r>
              <a:rPr lang="uk-UA" sz="2200" dirty="0" smtClean="0"/>
              <a:t>, безопасности</a:t>
            </a:r>
            <a:r>
              <a:rPr lang="uk-UA" sz="2200" dirty="0"/>
              <a:t>, и поддержки социального благополучия, в первую очередь на местном уровне. Для </a:t>
            </a:r>
            <a:r>
              <a:rPr lang="uk-UA" sz="2200" dirty="0" smtClean="0"/>
              <a:t>этого </a:t>
            </a:r>
            <a:r>
              <a:rPr lang="uk-UA" sz="2200" dirty="0"/>
              <a:t>на </a:t>
            </a:r>
            <a:r>
              <a:rPr lang="uk-UA" sz="2200" dirty="0" smtClean="0"/>
              <a:t>этапе планирования и выполнения ГСЗ могут создаваться временные тематические рабочие группы по определенным вопросам. </a:t>
            </a:r>
            <a:r>
              <a:rPr lang="uk-UA" sz="2200" dirty="0"/>
              <a:t>Улучшение координации также предполагает более рациональное распределение ответственности между системой сообщества и государственной системой. Уникальная для региона Центральной Азии и Восточной Европы «Алматинская модель», успешно аппробированная в Казахстане, может служить примером такой координации. Также, необходимо усилить техническую поддержку для местных НПО для лучшего понимания ими архитектуры и функционирования ГСЗ и других механизмов государственно-гражданского сотрудничества</a:t>
            </a:r>
            <a:r>
              <a:rPr lang="uk-UA" sz="2200" dirty="0" smtClean="0"/>
              <a:t>.</a:t>
            </a:r>
          </a:p>
          <a:p>
            <a:pPr lvl="1"/>
            <a:r>
              <a:rPr lang="uk-UA" sz="2200" dirty="0" smtClean="0"/>
              <a:t>Дальнейшее развитие сетей дружественных врачей и перенаправления между государственой системой охраны здоровья и НПО сообщества, и сбора обратной связи о полученной помощи.</a:t>
            </a:r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59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(3)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Autofit/>
          </a:bodyPr>
          <a:lstStyle/>
          <a:p>
            <a:pPr lvl="1"/>
            <a:r>
              <a:rPr lang="uk-UA" sz="2200" dirty="0"/>
              <a:t>Дальнейшее развитие и институализация работы по поддержанию приверженности к лечению и пациентской </a:t>
            </a:r>
            <a:r>
              <a:rPr lang="uk-UA" sz="2200" dirty="0" smtClean="0"/>
              <a:t>грамотности. В том числе на базе НПО и с привлечением средств ГСЗ </a:t>
            </a:r>
            <a:r>
              <a:rPr lang="uk-UA" sz="2200" dirty="0"/>
              <a:t>и других национальных и внешних ресурсов. Это включает цифровизацию механизмов сбора данных о ходе лечения и для обратной связи от пациентов, и усиление систем сообществ для постоянной образовательной и мотивационной работы в области охраны здоровья в группах населения, где практикуется рискованное поведение. Также, это включает дальнейшее развитие системы поддержки «равный равному», в первую очередь на базе </a:t>
            </a:r>
            <a:r>
              <a:rPr lang="uk-UA" sz="2200" dirty="0" smtClean="0"/>
              <a:t>НПО. </a:t>
            </a:r>
            <a:endParaRPr lang="en-US" sz="2200" dirty="0"/>
          </a:p>
          <a:p>
            <a:pPr lvl="1"/>
            <a:r>
              <a:rPr lang="uk-UA" sz="2200" dirty="0" smtClean="0"/>
              <a:t>Усиление </a:t>
            </a:r>
            <a:r>
              <a:rPr lang="uk-UA" sz="2200" dirty="0"/>
              <a:t>ГСЗ и ССУ путем внесения в законы и подзаконные </a:t>
            </a:r>
            <a:r>
              <a:rPr lang="uk-UA" sz="2200" dirty="0" smtClean="0"/>
              <a:t>акты, изменений </a:t>
            </a:r>
            <a:r>
              <a:rPr lang="uk-UA" sz="2200" dirty="0"/>
              <a:t>и дополнений, направленных на повышение </a:t>
            </a:r>
            <a:r>
              <a:rPr lang="uk-UA" sz="2200" dirty="0" smtClean="0"/>
              <a:t>их </a:t>
            </a:r>
            <a:r>
              <a:rPr lang="uk-UA" sz="2200" dirty="0"/>
              <a:t>эффективности, включая такие вопросы, как своевременный доступ к услугам, исполнение сроков предоставления и использования средств ГСЗ, вовлечение в ГСЗ наиболее опытных исполнителей, имеющих не только качественные финансовые системы, но и доказанный опыт работы с целевыми группами, развитие долгосрочного </a:t>
            </a:r>
            <a:r>
              <a:rPr lang="uk-UA" sz="2200" dirty="0" smtClean="0"/>
              <a:t>контрактирования.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95218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(4)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/>
          </a:bodyPr>
          <a:lstStyle/>
          <a:p>
            <a:r>
              <a:rPr lang="ru-RU" sz="2400" b="1" dirty="0"/>
              <a:t>Тема: Улучшение взаимодействия организаций и других структур сообщества между </a:t>
            </a:r>
            <a:r>
              <a:rPr lang="ru-RU" sz="2400" b="1" dirty="0" smtClean="0"/>
              <a:t>собой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ru-RU" sz="2200" dirty="0"/>
              <a:t>Дальнейшее развитие сетей перенаправления между НПО сообщества, и сбора обратной связи о полученной помощи.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ru-RU" sz="2200" dirty="0" smtClean="0"/>
              <a:t>Разработка </a:t>
            </a:r>
            <a:r>
              <a:rPr lang="ru-RU" sz="2200" dirty="0"/>
              <a:t>и продвижение инструментов для саморегулирования (самооценки, оценки экспертами и т.п.) работы НПО, которые позволят скоординировать систему контроля качества работы НПО между собой и с утвержденными в Казахстане стандартами и рекомендациями относительно оказания психосоциальной помощи и поддержки. Кроме прочего, это может быть самооценка, или добровольная сертификация в госорганах.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ru-RU" sz="2200" dirty="0" smtClean="0"/>
              <a:t>Проведение </a:t>
            </a:r>
            <a:r>
              <a:rPr lang="ru-RU" sz="2200" dirty="0"/>
              <a:t>регулярного картирования услуг, предоставляемых НПО для ключевых групп населения и людей с заболеваниями. Использование, в рамках этого картирования, инструментов саморегулирования для оценки качества предоставляемых услуг.</a:t>
            </a:r>
            <a:endParaRPr lang="en-US" sz="2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8572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(5)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Тема</a:t>
            </a:r>
            <a:r>
              <a:rPr lang="ru-RU" sz="2400" b="1" dirty="0"/>
              <a:t>: Укрепление систем сообщества людей, живущих с ВИЧ (ЛЖВ)</a:t>
            </a:r>
            <a:endParaRPr lang="en-US" sz="2400" dirty="0"/>
          </a:p>
          <a:p>
            <a:pPr lvl="1">
              <a:spcBef>
                <a:spcPts val="1200"/>
              </a:spcBef>
            </a:pPr>
            <a:r>
              <a:rPr lang="ru-RU" sz="2200" dirty="0" smtClean="0"/>
              <a:t>Развитие </a:t>
            </a:r>
            <a:r>
              <a:rPr lang="ru-RU" sz="2200" dirty="0"/>
              <a:t>и укрепление мониторинга под управлением сообщества (</a:t>
            </a:r>
            <a:r>
              <a:rPr lang="en-US" sz="2200" dirty="0"/>
              <a:t>CLM</a:t>
            </a:r>
            <a:r>
              <a:rPr lang="ru-RU" sz="2200" dirty="0"/>
              <a:t>) таких вопросов, как доступность и качество </a:t>
            </a:r>
            <a:r>
              <a:rPr lang="ru-RU" sz="2200" dirty="0" smtClean="0"/>
              <a:t>АРВТ </a:t>
            </a:r>
            <a:r>
              <a:rPr lang="ru-RU" sz="2200" dirty="0"/>
              <a:t>и ПМСП для ЛЖВ, с особым вниманием на женщин, живущих с ВИЧ (ЖЖВ) и их семьи. Для этого </a:t>
            </a:r>
            <a:r>
              <a:rPr lang="ru-RU" sz="2200" dirty="0" smtClean="0"/>
              <a:t>важна работа </a:t>
            </a:r>
            <a:r>
              <a:rPr lang="ru-RU" sz="2200" dirty="0"/>
              <a:t>таких инструментов, как интернет-сайт «</a:t>
            </a:r>
            <a:r>
              <a:rPr lang="en-US" sz="2200" dirty="0" err="1"/>
              <a:t>kz</a:t>
            </a:r>
            <a:r>
              <a:rPr lang="ru-RU" sz="2200" dirty="0"/>
              <a:t>.</a:t>
            </a:r>
            <a:r>
              <a:rPr lang="en-US" sz="2200" dirty="0" err="1"/>
              <a:t>pereboi</a:t>
            </a:r>
            <a:r>
              <a:rPr lang="ru-RU" sz="2200" dirty="0"/>
              <a:t>.</a:t>
            </a:r>
            <a:r>
              <a:rPr lang="en-US" sz="2200" dirty="0"/>
              <a:t>net</a:t>
            </a:r>
            <a:r>
              <a:rPr lang="uk-UA" sz="2200" dirty="0"/>
              <a:t>», и проведение </a:t>
            </a:r>
            <a:r>
              <a:rPr lang="uk-UA" sz="2200" dirty="0" smtClean="0"/>
              <a:t>регулярного мониторинга </a:t>
            </a:r>
            <a:r>
              <a:rPr lang="uk-UA" sz="2200" dirty="0"/>
              <a:t>в сотруничестве с местными и/или республиканскими учреждениями или институтами, оказывающими ЛЖВ помощь.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uk-UA" sz="2200" dirty="0" smtClean="0"/>
              <a:t>Укрепление </a:t>
            </a:r>
            <a:r>
              <a:rPr lang="uk-UA" sz="2200" dirty="0"/>
              <a:t>медикосоциальной помощи и поддержки для ЖЖВ, включая анализ и доработку стандартов и </a:t>
            </a:r>
            <a:r>
              <a:rPr lang="uk-UA" sz="2200" dirty="0" smtClean="0"/>
              <a:t>рекомендаций, чтобы </a:t>
            </a:r>
            <a:r>
              <a:rPr lang="uk-UA" sz="2200" dirty="0"/>
              <a:t>обеспечить в дальнейшем устойчивость и качество гарантированного государством набора гендерно-чувствительных услуг для ЖЖВ и членов их семей. </a:t>
            </a:r>
            <a:endParaRPr lang="en-US" sz="2200" dirty="0"/>
          </a:p>
          <a:p>
            <a:pPr lvl="1">
              <a:spcBef>
                <a:spcPts val="1200"/>
              </a:spcBef>
            </a:pPr>
            <a:r>
              <a:rPr lang="ru-RU" sz="2200" dirty="0" smtClean="0"/>
              <a:t>Дальнейшее </a:t>
            </a:r>
            <a:r>
              <a:rPr lang="ru-RU" sz="2200" dirty="0"/>
              <a:t>развитие и укрепление поддерживающего психосоциального («равны равному») и юридического (пара-юристы) консультирования </a:t>
            </a:r>
            <a:r>
              <a:rPr lang="ru-RU" sz="2200" dirty="0" smtClean="0"/>
              <a:t>для </a:t>
            </a:r>
            <a:r>
              <a:rPr lang="ru-RU" sz="2200" dirty="0"/>
              <a:t>сопровождения ЛЖВ в существующей в Республике Казахстан системе услуг охраны здоровья</a:t>
            </a:r>
            <a:r>
              <a:rPr lang="ru-RU" sz="2200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630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(6)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/>
          </a:bodyPr>
          <a:lstStyle/>
          <a:p>
            <a:r>
              <a:rPr lang="ru-RU" sz="2400" b="1" dirty="0"/>
              <a:t>Тема: Укрепление систем сообщества людей из ключевых групп населения (КГН)</a:t>
            </a:r>
            <a:endParaRPr lang="en-US" sz="2400" dirty="0"/>
          </a:p>
          <a:p>
            <a:pPr lvl="1"/>
            <a:r>
              <a:rPr lang="ru-RU" sz="2200" dirty="0" smtClean="0"/>
              <a:t>Развитие </a:t>
            </a:r>
            <a:r>
              <a:rPr lang="ru-RU" sz="2200" dirty="0"/>
              <a:t>и укрепление мониторинга под управлением сообщества (</a:t>
            </a:r>
            <a:r>
              <a:rPr lang="en-US" sz="2200" dirty="0"/>
              <a:t>CLM</a:t>
            </a:r>
            <a:r>
              <a:rPr lang="ru-RU" sz="2200" dirty="0"/>
              <a:t>) таких вопросов, как доступность и качество скрининга и диагностики КГН в связи с ВИЧ, диагностики и лечения ИППП, </a:t>
            </a:r>
            <a:r>
              <a:rPr lang="ru-RU" sz="2200" dirty="0" smtClean="0"/>
              <a:t>помощи </a:t>
            </a:r>
            <a:r>
              <a:rPr lang="ru-RU" sz="2200" dirty="0"/>
              <a:t>и поддержки в дружественном формате, лечения химических зависимостей (включая ПТАО), и гендерно-чувствительные услуги охраны здоровья для женщин и трансгендерных людей из КГН. Для этого важно будет продолжение </a:t>
            </a:r>
            <a:r>
              <a:rPr lang="uk-UA" sz="2200" dirty="0"/>
              <a:t>проведения регулярных </a:t>
            </a:r>
            <a:r>
              <a:rPr lang="en-US" sz="2200" dirty="0" smtClean="0"/>
              <a:t>CLM</a:t>
            </a:r>
            <a:r>
              <a:rPr lang="uk-UA" sz="2200" dirty="0" smtClean="0"/>
              <a:t> исследований</a:t>
            </a:r>
            <a:r>
              <a:rPr lang="ru-RU" sz="2200" dirty="0"/>
              <a:t>,</a:t>
            </a:r>
            <a:r>
              <a:rPr lang="uk-UA" sz="2200" dirty="0" smtClean="0"/>
              <a:t> </a:t>
            </a:r>
            <a:r>
              <a:rPr lang="uk-UA" sz="2200" dirty="0"/>
              <a:t>а также политическая поддержка системы здравоохранения для привечения дополнительных ресурсов, в том числе внешних. Использование цифровизованных каналов сбора данных и обратной связи может значительно повысить эффективность этой работы.</a:t>
            </a:r>
            <a:endParaRPr lang="en-US" sz="2200" dirty="0"/>
          </a:p>
          <a:p>
            <a:pPr lvl="1"/>
            <a:r>
              <a:rPr lang="uk-UA" sz="2200" dirty="0" smtClean="0"/>
              <a:t>Укрепление </a:t>
            </a:r>
            <a:r>
              <a:rPr lang="uk-UA" sz="2200" dirty="0"/>
              <a:t>устойчивости и расширение охвата услугами </a:t>
            </a:r>
            <a:r>
              <a:rPr lang="uk-UA" sz="2200" dirty="0" smtClean="0"/>
              <a:t>ПТАО, </a:t>
            </a:r>
            <a:r>
              <a:rPr lang="uk-UA" sz="2200" dirty="0"/>
              <a:t>что включает внесение изменений в соответствующие регулирующие акты и стандарты оказания помощи при наркотической зависимости</a:t>
            </a:r>
            <a:r>
              <a:rPr lang="uk-UA" sz="2200" dirty="0" smtClean="0"/>
              <a:t>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1147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549" y="263526"/>
            <a:ext cx="10515600" cy="63240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Рекомендации сообщества (7)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6545" y="1062182"/>
            <a:ext cx="10707255" cy="5541818"/>
          </a:xfrm>
        </p:spPr>
        <p:txBody>
          <a:bodyPr>
            <a:normAutofit fontScale="92500" lnSpcReduction="10000"/>
          </a:bodyPr>
          <a:lstStyle/>
          <a:p>
            <a:r>
              <a:rPr lang="ru-RU" sz="2600" b="1" dirty="0"/>
              <a:t>Тема: Укрепление систем сообщества людей из ключевых групп населения (КГН)</a:t>
            </a:r>
            <a:endParaRPr lang="en-US" sz="2600" dirty="0"/>
          </a:p>
          <a:p>
            <a:pPr lvl="1"/>
            <a:r>
              <a:rPr lang="uk-UA" dirty="0" smtClean="0"/>
              <a:t>Регистрация в стране и начало применения таблетированных форм препаратов для ПТАО.</a:t>
            </a:r>
            <a:endParaRPr lang="en-US" dirty="0" smtClean="0"/>
          </a:p>
          <a:p>
            <a:pPr lvl="1"/>
            <a:r>
              <a:rPr lang="uk-UA" dirty="0" smtClean="0"/>
              <a:t>Укрепление </a:t>
            </a:r>
            <a:r>
              <a:rPr lang="uk-UA" dirty="0"/>
              <a:t>устойчивости и расширение охвата услугами доконтактной </a:t>
            </a:r>
            <a:r>
              <a:rPr lang="uk-UA" dirty="0" smtClean="0"/>
              <a:t>профилактики, </a:t>
            </a:r>
            <a:r>
              <a:rPr lang="uk-UA" dirty="0"/>
              <a:t>включая внедрение пролонгированных препаратов для ДКП, и развитие доступности ДКП через </a:t>
            </a:r>
            <a:r>
              <a:rPr lang="uk-UA" dirty="0" smtClean="0"/>
              <a:t>НПО.</a:t>
            </a:r>
            <a:endParaRPr lang="en-US" dirty="0"/>
          </a:p>
          <a:p>
            <a:pPr lvl="1"/>
            <a:r>
              <a:rPr lang="ru-RU" dirty="0" smtClean="0"/>
              <a:t>Дальнейшее </a:t>
            </a:r>
            <a:r>
              <a:rPr lang="ru-RU" dirty="0"/>
              <a:t>развитие и укрепление поддерживающего психосоциального («равны равному») и юридического (пара-юристы) консультирования </a:t>
            </a:r>
            <a:r>
              <a:rPr lang="ru-RU" dirty="0" smtClean="0"/>
              <a:t>для </a:t>
            </a:r>
            <a:r>
              <a:rPr lang="ru-RU" dirty="0"/>
              <a:t>сопровождения людей из КГН в существующей в Республике Казахстан системе услуг охраны здоровья.</a:t>
            </a:r>
            <a:endParaRPr lang="en-US" dirty="0"/>
          </a:p>
          <a:p>
            <a:pPr lvl="1"/>
            <a:r>
              <a:rPr lang="ru-RU" dirty="0" err="1" smtClean="0"/>
              <a:t>Институализация</a:t>
            </a:r>
            <a:r>
              <a:rPr lang="ru-RU" dirty="0" smtClean="0"/>
              <a:t> </a:t>
            </a:r>
            <a:r>
              <a:rPr lang="ru-RU" dirty="0"/>
              <a:t>скрининга на ВИЧ на базе НПО (включая такие подходы, как самотестирование, ассистированное извещение партнеров, использование «слюновых» тестов, индексное тестирование и т.д.), как одной из возможностей для тестирования на ВИЧ для людей из </a:t>
            </a:r>
            <a:r>
              <a:rPr lang="ru-RU" dirty="0" smtClean="0"/>
              <a:t>КГН. </a:t>
            </a:r>
            <a:r>
              <a:rPr lang="ru-RU" dirty="0" err="1"/>
              <a:t>Иституализация</a:t>
            </a:r>
            <a:r>
              <a:rPr lang="ru-RU" dirty="0"/>
              <a:t> может проводится путем внесения дополнений в существующие нормативные и регулирующие акты, используя опыт, полученный в рамках реализации «</a:t>
            </a:r>
            <a:r>
              <a:rPr lang="ru-RU" dirty="0" err="1"/>
              <a:t>Алматинской</a:t>
            </a:r>
            <a:r>
              <a:rPr lang="ru-RU" dirty="0"/>
              <a:t> модели» системы контроля распространения ВИЧ-инфекции.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660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Вопросы, которые остались без ответов: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Значит ли прекращение финансирования от ГФ, что это последняя Консультация сообщества?</a:t>
            </a:r>
          </a:p>
          <a:p>
            <a:r>
              <a:rPr lang="ru-RU" dirty="0" smtClean="0"/>
              <a:t>Что будет с СКК, как координационной и дискуссионной площадкой по теме ВИЧ и ТБ, после окончания проекта на средства ГФ?</a:t>
            </a:r>
          </a:p>
          <a:p>
            <a:r>
              <a:rPr lang="ru-RU" dirty="0" smtClean="0"/>
              <a:t>Возможно ли государственное финансирование </a:t>
            </a:r>
            <a:r>
              <a:rPr lang="en-US" dirty="0" smtClean="0"/>
              <a:t>CLM</a:t>
            </a:r>
            <a:r>
              <a:rPr lang="uk-UA" dirty="0" smtClean="0"/>
              <a:t>, и включение </a:t>
            </a:r>
            <a:r>
              <a:rPr lang="en-US" dirty="0" smtClean="0"/>
              <a:t>CLM</a:t>
            </a:r>
            <a:r>
              <a:rPr lang="uk-UA" dirty="0" smtClean="0"/>
              <a:t> </a:t>
            </a:r>
            <a:r>
              <a:rPr lang="ru-RU" dirty="0" smtClean="0"/>
              <a:t>в перечень инструментов мониторинга государственных программ?</a:t>
            </a:r>
          </a:p>
          <a:p>
            <a:r>
              <a:rPr lang="ru-RU" dirty="0" smtClean="0"/>
              <a:t>Как будет выглядеть </a:t>
            </a:r>
            <a:r>
              <a:rPr lang="ru-RU" dirty="0" err="1" smtClean="0"/>
              <a:t>адвокационная</a:t>
            </a:r>
            <a:r>
              <a:rPr lang="ru-RU" dirty="0" smtClean="0"/>
              <a:t> работа сообщества после ухода ГФ?</a:t>
            </a:r>
          </a:p>
        </p:txBody>
      </p:sp>
    </p:spTree>
    <p:extLst>
      <p:ext uri="{BB962C8B-B14F-4D97-AF65-F5344CB8AC3E}">
        <p14:creationId xmlns:p14="http://schemas.microsoft.com/office/powerpoint/2010/main" val="2041571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676" y="2365227"/>
            <a:ext cx="3360855" cy="428957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49" y="1136076"/>
            <a:ext cx="7583054" cy="494852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Огромная признательность всем представителям сообщества, принявшим участие в Консультации!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Огромная благодарность представителям ГРП и Секретариата СКК за консультации и поддержку, и за активное участие в подготовке и проведении онлайн дискуссий и Очной встречи!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Спасибо </a:t>
            </a:r>
            <a:r>
              <a:rPr lang="en-US" dirty="0" smtClean="0"/>
              <a:t>CRG GFATM </a:t>
            </a:r>
            <a:r>
              <a:rPr lang="ru-RU" dirty="0" smtClean="0"/>
              <a:t>за финансовую, а </a:t>
            </a:r>
            <a:r>
              <a:rPr lang="en-US" dirty="0" smtClean="0"/>
              <a:t>ECOM</a:t>
            </a:r>
            <a:r>
              <a:rPr lang="ru-RU" dirty="0" smtClean="0"/>
              <a:t> за техническую поддержку Консультации сообщества!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985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и участники консультаций сообщества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3 этапа:</a:t>
            </a:r>
          </a:p>
          <a:p>
            <a:endParaRPr lang="ru-RU" dirty="0" smtClean="0"/>
          </a:p>
          <a:p>
            <a:pPr lvl="1"/>
            <a:r>
              <a:rPr lang="ru-RU" dirty="0" smtClean="0"/>
              <a:t>Онлайн анкета (апрель 2026), заполнили 11 организаций</a:t>
            </a:r>
          </a:p>
          <a:p>
            <a:pPr lvl="1"/>
            <a:endParaRPr lang="ru-RU" dirty="0" smtClean="0"/>
          </a:p>
          <a:p>
            <a:pPr lvl="1"/>
            <a:r>
              <a:rPr lang="ru-RU" dirty="0" smtClean="0"/>
              <a:t>Онлайн дискуссии (май 2026), 7 групп, по отдельности представители ЛЖВ, ЖЖВ, ЛУН, МСМ и ТГ, СР, людей с опытом ТБ, и людей с опытом пребывания в МЛС</a:t>
            </a:r>
          </a:p>
          <a:p>
            <a:pPr lvl="1"/>
            <a:endParaRPr lang="ru-RU" dirty="0"/>
          </a:p>
          <a:p>
            <a:pPr lvl="1"/>
            <a:r>
              <a:rPr lang="ru-RU" dirty="0" smtClean="0"/>
              <a:t>Очная встреча (май 2026): 18 участников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878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Онлайн анкетирование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Цель: мотивировать участников консультации более тщательно провести анализ ситуации. По сути – это была подготовка к обсуждению приоритетов для включения в запрос на финансирование, как их видит сообщество.</a:t>
            </a:r>
          </a:p>
          <a:p>
            <a:r>
              <a:rPr lang="uk-UA" dirty="0" smtClean="0"/>
              <a:t>Не было цели проведения репрезентативного опроса.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989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Онлайн анкетирование</a:t>
            </a:r>
            <a:r>
              <a:rPr lang="ru-RU" dirty="0" smtClean="0"/>
              <a:t>: с кем работают </a:t>
            </a:r>
            <a:br>
              <a:rPr lang="ru-RU" dirty="0" smtClean="0"/>
            </a:br>
            <a:r>
              <a:rPr lang="ru-RU" dirty="0" smtClean="0"/>
              <a:t>(≈ кого представляют)?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5" y="1849466"/>
            <a:ext cx="9439563" cy="4726818"/>
          </a:xfrm>
        </p:spPr>
      </p:pic>
    </p:spTree>
    <p:extLst>
      <p:ext uri="{BB962C8B-B14F-4D97-AF65-F5344CB8AC3E}">
        <p14:creationId xmlns:p14="http://schemas.microsoft.com/office/powerpoint/2010/main" val="1820531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Онлайн анкетирование: оценка своей эффективности/потенциала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00381"/>
            <a:ext cx="10515600" cy="3001826"/>
          </a:xfrm>
        </p:spPr>
      </p:pic>
    </p:spTree>
    <p:extLst>
      <p:ext uri="{BB962C8B-B14F-4D97-AF65-F5344CB8AC3E}">
        <p14:creationId xmlns:p14="http://schemas.microsoft.com/office/powerpoint/2010/main" val="3617745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Онлайн анкетирование: видение барьеров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128" y="1496010"/>
            <a:ext cx="9993745" cy="5361990"/>
          </a:xfrm>
        </p:spPr>
      </p:pic>
    </p:spTree>
    <p:extLst>
      <p:ext uri="{BB962C8B-B14F-4D97-AF65-F5344CB8AC3E}">
        <p14:creationId xmlns:p14="http://schemas.microsoft.com/office/powerpoint/2010/main" val="1575249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Онлайн анкетирование: госфинансирование и ГСЗ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25624"/>
            <a:ext cx="10586842" cy="4916921"/>
          </a:xfrm>
        </p:spPr>
      </p:pic>
    </p:spTree>
    <p:extLst>
      <p:ext uri="{BB962C8B-B14F-4D97-AF65-F5344CB8AC3E}">
        <p14:creationId xmlns:p14="http://schemas.microsoft.com/office/powerpoint/2010/main" val="18770341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Онлайн дискуссионные группы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ЛЖВ: 9 участников и участниц</a:t>
            </a:r>
          </a:p>
          <a:p>
            <a:r>
              <a:rPr lang="ru-RU" dirty="0" smtClean="0"/>
              <a:t>ЖЖВ: 6 участниц</a:t>
            </a:r>
          </a:p>
          <a:p>
            <a:r>
              <a:rPr lang="ru-RU" dirty="0" smtClean="0"/>
              <a:t>ЛУН: 18 участников и участниц</a:t>
            </a:r>
          </a:p>
          <a:p>
            <a:r>
              <a:rPr lang="ru-RU" dirty="0" smtClean="0"/>
              <a:t>Люди с опытом пребывания в МЛС: 10 участников и участниц</a:t>
            </a:r>
          </a:p>
          <a:p>
            <a:r>
              <a:rPr lang="ru-RU" dirty="0" smtClean="0"/>
              <a:t>МСМ и ТГЛ: 10 участников, из них 1 транс-персона, и 3 организации, работающие с ТГЛ</a:t>
            </a:r>
          </a:p>
          <a:p>
            <a:r>
              <a:rPr lang="ru-RU" dirty="0" smtClean="0"/>
              <a:t>Люди с опытом ТБ: 9 участников и участниц</a:t>
            </a:r>
          </a:p>
          <a:p>
            <a:r>
              <a:rPr lang="ru-RU" dirty="0" smtClean="0"/>
              <a:t>СР: 10 участников и участниц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1431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Очная встреча (Алматы, 19 мая 2026 г.)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87182" cy="480608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18 участников и участниц, представители сообщества и ГРП</a:t>
            </a:r>
          </a:p>
          <a:p>
            <a:r>
              <a:rPr lang="ru-RU" dirty="0" smtClean="0"/>
              <a:t>С 09.00 до 17.00</a:t>
            </a:r>
          </a:p>
          <a:p>
            <a:r>
              <a:rPr lang="ru-RU" dirty="0" smtClean="0"/>
              <a:t>Вопросы для обсуждения:</a:t>
            </a:r>
          </a:p>
          <a:p>
            <a:pPr lvl="1"/>
            <a:r>
              <a:rPr lang="ru-RU" dirty="0" smtClean="0"/>
              <a:t>Какова общая цель работы организаций сообщества в отношении заявки на финансирование Глобального фонда?</a:t>
            </a:r>
          </a:p>
          <a:p>
            <a:pPr lvl="1"/>
            <a:r>
              <a:rPr lang="ru-RU" dirty="0" smtClean="0"/>
              <a:t>Каковы цель и задачи для адвокационной составляющей будущего проекта на грант ГФ, как наилучшим образом организовать адвокацию в этом проекте?</a:t>
            </a:r>
          </a:p>
          <a:p>
            <a:pPr lvl="1"/>
            <a:r>
              <a:rPr lang="ru-RU" dirty="0" smtClean="0"/>
              <a:t>Подходы и цели в сотрудничестве с медучреждениями и госструктурами.</a:t>
            </a:r>
          </a:p>
          <a:p>
            <a:pPr lvl="1">
              <a:spcBef>
                <a:spcPts val="600"/>
              </a:spcBef>
            </a:pPr>
            <a:r>
              <a:rPr lang="ru-RU" dirty="0" smtClean="0"/>
              <a:t>Подходы к сотрудничеству организаций сообщества между собой.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ru-RU" dirty="0" smtClean="0"/>
              <a:t>Советы для готовящих заявки.</a:t>
            </a:r>
          </a:p>
          <a:p>
            <a:r>
              <a:rPr lang="ru-RU" dirty="0" smtClean="0"/>
              <a:t>После консультации для желающих были проведены индивидуальные технические обсуждения заявок, которые организации сообщества готовили в Рабочую группу СКК (обсудили 2 заявки)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5450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1490</Words>
  <Application>Microsoft Office PowerPoint</Application>
  <PresentationFormat>Widescreen</PresentationFormat>
  <Paragraphs>78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Приоритеты для финансирования в рамках гранта от Глобального фонда (CG8)</vt:lpstr>
      <vt:lpstr>Ход и участники консультаций сообщества</vt:lpstr>
      <vt:lpstr>Онлайн анкетирование</vt:lpstr>
      <vt:lpstr>Онлайн анкетирование: с кем работают  (≈ кого представляют)?</vt:lpstr>
      <vt:lpstr>Онлайн анкетирование: оценка своей эффективности/потенциала</vt:lpstr>
      <vt:lpstr>Онлайн анкетирование: видение барьеров</vt:lpstr>
      <vt:lpstr>Онлайн анкетирование: госфинансирование и ГСЗ</vt:lpstr>
      <vt:lpstr>Онлайн дискуссионные группы</vt:lpstr>
      <vt:lpstr>Очная встреча (Алматы, 19 мая 2026 г.)</vt:lpstr>
      <vt:lpstr>Рекомендации сообщества</vt:lpstr>
      <vt:lpstr>Рекомендации сообщества (1)</vt:lpstr>
      <vt:lpstr>Рекомендации сообщества (2)</vt:lpstr>
      <vt:lpstr>Рекомендации сообщества (3)</vt:lpstr>
      <vt:lpstr>Рекомендации сообщества (4)</vt:lpstr>
      <vt:lpstr>Рекомендации сообщества (5)</vt:lpstr>
      <vt:lpstr>Рекомендации сообщества (6)</vt:lpstr>
      <vt:lpstr>Рекомендации сообщества (7)</vt:lpstr>
      <vt:lpstr>Вопросы, которые остались без ответов: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Приоритеты для финансирования в рамках гранта от Глобального фонда (CG8)</dc:title>
  <dc:creator>User</dc:creator>
  <cp:lastModifiedBy>User</cp:lastModifiedBy>
  <cp:revision>20</cp:revision>
  <dcterms:created xsi:type="dcterms:W3CDTF">2026-06-04T19:31:28Z</dcterms:created>
  <dcterms:modified xsi:type="dcterms:W3CDTF">2026-06-04T21:40:36Z</dcterms:modified>
</cp:coreProperties>
</file>