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041D8C-A048-4CAF-8D54-9F28EF2045A2}">
  <a:tblStyle styleId="{BE041D8C-A048-4CAF-8D54-9F28EF2045A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2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9787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38" y="1"/>
            <a:ext cx="2949787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" name="Google Shape;75;p1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2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0720" y="4783306"/>
            <a:ext cx="5445830" cy="391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p3:notes"/>
          <p:cNvSpPr txBox="1">
            <a:spLocks noGrp="1"/>
          </p:cNvSpPr>
          <p:nvPr>
            <p:ph type="sldNum" idx="12"/>
          </p:nvPr>
        </p:nvSpPr>
        <p:spPr>
          <a:xfrm>
            <a:off x="3855837" y="9440647"/>
            <a:ext cx="2949812" cy="49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0720" y="4783306"/>
            <a:ext cx="5445830" cy="391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4:notes"/>
          <p:cNvSpPr txBox="1">
            <a:spLocks noGrp="1"/>
          </p:cNvSpPr>
          <p:nvPr>
            <p:ph type="sldNum" idx="12"/>
          </p:nvPr>
        </p:nvSpPr>
        <p:spPr>
          <a:xfrm>
            <a:off x="3855837" y="9440647"/>
            <a:ext cx="2949812" cy="49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5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6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1" name="Google Shape;151;p6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7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p7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3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4"/>
          </p:nvPr>
        </p:nvSpPr>
        <p:spPr>
          <a:xfrm>
            <a:off x="6172202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>
            <a:spLocks noGrp="1"/>
          </p:cNvSpPr>
          <p:nvPr>
            <p:ph type="pic" idx="2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Google Shape;56;p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 rot="5400000">
            <a:off x="7133432" y="1956596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4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cdiz.k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info@kncdiz.k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 descr="https://saryarqanews.kz/sites/default/files/styles/news_in_image/public/articles/eZFJC574.png?itok=gxCPLR-_"/>
          <p:cNvSpPr/>
          <p:nvPr/>
        </p:nvSpPr>
        <p:spPr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1" descr="Казахстан. Поездка в Талдыкорган. В провинцию. - АЛТЫНОРДА Новости  казахстана"/>
          <p:cNvSpPr/>
          <p:nvPr/>
        </p:nvSpPr>
        <p:spPr>
          <a:xfrm>
            <a:off x="307975" y="7938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1"/>
          <p:cNvSpPr/>
          <p:nvPr/>
        </p:nvSpPr>
        <p:spPr>
          <a:xfrm>
            <a:off x="3" y="4"/>
            <a:ext cx="12191999" cy="841143"/>
          </a:xfrm>
          <a:prstGeom prst="rect">
            <a:avLst/>
          </a:prstGeom>
          <a:solidFill>
            <a:srgbClr val="2F5496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0" name="Google Shape;80;p11" descr="ÐÐÐÐÐ¥Ð¡ÐÐÐ ÐÐÐ£Ð§ÐÐ«Ð Ð¦ÐÐÐ¢Ð  ÐÐÐ ÐÐÐ¢ÐÐÐÐÐÐ Ð ÐÐÐ¤ÐÐÐ¦ÐÐÐÐÐ«Ð¥ ÐÐÐÐÐÐÐÐÐÐÐ"/>
          <p:cNvPicPr preferRelativeResize="0"/>
          <p:nvPr/>
        </p:nvPicPr>
        <p:blipFill rotWithShape="1">
          <a:blip r:embed="rId3">
            <a:alphaModFix/>
          </a:blip>
          <a:srcRect r="77116" b="-513"/>
          <a:stretch/>
        </p:blipFill>
        <p:spPr>
          <a:xfrm>
            <a:off x="307977" y="109075"/>
            <a:ext cx="938127" cy="622992"/>
          </a:xfrm>
          <a:prstGeom prst="rect">
            <a:avLst/>
          </a:prstGeom>
          <a:solidFill>
            <a:srgbClr val="D0CECE">
              <a:alpha val="0"/>
            </a:srgbClr>
          </a:solidFill>
          <a:ln>
            <a:noFill/>
          </a:ln>
        </p:spPr>
      </p:pic>
      <p:sp>
        <p:nvSpPr>
          <p:cNvPr id="81" name="Google Shape;81;p11"/>
          <p:cNvSpPr txBox="1"/>
          <p:nvPr/>
        </p:nvSpPr>
        <p:spPr>
          <a:xfrm>
            <a:off x="1786106" y="235908"/>
            <a:ext cx="9071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«Казахский научный центр дерматологии и инфекционных заболеваний» МЗ РК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1"/>
          <p:cNvSpPr txBox="1"/>
          <p:nvPr/>
        </p:nvSpPr>
        <p:spPr>
          <a:xfrm>
            <a:off x="1108352" y="1961763"/>
            <a:ext cx="9975300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Проект сокращения бюджета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гранта</a:t>
            </a:r>
            <a:r>
              <a:rPr lang="ru-RU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Глобального фонда KAZ-H-RAC/3508 «Реализация устойчивых стратегических мер по сдерживанию эпидемии ВИЧ среди ключевых </a:t>
            </a:r>
            <a:br>
              <a:rPr lang="ru-RU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групп населения в Казахстане» </a:t>
            </a:r>
            <a:endParaRPr sz="1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/>
          <p:nvPr/>
        </p:nvSpPr>
        <p:spPr>
          <a:xfrm>
            <a:off x="3" y="4"/>
            <a:ext cx="12191999" cy="841143"/>
          </a:xfrm>
          <a:prstGeom prst="rect">
            <a:avLst/>
          </a:prstGeom>
          <a:solidFill>
            <a:srgbClr val="2F5496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2" descr="ÐÐÐÐÐ¥Ð¡ÐÐÐ ÐÐÐ£Ð§ÐÐ«Ð Ð¦ÐÐÐ¢Ð  ÐÐÐ ÐÐÐ¢ÐÐÐÐÐÐ Ð ÐÐÐ¤ÐÐÐ¦ÐÐÐÐÐ«Ð¥ ÐÐÐÐÐÐÐÐÐÐÐ"/>
          <p:cNvPicPr preferRelativeResize="0"/>
          <p:nvPr/>
        </p:nvPicPr>
        <p:blipFill rotWithShape="1">
          <a:blip r:embed="rId3">
            <a:alphaModFix/>
          </a:blip>
          <a:srcRect r="77116" b="-513"/>
          <a:stretch/>
        </p:blipFill>
        <p:spPr>
          <a:xfrm>
            <a:off x="307977" y="109075"/>
            <a:ext cx="938127" cy="622992"/>
          </a:xfrm>
          <a:prstGeom prst="rect">
            <a:avLst/>
          </a:prstGeom>
          <a:solidFill>
            <a:srgbClr val="D0CECE">
              <a:alpha val="0"/>
            </a:srgbClr>
          </a:solidFill>
          <a:ln>
            <a:noFill/>
          </a:ln>
        </p:spPr>
      </p:pic>
      <p:sp>
        <p:nvSpPr>
          <p:cNvPr id="91" name="Google Shape;91;p12"/>
          <p:cNvSpPr txBox="1"/>
          <p:nvPr/>
        </p:nvSpPr>
        <p:spPr>
          <a:xfrm>
            <a:off x="1786106" y="109441"/>
            <a:ext cx="9071737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Грант KAZ-H-RAC/3508 «Реализация устойчивых стратегических мер по сдерживанию эпидемии ВИЧ среди ключевых групп населения в Казахстане» 2024 – 2026 гг.</a:t>
            </a:r>
            <a:endParaRPr/>
          </a:p>
        </p:txBody>
      </p:sp>
      <p:sp>
        <p:nvSpPr>
          <p:cNvPr id="92" name="Google Shape;92;p12" descr="Logo der Geschäftsmanngruppe. Menschen-Vektor-Symbol. Gruppensymbol.  Menschen-Symbol. Gruppe von Benutzern. Menschen-Symbol. Arbeitsgruppe Team  7275149 Vektor Kunst bei Vecteezy"/>
          <p:cNvSpPr/>
          <p:nvPr/>
        </p:nvSpPr>
        <p:spPr>
          <a:xfrm>
            <a:off x="5943600" y="323958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2"/>
          <p:cNvSpPr txBox="1"/>
          <p:nvPr/>
        </p:nvSpPr>
        <p:spPr>
          <a:xfrm>
            <a:off x="373293" y="1057878"/>
            <a:ext cx="6640177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Сумма гранта </a:t>
            </a: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(текущая) </a:t>
            </a: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ru-RU" sz="18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7 422 991 долларов США</a:t>
            </a:r>
            <a:endParaRPr sz="18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Сумма гранта (</a:t>
            </a:r>
            <a:r>
              <a:rPr lang="ru-RU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обновленная)</a:t>
            </a:r>
            <a:r>
              <a:rPr lang="ru-RU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 </a:t>
            </a:r>
            <a:r>
              <a:rPr lang="ru-RU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6 873 518 долларов США</a:t>
            </a:r>
            <a:endParaRPr sz="18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2"/>
          <p:cNvSpPr txBox="1"/>
          <p:nvPr/>
        </p:nvSpPr>
        <p:spPr>
          <a:xfrm>
            <a:off x="486277" y="2439494"/>
            <a:ext cx="7013751" cy="3293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69868" marR="0" lvl="1" indent="-26986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Укрепить и расширить стратегии и вмешательства по тестированию на ВИЧ:</a:t>
            </a:r>
            <a:endParaRPr sz="1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9270" marR="0" lvl="0" indent="-2857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−"/>
            </a:pPr>
            <a:r>
              <a:rPr lang="ru-R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самотестирование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9270" marR="0" lvl="0" indent="-2857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−"/>
            </a:pPr>
            <a:r>
              <a:rPr lang="ru-R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тестирование с использованием социальных сетей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9270" marR="0" lvl="0" indent="-2857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−"/>
            </a:pPr>
            <a:r>
              <a:rPr lang="ru-R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индексное тестирование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9270" marR="0" lvl="0" indent="-2857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−"/>
            </a:pPr>
            <a:r>
              <a:rPr lang="ru-R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медицинских учреждениях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44" marR="0" lvl="0" indent="-18414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44" marR="0" lvl="0" indent="-28574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Улучшить доступ к комбинированным методам профилактики для ключевых групп, адаптированные для лиц с повышенным риском заражения ВИЧ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3528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9868" marR="0" lvl="0" indent="-26986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Укрепить связь со службами поддержки для мотивации  и усиления приверженности  лечения людей живущих с ВИЧ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2"/>
          <p:cNvSpPr/>
          <p:nvPr/>
        </p:nvSpPr>
        <p:spPr>
          <a:xfrm>
            <a:off x="373275" y="2289500"/>
            <a:ext cx="7268400" cy="4183800"/>
          </a:xfrm>
          <a:prstGeom prst="rect">
            <a:avLst/>
          </a:prstGeom>
          <a:noFill/>
          <a:ln w="12700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2"/>
          <p:cNvSpPr txBox="1"/>
          <p:nvPr/>
        </p:nvSpPr>
        <p:spPr>
          <a:xfrm>
            <a:off x="373275" y="1900981"/>
            <a:ext cx="7268400" cy="341592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Приоритетные направления гранта: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66075" y="5337051"/>
            <a:ext cx="3401900" cy="1136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66078" y="1252677"/>
            <a:ext cx="3401901" cy="4012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13"/>
          <p:cNvGraphicFramePr/>
          <p:nvPr>
            <p:extLst>
              <p:ext uri="{D42A27DB-BD31-4B8C-83A1-F6EECF244321}">
                <p14:modId xmlns:p14="http://schemas.microsoft.com/office/powerpoint/2010/main" val="631344443"/>
              </p:ext>
            </p:extLst>
          </p:nvPr>
        </p:nvGraphicFramePr>
        <p:xfrm>
          <a:off x="0" y="318611"/>
          <a:ext cx="12192025" cy="7640615"/>
        </p:xfrm>
        <a:graphic>
          <a:graphicData uri="http://schemas.openxmlformats.org/drawingml/2006/table">
            <a:tbl>
              <a:tblPr>
                <a:noFill/>
                <a:tableStyleId>{BE041D8C-A048-4CAF-8D54-9F28EF2045A2}</a:tableStyleId>
              </a:tblPr>
              <a:tblGrid>
                <a:gridCol w="35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2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48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Модуль</a:t>
                      </a:r>
                      <a:endParaRPr sz="11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ru-RU" sz="12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Первоначальный</a:t>
                      </a:r>
                      <a:br>
                        <a:rPr lang="ru-RU" sz="12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ru-RU" sz="12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бюджет</a:t>
                      </a:r>
                      <a:endParaRPr sz="12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ru-RU" sz="12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Обновлённый </a:t>
                      </a:r>
                      <a:br>
                        <a:rPr lang="ru-RU" sz="12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ru-RU" sz="12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бюджет</a:t>
                      </a:r>
                      <a:endParaRPr sz="12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ru-RU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Сокращение </a:t>
                      </a:r>
                      <a:endParaRPr sz="12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ru-RU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 сокращения</a:t>
                      </a:r>
                      <a:endParaRPr sz="12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ru-RU" sz="12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Комментарии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35685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84E3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Пакет профилактических мер для мужчин, практикующих секс с мужчинами (МСМ), и их сексуальных партнеров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2 288 096</a:t>
                      </a:r>
                      <a:endParaRPr/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2 148 119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139 977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6,1%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Сокращены ставки:  ответственных за ТМЦ в 8 ОЦ СПИД; веб а/р в НПО (частично), перераспределение ставок НПО «Феникс» (Тараз) и «</a:t>
                      </a:r>
                      <a:r>
                        <a:rPr lang="ru-RU" sz="105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Байшешек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» (Туркестан)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Пакет профилактических мер для людей, употребляющих наркотики (ЛУН), и их сексуальных партнеров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1 210 600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1 090 660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119 940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9,9%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Сокращены: ставки в  2-х НПО Карагандинской обл. (с 40 до 30, ввиду ↓ ОЧ  ЛУИН (с 12 700 до 9800); тренинги РЦПЗ, вознаграждение а/р за ДКП (выполнено 640 при плане 440 на 2026 г.).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Пакет профилактических мер для трансгендеров и их сексуальных партнеров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128 874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93 118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35 755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27,7%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Сокращены 2-ставки ТГ в 2-х НПО (расторжение Договора) и связанные с ними расходные материалы; </a:t>
                      </a:r>
                      <a:r>
                        <a:rPr lang="en-US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сокращение поощрительных выплат за ВИЧ (+) , </a:t>
                      </a:r>
                      <a:r>
                        <a:rPr lang="ru-RU" sz="105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кушеринг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с ECOM при проведении ОЧ ТГ в РК. 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Услуги дифференцированного тестирования на ВИЧ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853 487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954 636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101 1</a:t>
                      </a: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11,9%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  <a:tabLst/>
                        <a:defRPr/>
                      </a:pPr>
                      <a:r>
                        <a:rPr lang="ru-RU" sz="105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Расширение объемов тестирования - увеличение закупа тестов в 2024-2025 ; Увеличение номинала поощрительных продуктовых карт  при тестировании методом SNS.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Лечение, уход и поддержка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1 172 877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1 119 737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53 140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4,5%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Сокращены: мероприятия к Дню памяти, умерших от СПИД, частично вознаграждение за выявление ВИЧ (+) у партнеров ЛЖВ</a:t>
                      </a:r>
                      <a:r>
                        <a:rPr lang="ru-RU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0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Укрепление систем сообщества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356 789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267 981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88 808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24,9%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Сокращены: визиты по обмену опытом, Круглые столы, тренинги по </a:t>
                      </a:r>
                      <a:r>
                        <a:rPr lang="ru-RU" sz="105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адвокации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ГСЗ.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Сокращение барьеров, связанных с правами человека, для доступа к услугам по ВИЧ/ТБ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204 778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142 531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62 247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30,4%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Сокращены:  Информационные материалы, публикации Круглые столы, Диалоговые площадки, рабочие встречи с Депутатами.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Системы мониторинга и оценки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239 643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236 516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3 127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1,3%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Частично МиО визиты (кол-во дней и членов команды)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Программный менеджмент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967 848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820 219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147 628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15,3%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Сокращение адм. расходов  ГРП ГФ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0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/>
                        <a:t>Итого</a:t>
                      </a:r>
                      <a:endParaRPr sz="1000" u="none" strike="noStrike" cap="none"/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7 422 991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6 873 518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549 473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1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7,4%</a:t>
                      </a:r>
                      <a:endParaRPr sz="11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6200" marR="76200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6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5" name="Google Shape;105;p13"/>
          <p:cNvSpPr/>
          <p:nvPr/>
        </p:nvSpPr>
        <p:spPr>
          <a:xfrm>
            <a:off x="0" y="0"/>
            <a:ext cx="12192000" cy="311285"/>
          </a:xfrm>
          <a:prstGeom prst="rect">
            <a:avLst/>
          </a:prstGeom>
          <a:solidFill>
            <a:srgbClr val="2F5496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1786106" y="-40637"/>
            <a:ext cx="9071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Сокращение бюджета по модулям (USD)</a:t>
            </a:r>
            <a:endParaRPr sz="18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Google Shape;112;p14"/>
          <p:cNvGraphicFramePr/>
          <p:nvPr>
            <p:extLst>
              <p:ext uri="{D42A27DB-BD31-4B8C-83A1-F6EECF244321}">
                <p14:modId xmlns:p14="http://schemas.microsoft.com/office/powerpoint/2010/main" val="741582071"/>
              </p:ext>
            </p:extLst>
          </p:nvPr>
        </p:nvGraphicFramePr>
        <p:xfrm>
          <a:off x="0" y="340716"/>
          <a:ext cx="12192000" cy="6658737"/>
        </p:xfrm>
        <a:graphic>
          <a:graphicData uri="http://schemas.openxmlformats.org/drawingml/2006/table">
            <a:tbl>
              <a:tblPr>
                <a:noFill/>
                <a:tableStyleId>{BE041D8C-A048-4CAF-8D54-9F28EF2045A2}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00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9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По группам затрат</a:t>
                      </a:r>
                      <a:endParaRPr sz="13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Первоначальный</a:t>
                      </a:r>
                      <a:b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бюджет</a:t>
                      </a:r>
                      <a:endParaRPr sz="13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Обновлённый </a:t>
                      </a:r>
                      <a:b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бюджет</a:t>
                      </a:r>
                      <a:endParaRPr sz="13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Сокращение </a:t>
                      </a:r>
                      <a:b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 сумму, согласно ГФ</a:t>
                      </a:r>
                      <a:endParaRPr sz="13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 сокращения</a:t>
                      </a:r>
                      <a:endParaRPr sz="13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3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Комментарии</a:t>
                      </a:r>
                      <a:endParaRPr sz="13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1.0 Человеческие ресурсы (HR)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3 353 805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2 913 200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440 604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13,1%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Сокращение 8 ставок в ОЦ СПИД ответственных за ТМЦ,   по 5 ставок аутричей в 2 НПО ЛУИН,  веб аутрич в НПО,   перераспределение  аутричей при закрытии НПО «Феникс» Жамбылской области.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2.0 Командировочные расходы (TRC)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1 232 165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1 126 082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106 082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8,6%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Сокращение  визитов по обмену опытом НПО,  командировочных расходов при проведении тренингов, МиО визитов.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3.0 Внешние профессиональные услуги (EPS)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529 966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466 436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63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529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12,0%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Сокращение услуг по привлечению консультанта по оценке профилактических программ, консультаций проктолога ( в регионах, где нет потребности), тренеров.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5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4.0, 5.0, 7.0 Товары для здоровья – Фармацевтическая продукция (HPPP, нефармацевтические препараты (HPNP), затраты на закуп (PSM)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1 354 110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1 498 851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144 741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,7%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За счет увеличения закупа АРТ для иностранцев, тестов, презервативов и </a:t>
                      </a:r>
                      <a:r>
                        <a:rPr lang="ru-RU" sz="10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любрикантов</a:t>
                      </a: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9.0 Немедицинское оборудование (NHP)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6 633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16 321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9 689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146,1%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Закуп компьютерной техники для НПО в 2024 г (согласовано ГФ, информирование СКК)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10.0 Информационные материалы и публикации (CMP)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83 370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49 987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33 383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40,0%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Исключение Круглых столов Акций, Информационных материалов, тренингов, печать конвертов для он лайн тестирования.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11.0 Косвенные и накладные расходы</a:t>
                      </a:r>
                      <a:endParaRPr sz="1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594 438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541 635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52 803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8,9%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Административные расходы (банковские, связь, комп обеспечение, страховка, офисные расходы), аренда складов Центров ВИЧ в гг.  Астана, Костанай .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4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12.0 Поддержка  клиентов/целевой группы населения (LSCTP)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32 375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53 452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21 077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5,1%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Повышение номинальной стоимости продуктовых карт для вознаграждения клиентов при тестировании методом SNS </a:t>
                      </a:r>
                      <a:endParaRPr dirty="0"/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13.0 </a:t>
                      </a:r>
                      <a:r>
                        <a:rPr lang="ru-RU" sz="1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Incentives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236 130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207 552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-28 579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12,1%</a:t>
                      </a:r>
                      <a:endParaRPr sz="105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ru-RU" sz="10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Cокращение</a:t>
                      </a: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10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стмулирующих</a:t>
                      </a:r>
                      <a:r>
                        <a:rPr lang="ru-RU" sz="1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выплат для ЛУИН по ДКП, частично для выявления ВИЧ(+) среди КГН.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Итого</a:t>
                      </a: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7 422 991</a:t>
                      </a:r>
                      <a:endParaRPr sz="105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6 873 518</a:t>
                      </a:r>
                      <a:endParaRPr sz="105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549 473</a:t>
                      </a:r>
                      <a:endParaRPr sz="105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ru-RU" sz="105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r>
                        <a:rPr lang="ru-RU" sz="105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7,4%</a:t>
                      </a:r>
                      <a:endParaRPr sz="105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13" name="Google Shape;113;p14"/>
          <p:cNvSpPr/>
          <p:nvPr/>
        </p:nvSpPr>
        <p:spPr>
          <a:xfrm>
            <a:off x="0" y="0"/>
            <a:ext cx="12192000" cy="360643"/>
          </a:xfrm>
          <a:prstGeom prst="rect">
            <a:avLst/>
          </a:prstGeom>
          <a:solidFill>
            <a:srgbClr val="2F5496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1560130" y="-8648"/>
            <a:ext cx="9071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Сокращение бюджета по cost -категориям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oogle Shape;120;p15"/>
          <p:cNvGrpSpPr/>
          <p:nvPr/>
        </p:nvGrpSpPr>
        <p:grpSpPr>
          <a:xfrm>
            <a:off x="622469" y="2357995"/>
            <a:ext cx="310602" cy="457255"/>
            <a:chOff x="-28069875" y="3175300"/>
            <a:chExt cx="260725" cy="296150"/>
          </a:xfrm>
        </p:grpSpPr>
        <p:sp>
          <p:nvSpPr>
            <p:cNvPr id="121" name="Google Shape;121;p15"/>
            <p:cNvSpPr/>
            <p:nvPr/>
          </p:nvSpPr>
          <p:spPr>
            <a:xfrm>
              <a:off x="-28059650" y="3192625"/>
              <a:ext cx="26025" cy="70125"/>
            </a:xfrm>
            <a:custGeom>
              <a:avLst/>
              <a:gdLst/>
              <a:ahLst/>
              <a:cxnLst/>
              <a:rect l="l" t="t" r="r" b="b"/>
              <a:pathLst>
                <a:path w="1041" h="2805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458"/>
                  </a:lnTo>
                  <a:cubicBezTo>
                    <a:pt x="410" y="2458"/>
                    <a:pt x="757" y="2584"/>
                    <a:pt x="1040" y="2804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-27843050" y="3192625"/>
              <a:ext cx="26025" cy="69325"/>
            </a:xfrm>
            <a:custGeom>
              <a:avLst/>
              <a:gdLst/>
              <a:ahLst/>
              <a:cxnLst/>
              <a:rect l="l" t="t" r="r" b="b"/>
              <a:pathLst>
                <a:path w="1041" h="2773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773"/>
                  </a:lnTo>
                  <a:cubicBezTo>
                    <a:pt x="284" y="2584"/>
                    <a:pt x="694" y="2426"/>
                    <a:pt x="1040" y="2426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-27973000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1954"/>
                  </a:lnTo>
                  <a:cubicBezTo>
                    <a:pt x="410" y="1985"/>
                    <a:pt x="756" y="2080"/>
                    <a:pt x="1040" y="2300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5"/>
            <p:cNvSpPr/>
            <p:nvPr/>
          </p:nvSpPr>
          <p:spPr>
            <a:xfrm>
              <a:off x="-27929675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2300"/>
                  </a:lnTo>
                  <a:cubicBezTo>
                    <a:pt x="315" y="2111"/>
                    <a:pt x="693" y="1985"/>
                    <a:pt x="1040" y="1954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-28016325" y="3175300"/>
              <a:ext cx="26025" cy="91375"/>
            </a:xfrm>
            <a:custGeom>
              <a:avLst/>
              <a:gdLst/>
              <a:ahLst/>
              <a:cxnLst/>
              <a:rect l="l" t="t" r="r" b="b"/>
              <a:pathLst>
                <a:path w="1041" h="3655" extrusionOk="0">
                  <a:moveTo>
                    <a:pt x="536" y="0"/>
                  </a:moveTo>
                  <a:cubicBezTo>
                    <a:pt x="253" y="0"/>
                    <a:pt x="1" y="221"/>
                    <a:pt x="1" y="504"/>
                  </a:cubicBezTo>
                  <a:lnTo>
                    <a:pt x="1" y="3655"/>
                  </a:lnTo>
                  <a:cubicBezTo>
                    <a:pt x="1" y="3655"/>
                    <a:pt x="1" y="3623"/>
                    <a:pt x="64" y="3623"/>
                  </a:cubicBezTo>
                  <a:cubicBezTo>
                    <a:pt x="284" y="3371"/>
                    <a:pt x="631" y="3182"/>
                    <a:pt x="1040" y="3056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-27886375" y="3176075"/>
              <a:ext cx="26025" cy="91400"/>
            </a:xfrm>
            <a:custGeom>
              <a:avLst/>
              <a:gdLst/>
              <a:ahLst/>
              <a:cxnLst/>
              <a:rect l="l" t="t" r="r" b="b"/>
              <a:pathLst>
                <a:path w="1041" h="3656" extrusionOk="0">
                  <a:moveTo>
                    <a:pt x="536" y="1"/>
                  </a:moveTo>
                  <a:cubicBezTo>
                    <a:pt x="253" y="1"/>
                    <a:pt x="1" y="221"/>
                    <a:pt x="1" y="505"/>
                  </a:cubicBezTo>
                  <a:lnTo>
                    <a:pt x="1" y="3088"/>
                  </a:lnTo>
                  <a:cubicBezTo>
                    <a:pt x="379" y="3151"/>
                    <a:pt x="726" y="3340"/>
                    <a:pt x="1041" y="3655"/>
                  </a:cubicBezTo>
                  <a:lnTo>
                    <a:pt x="1041" y="505"/>
                  </a:lnTo>
                  <a:cubicBezTo>
                    <a:pt x="1041" y="253"/>
                    <a:pt x="789" y="1"/>
                    <a:pt x="5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-28017900" y="3269025"/>
              <a:ext cx="161475" cy="133125"/>
            </a:xfrm>
            <a:custGeom>
              <a:avLst/>
              <a:gdLst/>
              <a:ahLst/>
              <a:cxnLst/>
              <a:rect l="l" t="t" r="r" b="b"/>
              <a:pathLst>
                <a:path w="6459" h="5325" extrusionOk="0">
                  <a:moveTo>
                    <a:pt x="1733" y="0"/>
                  </a:moveTo>
                  <a:cubicBezTo>
                    <a:pt x="1355" y="0"/>
                    <a:pt x="946" y="158"/>
                    <a:pt x="662" y="410"/>
                  </a:cubicBezTo>
                  <a:cubicBezTo>
                    <a:pt x="64" y="882"/>
                    <a:pt x="1" y="1639"/>
                    <a:pt x="347" y="2237"/>
                  </a:cubicBezTo>
                  <a:cubicBezTo>
                    <a:pt x="1324" y="2458"/>
                    <a:pt x="2048" y="3340"/>
                    <a:pt x="2174" y="4348"/>
                  </a:cubicBezTo>
                  <a:lnTo>
                    <a:pt x="3214" y="5325"/>
                  </a:lnTo>
                  <a:lnTo>
                    <a:pt x="4285" y="4348"/>
                  </a:lnTo>
                  <a:cubicBezTo>
                    <a:pt x="4380" y="3340"/>
                    <a:pt x="5073" y="2521"/>
                    <a:pt x="6113" y="2237"/>
                  </a:cubicBezTo>
                  <a:cubicBezTo>
                    <a:pt x="6459" y="1639"/>
                    <a:pt x="6333" y="882"/>
                    <a:pt x="5860" y="410"/>
                  </a:cubicBezTo>
                  <a:cubicBezTo>
                    <a:pt x="5577" y="158"/>
                    <a:pt x="5199" y="0"/>
                    <a:pt x="4789" y="0"/>
                  </a:cubicBezTo>
                  <a:cubicBezTo>
                    <a:pt x="4411" y="0"/>
                    <a:pt x="4002" y="158"/>
                    <a:pt x="3750" y="410"/>
                  </a:cubicBezTo>
                  <a:lnTo>
                    <a:pt x="3277" y="882"/>
                  </a:lnTo>
                  <a:lnTo>
                    <a:pt x="2805" y="410"/>
                  </a:lnTo>
                  <a:cubicBezTo>
                    <a:pt x="2521" y="158"/>
                    <a:pt x="2143" y="0"/>
                    <a:pt x="17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-27930475" y="3269800"/>
              <a:ext cx="121325" cy="201650"/>
            </a:xfrm>
            <a:custGeom>
              <a:avLst/>
              <a:gdLst/>
              <a:ahLst/>
              <a:cxnLst/>
              <a:rect l="l" t="t" r="r" b="b"/>
              <a:pathLst>
                <a:path w="4853" h="8066" extrusionOk="0">
                  <a:moveTo>
                    <a:pt x="4506" y="1"/>
                  </a:moveTo>
                  <a:cubicBezTo>
                    <a:pt x="3876" y="1"/>
                    <a:pt x="3403" y="505"/>
                    <a:pt x="3403" y="1198"/>
                  </a:cubicBezTo>
                  <a:lnTo>
                    <a:pt x="3403" y="2395"/>
                  </a:lnTo>
                  <a:cubicBezTo>
                    <a:pt x="3403" y="2584"/>
                    <a:pt x="3246" y="2742"/>
                    <a:pt x="3025" y="2742"/>
                  </a:cubicBezTo>
                  <a:cubicBezTo>
                    <a:pt x="2679" y="2742"/>
                    <a:pt x="2363" y="2868"/>
                    <a:pt x="2080" y="3025"/>
                  </a:cubicBezTo>
                  <a:cubicBezTo>
                    <a:pt x="1702" y="3372"/>
                    <a:pt x="1418" y="3939"/>
                    <a:pt x="1418" y="4474"/>
                  </a:cubicBezTo>
                  <a:lnTo>
                    <a:pt x="1418" y="5231"/>
                  </a:lnTo>
                  <a:cubicBezTo>
                    <a:pt x="1418" y="5420"/>
                    <a:pt x="1261" y="5577"/>
                    <a:pt x="1072" y="5577"/>
                  </a:cubicBezTo>
                  <a:cubicBezTo>
                    <a:pt x="883" y="5577"/>
                    <a:pt x="725" y="5420"/>
                    <a:pt x="725" y="5231"/>
                  </a:cubicBezTo>
                  <a:lnTo>
                    <a:pt x="1" y="5892"/>
                  </a:lnTo>
                  <a:lnTo>
                    <a:pt x="1" y="8066"/>
                  </a:lnTo>
                  <a:lnTo>
                    <a:pt x="3813" y="8066"/>
                  </a:lnTo>
                  <a:cubicBezTo>
                    <a:pt x="4033" y="8066"/>
                    <a:pt x="4191" y="7908"/>
                    <a:pt x="4191" y="7719"/>
                  </a:cubicBezTo>
                  <a:cubicBezTo>
                    <a:pt x="4191" y="7530"/>
                    <a:pt x="4033" y="7373"/>
                    <a:pt x="3813" y="7373"/>
                  </a:cubicBezTo>
                  <a:lnTo>
                    <a:pt x="3466" y="7373"/>
                  </a:lnTo>
                  <a:lnTo>
                    <a:pt x="3466" y="6270"/>
                  </a:lnTo>
                  <a:cubicBezTo>
                    <a:pt x="3466" y="6176"/>
                    <a:pt x="3498" y="6050"/>
                    <a:pt x="3592" y="6018"/>
                  </a:cubicBezTo>
                  <a:lnTo>
                    <a:pt x="4128" y="5420"/>
                  </a:lnTo>
                  <a:cubicBezTo>
                    <a:pt x="4600" y="4947"/>
                    <a:pt x="4852" y="4380"/>
                    <a:pt x="4852" y="3687"/>
                  </a:cubicBezTo>
                  <a:lnTo>
                    <a:pt x="4852" y="347"/>
                  </a:lnTo>
                  <a:cubicBezTo>
                    <a:pt x="4852" y="158"/>
                    <a:pt x="4695" y="1"/>
                    <a:pt x="45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-28069875" y="3271375"/>
              <a:ext cx="122875" cy="200075"/>
            </a:xfrm>
            <a:custGeom>
              <a:avLst/>
              <a:gdLst/>
              <a:ahLst/>
              <a:cxnLst/>
              <a:rect l="l" t="t" r="r" b="b"/>
              <a:pathLst>
                <a:path w="4915" h="8003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lnTo>
                    <a:pt x="0" y="3718"/>
                  </a:lnTo>
                  <a:cubicBezTo>
                    <a:pt x="0" y="4348"/>
                    <a:pt x="221" y="4979"/>
                    <a:pt x="693" y="5451"/>
                  </a:cubicBezTo>
                  <a:lnTo>
                    <a:pt x="1323" y="5955"/>
                  </a:lnTo>
                  <a:cubicBezTo>
                    <a:pt x="1418" y="6018"/>
                    <a:pt x="1449" y="6113"/>
                    <a:pt x="1449" y="6207"/>
                  </a:cubicBezTo>
                  <a:lnTo>
                    <a:pt x="1449" y="7310"/>
                  </a:lnTo>
                  <a:lnTo>
                    <a:pt x="1103" y="7310"/>
                  </a:lnTo>
                  <a:cubicBezTo>
                    <a:pt x="882" y="7310"/>
                    <a:pt x="725" y="7467"/>
                    <a:pt x="725" y="7656"/>
                  </a:cubicBezTo>
                  <a:cubicBezTo>
                    <a:pt x="725" y="7845"/>
                    <a:pt x="882" y="8003"/>
                    <a:pt x="1103" y="8003"/>
                  </a:cubicBezTo>
                  <a:lnTo>
                    <a:pt x="4915" y="8003"/>
                  </a:lnTo>
                  <a:lnTo>
                    <a:pt x="4915" y="5829"/>
                  </a:lnTo>
                  <a:lnTo>
                    <a:pt x="4190" y="5168"/>
                  </a:lnTo>
                  <a:cubicBezTo>
                    <a:pt x="4190" y="5357"/>
                    <a:pt x="4033" y="5514"/>
                    <a:pt x="3844" y="5514"/>
                  </a:cubicBezTo>
                  <a:cubicBezTo>
                    <a:pt x="3655" y="5514"/>
                    <a:pt x="3497" y="5357"/>
                    <a:pt x="3497" y="5168"/>
                  </a:cubicBezTo>
                  <a:lnTo>
                    <a:pt x="3497" y="4411"/>
                  </a:lnTo>
                  <a:cubicBezTo>
                    <a:pt x="3497" y="3876"/>
                    <a:pt x="3214" y="3372"/>
                    <a:pt x="2741" y="3057"/>
                  </a:cubicBezTo>
                  <a:cubicBezTo>
                    <a:pt x="2458" y="2899"/>
                    <a:pt x="2143" y="2773"/>
                    <a:pt x="1796" y="2773"/>
                  </a:cubicBezTo>
                  <a:cubicBezTo>
                    <a:pt x="1607" y="2773"/>
                    <a:pt x="1449" y="2616"/>
                    <a:pt x="1449" y="2427"/>
                  </a:cubicBezTo>
                  <a:lnTo>
                    <a:pt x="1449" y="1229"/>
                  </a:lnTo>
                  <a:cubicBezTo>
                    <a:pt x="1449" y="473"/>
                    <a:pt x="945" y="1"/>
                    <a:pt x="3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0" name="Google Shape;130;p15"/>
          <p:cNvSpPr/>
          <p:nvPr/>
        </p:nvSpPr>
        <p:spPr>
          <a:xfrm>
            <a:off x="492060" y="1068336"/>
            <a:ext cx="2872535" cy="769254"/>
          </a:xfrm>
          <a:prstGeom prst="roundRect">
            <a:avLst>
              <a:gd name="adj" fmla="val 16667"/>
            </a:avLst>
          </a:prstGeom>
          <a:solidFill>
            <a:srgbClr val="C4E0B2"/>
          </a:solidFill>
          <a:ln w="25400" cap="flat" cmpd="sng">
            <a:solidFill>
              <a:srgbClr val="385623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Основной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получатель</a:t>
            </a:r>
            <a:r>
              <a:rPr lang="ru-R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131" name="Google Shape;131;p15"/>
          <p:cNvPicPr preferRelativeResize="0"/>
          <p:nvPr/>
        </p:nvPicPr>
        <p:blipFill rotWithShape="1">
          <a:blip r:embed="rId3">
            <a:alphaModFix/>
          </a:blip>
          <a:srcRect l="3513" t="7807" r="2947"/>
          <a:stretch/>
        </p:blipFill>
        <p:spPr>
          <a:xfrm>
            <a:off x="263778" y="2389279"/>
            <a:ext cx="1664550" cy="76098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002B6A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32" name="Google Shape;132;p15"/>
          <p:cNvSpPr/>
          <p:nvPr/>
        </p:nvSpPr>
        <p:spPr>
          <a:xfrm>
            <a:off x="3681200" y="990845"/>
            <a:ext cx="7841353" cy="1259598"/>
          </a:xfrm>
          <a:prstGeom prst="roundRect">
            <a:avLst>
              <a:gd name="adj" fmla="val 16667"/>
            </a:avLst>
          </a:prstGeom>
          <a:solidFill>
            <a:srgbClr val="C5E0B4"/>
          </a:solidFill>
          <a:ln w="25400" cap="flat" cmpd="sng">
            <a:solidFill>
              <a:srgbClr val="3857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Задачи:</a:t>
            </a:r>
            <a:endParaRPr/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ru-RU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Улучшить доступ к комбинированным методам профилактики ВИЧ , в т.ч. ДКП.</a:t>
            </a:r>
            <a:endParaRPr/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ru-RU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Расширить стратегии и вмешательства по тестированию на ВИЧ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ru-RU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Обеспечение лечения и мониторинга за лечением иностранным гражданам приверженности лечения у ЛЖВ. </a:t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0" y="0"/>
            <a:ext cx="12192000" cy="841200"/>
          </a:xfrm>
          <a:prstGeom prst="rect">
            <a:avLst/>
          </a:prstGeom>
          <a:solidFill>
            <a:srgbClr val="2F5496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1786106" y="109441"/>
            <a:ext cx="9071737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Цель гранта: Реализация устойчивых стратегических мер по сдерживанию эпидемии ВИЧ среди ключевых групп населения в Казахстане 2025 – 2026 гг.</a:t>
            </a:r>
            <a:endParaRPr/>
          </a:p>
        </p:txBody>
      </p:sp>
      <p:pic>
        <p:nvPicPr>
          <p:cNvPr id="135" name="Google Shape;135;p15" descr="ÐÐÐÐÐ¥Ð¡ÐÐÐ ÐÐÐ£Ð§ÐÐ«Ð Ð¦ÐÐÐ¢Ð  ÐÐÐ ÐÐÐ¢ÐÐÐÐÐÐ Ð ÐÐÐ¤ÐÐÐ¦ÐÐÐÐÐ«Ð¥ ÐÐÐÐÐÐÐÐÐÐÐ"/>
          <p:cNvPicPr preferRelativeResize="0"/>
          <p:nvPr/>
        </p:nvPicPr>
        <p:blipFill rotWithShape="1">
          <a:blip r:embed="rId4">
            <a:alphaModFix/>
          </a:blip>
          <a:srcRect r="77116" b="-512"/>
          <a:stretch/>
        </p:blipFill>
        <p:spPr>
          <a:xfrm>
            <a:off x="731462" y="1184688"/>
            <a:ext cx="832683" cy="500013"/>
          </a:xfrm>
          <a:prstGeom prst="rect">
            <a:avLst/>
          </a:prstGeom>
          <a:solidFill>
            <a:srgbClr val="D0CECE">
              <a:alpha val="0"/>
            </a:srgbClr>
          </a:solidFill>
          <a:ln>
            <a:noFill/>
          </a:ln>
        </p:spPr>
      </p:pic>
      <p:pic>
        <p:nvPicPr>
          <p:cNvPr id="136" name="Google Shape;136;p15"/>
          <p:cNvPicPr preferRelativeResize="0"/>
          <p:nvPr/>
        </p:nvPicPr>
        <p:blipFill rotWithShape="1">
          <a:blip r:embed="rId5">
            <a:alphaModFix/>
          </a:blip>
          <a:srcRect l="5541" t="13670" r="9711" b="16925"/>
          <a:stretch/>
        </p:blipFill>
        <p:spPr>
          <a:xfrm>
            <a:off x="323694" y="5486279"/>
            <a:ext cx="1937220" cy="394207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pic>
        <p:nvPicPr>
          <p:cNvPr id="137" name="Google Shape;13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8665" y="6000897"/>
            <a:ext cx="681069" cy="606339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5"/>
          <p:cNvSpPr/>
          <p:nvPr/>
        </p:nvSpPr>
        <p:spPr>
          <a:xfrm>
            <a:off x="219792" y="3332883"/>
            <a:ext cx="2838946" cy="1815412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25400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Суб-контрактеры:</a:t>
            </a:r>
            <a:br>
              <a:rPr lang="ru-RU" sz="1600" b="1" i="0" u="sng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16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7 </a:t>
            </a:r>
            <a:r>
              <a:rPr lang="ru-RU" sz="1600" b="1" i="0" u="none" strike="noStrike" cap="none">
                <a:solidFill>
                  <a:srgbClr val="002B6A"/>
                </a:solidFill>
                <a:latin typeface="Arial"/>
                <a:ea typeface="Arial"/>
                <a:cs typeface="Arial"/>
                <a:sym typeface="Arial"/>
              </a:rPr>
              <a:t>НПО МСМ/ТГ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none" strike="noStrike" cap="none">
                <a:solidFill>
                  <a:srgbClr val="002B6A"/>
                </a:solidFill>
                <a:latin typeface="Arial"/>
                <a:ea typeface="Arial"/>
                <a:cs typeface="Arial"/>
                <a:sym typeface="Arial"/>
              </a:rPr>
              <a:t>4 НПО ЛУИН</a:t>
            </a:r>
            <a:endParaRPr sz="1600" b="1" i="0" u="sng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4 НПО ЛЖВ</a:t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219792" y="2007081"/>
            <a:ext cx="18373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Суб-получатель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328" y="4323162"/>
            <a:ext cx="211216" cy="216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9703" y="3980163"/>
            <a:ext cx="209841" cy="21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9699" y="4668389"/>
            <a:ext cx="219095" cy="205667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5"/>
          <p:cNvSpPr txBox="1"/>
          <p:nvPr/>
        </p:nvSpPr>
        <p:spPr>
          <a:xfrm>
            <a:off x="1054899" y="6036834"/>
            <a:ext cx="227423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Тестирование методом социальных сетей SNS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5"/>
          <p:cNvSpPr txBox="1"/>
          <p:nvPr/>
        </p:nvSpPr>
        <p:spPr>
          <a:xfrm>
            <a:off x="2317966" y="5409892"/>
            <a:ext cx="198069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Заказ тестов онлайн</a:t>
            </a:r>
            <a:endParaRPr/>
          </a:p>
        </p:txBody>
      </p:sp>
      <p:pic>
        <p:nvPicPr>
          <p:cNvPr id="145" name="Google Shape;145;p15"/>
          <p:cNvPicPr preferRelativeResize="0"/>
          <p:nvPr/>
        </p:nvPicPr>
        <p:blipFill rotWithShape="1">
          <a:blip r:embed="rId10">
            <a:alphaModFix/>
          </a:blip>
          <a:srcRect l="2301" t="5373" r="3050" b="5782"/>
          <a:stretch/>
        </p:blipFill>
        <p:spPr>
          <a:xfrm>
            <a:off x="3848080" y="2288970"/>
            <a:ext cx="8343920" cy="474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042195" y="2474752"/>
            <a:ext cx="2345692" cy="631932"/>
          </a:xfrm>
          <a:prstGeom prst="rect">
            <a:avLst/>
          </a:prstGeom>
          <a:noFill/>
          <a:ln w="19050" cap="flat" cmpd="sng">
            <a:solidFill>
              <a:srgbClr val="1F4E79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47" name="Google Shape;147;p15"/>
          <p:cNvSpPr/>
          <p:nvPr/>
        </p:nvSpPr>
        <p:spPr>
          <a:xfrm>
            <a:off x="1995267" y="2007081"/>
            <a:ext cx="18373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Суб-контрактер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6"/>
          <p:cNvGrpSpPr/>
          <p:nvPr/>
        </p:nvGrpSpPr>
        <p:grpSpPr>
          <a:xfrm>
            <a:off x="307977" y="1159213"/>
            <a:ext cx="3007241" cy="5462862"/>
            <a:chOff x="887423" y="1166298"/>
            <a:chExt cx="2372329" cy="5729034"/>
          </a:xfrm>
        </p:grpSpPr>
        <p:sp>
          <p:nvSpPr>
            <p:cNvPr id="154" name="Google Shape;154;p16"/>
            <p:cNvSpPr/>
            <p:nvPr/>
          </p:nvSpPr>
          <p:spPr>
            <a:xfrm>
              <a:off x="887423" y="1166298"/>
              <a:ext cx="873760" cy="981966"/>
            </a:xfrm>
            <a:custGeom>
              <a:avLst/>
              <a:gdLst/>
              <a:ahLst/>
              <a:cxnLst/>
              <a:rect l="l" t="t" r="r" b="b"/>
              <a:pathLst>
                <a:path w="873760" h="1778000" extrusionOk="0">
                  <a:moveTo>
                    <a:pt x="390008" y="0"/>
                  </a:moveTo>
                  <a:lnTo>
                    <a:pt x="873760" y="0"/>
                  </a:lnTo>
                  <a:lnTo>
                    <a:pt x="873760" y="1778000"/>
                  </a:lnTo>
                  <a:lnTo>
                    <a:pt x="0" y="1778000"/>
                  </a:lnTo>
                  <a:lnTo>
                    <a:pt x="0" y="390008"/>
                  </a:lnTo>
                  <a:cubicBezTo>
                    <a:pt x="0" y="174613"/>
                    <a:pt x="174613" y="0"/>
                    <a:pt x="390008" y="0"/>
                  </a:cubicBezTo>
                  <a:close/>
                </a:path>
              </a:pathLst>
            </a:custGeom>
            <a:gradFill>
              <a:gsLst>
                <a:gs pos="0">
                  <a:srgbClr val="FC7753"/>
                </a:gs>
                <a:gs pos="100000">
                  <a:srgbClr val="FB461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1761183" y="1166298"/>
              <a:ext cx="1466240" cy="981966"/>
            </a:xfrm>
            <a:custGeom>
              <a:avLst/>
              <a:gdLst/>
              <a:ahLst/>
              <a:cxnLst/>
              <a:rect l="l" t="t" r="r" b="b"/>
              <a:pathLst>
                <a:path w="1466240" h="1778000" extrusionOk="0">
                  <a:moveTo>
                    <a:pt x="0" y="0"/>
                  </a:moveTo>
                  <a:lnTo>
                    <a:pt x="1076232" y="0"/>
                  </a:lnTo>
                  <a:cubicBezTo>
                    <a:pt x="1291627" y="0"/>
                    <a:pt x="1466240" y="174613"/>
                    <a:pt x="1466240" y="390008"/>
                  </a:cubicBezTo>
                  <a:lnTo>
                    <a:pt x="1466240" y="1778000"/>
                  </a:lnTo>
                  <a:lnTo>
                    <a:pt x="0" y="1778000"/>
                  </a:lnTo>
                  <a:close/>
                </a:path>
              </a:pathLst>
            </a:custGeom>
            <a:gradFill>
              <a:gsLst>
                <a:gs pos="0">
                  <a:srgbClr val="FC7753"/>
                </a:gs>
                <a:gs pos="100000">
                  <a:srgbClr val="FB461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887423" y="2148264"/>
              <a:ext cx="2340000" cy="4163670"/>
            </a:xfrm>
            <a:custGeom>
              <a:avLst/>
              <a:gdLst/>
              <a:ahLst/>
              <a:cxnLst/>
              <a:rect l="l" t="t" r="r" b="b"/>
              <a:pathLst>
                <a:path w="2340000" h="3082000" extrusionOk="0">
                  <a:moveTo>
                    <a:pt x="0" y="0"/>
                  </a:moveTo>
                  <a:lnTo>
                    <a:pt x="2340000" y="0"/>
                  </a:lnTo>
                  <a:lnTo>
                    <a:pt x="2340000" y="2691992"/>
                  </a:lnTo>
                  <a:cubicBezTo>
                    <a:pt x="2340000" y="2907387"/>
                    <a:pt x="2165387" y="3082000"/>
                    <a:pt x="1949992" y="3082000"/>
                  </a:cubicBezTo>
                  <a:lnTo>
                    <a:pt x="390008" y="3082000"/>
                  </a:lnTo>
                  <a:cubicBezTo>
                    <a:pt x="174613" y="3082000"/>
                    <a:pt x="0" y="2907387"/>
                    <a:pt x="0" y="2691992"/>
                  </a:cubicBezTo>
                  <a:close/>
                </a:path>
              </a:pathLst>
            </a:custGeom>
            <a:gradFill>
              <a:gsLst>
                <a:gs pos="0">
                  <a:srgbClr val="F2F2F2"/>
                </a:gs>
                <a:gs pos="14000">
                  <a:srgbClr val="F2F2F2"/>
                </a:gs>
                <a:gs pos="52999">
                  <a:schemeClr val="lt1"/>
                </a:gs>
                <a:gs pos="78628">
                  <a:schemeClr val="lt1"/>
                </a:gs>
                <a:gs pos="89891">
                  <a:srgbClr val="F2F2F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  <a:effectLst>
              <a:outerShdw blurRad="215900" dist="38100" dir="2700000" algn="tl" rotWithShape="0">
                <a:srgbClr val="2F5496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1142025" y="1233761"/>
              <a:ext cx="2080299" cy="4434276"/>
            </a:xfrm>
            <a:custGeom>
              <a:avLst/>
              <a:gdLst/>
              <a:ahLst/>
              <a:cxnLst/>
              <a:rect l="l" t="t" r="r" b="b"/>
              <a:pathLst>
                <a:path w="2084683" h="4434276" extrusionOk="0">
                  <a:moveTo>
                    <a:pt x="134691" y="0"/>
                  </a:moveTo>
                  <a:lnTo>
                    <a:pt x="1694675" y="0"/>
                  </a:lnTo>
                  <a:cubicBezTo>
                    <a:pt x="1910070" y="0"/>
                    <a:pt x="2084683" y="174613"/>
                    <a:pt x="2084683" y="390008"/>
                  </a:cubicBezTo>
                  <a:lnTo>
                    <a:pt x="2084683" y="4434276"/>
                  </a:lnTo>
                  <a:lnTo>
                    <a:pt x="1939010" y="3775208"/>
                  </a:lnTo>
                  <a:cubicBezTo>
                    <a:pt x="1664614" y="2601826"/>
                    <a:pt x="1288604" y="1496187"/>
                    <a:pt x="125858" y="165766"/>
                  </a:cubicBezTo>
                  <a:lnTo>
                    <a:pt x="0" y="25335"/>
                  </a:lnTo>
                  <a:lnTo>
                    <a:pt x="56091" y="7924"/>
                  </a:lnTo>
                  <a:cubicBezTo>
                    <a:pt x="81480" y="2729"/>
                    <a:pt x="107767" y="0"/>
                    <a:pt x="134691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30980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6"/>
            <p:cNvSpPr txBox="1"/>
            <p:nvPr/>
          </p:nvSpPr>
          <p:spPr>
            <a:xfrm>
              <a:off x="1022192" y="1267181"/>
              <a:ext cx="2070462" cy="792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Профилактика и расширение доступности услуг для КГН</a:t>
              </a:r>
              <a:endPara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6"/>
            <p:cNvSpPr txBox="1"/>
            <p:nvPr/>
          </p:nvSpPr>
          <p:spPr>
            <a:xfrm>
              <a:off x="919027" y="2237287"/>
              <a:ext cx="2340725" cy="46580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Закуп презервативов и лубрикантов для НПО;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Поддержка НПО (инфраструктура, штат в т.ч СММ);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Поддержка и реализация программы ПТАО ;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Внедрение и расширение КПТ для людей, употребляющих НПВ;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Расширение ДКП среди КГН: информационные кампании (телеграм канал, сайты, соц.сети, вознаграждение)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Поддержка женщин ЛУИН в МЛС на этапе освобождения;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Консультации эндокринолога для ТГ;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Консультация  проктолога для МСМ;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Обновление и поддержка БДУИК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" name="Google Shape;160;p16"/>
          <p:cNvGrpSpPr/>
          <p:nvPr/>
        </p:nvGrpSpPr>
        <p:grpSpPr>
          <a:xfrm>
            <a:off x="3403926" y="1159212"/>
            <a:ext cx="3069059" cy="5086140"/>
            <a:chOff x="887423" y="1166298"/>
            <a:chExt cx="2340002" cy="5220507"/>
          </a:xfrm>
        </p:grpSpPr>
        <p:sp>
          <p:nvSpPr>
            <p:cNvPr id="161" name="Google Shape;161;p16"/>
            <p:cNvSpPr/>
            <p:nvPr/>
          </p:nvSpPr>
          <p:spPr>
            <a:xfrm>
              <a:off x="887423" y="1166298"/>
              <a:ext cx="873760" cy="939275"/>
            </a:xfrm>
            <a:custGeom>
              <a:avLst/>
              <a:gdLst/>
              <a:ahLst/>
              <a:cxnLst/>
              <a:rect l="l" t="t" r="r" b="b"/>
              <a:pathLst>
                <a:path w="873760" h="1778000" extrusionOk="0">
                  <a:moveTo>
                    <a:pt x="390008" y="0"/>
                  </a:moveTo>
                  <a:lnTo>
                    <a:pt x="873760" y="0"/>
                  </a:lnTo>
                  <a:lnTo>
                    <a:pt x="873760" y="1778000"/>
                  </a:lnTo>
                  <a:lnTo>
                    <a:pt x="0" y="1778000"/>
                  </a:lnTo>
                  <a:lnTo>
                    <a:pt x="0" y="390008"/>
                  </a:lnTo>
                  <a:cubicBezTo>
                    <a:pt x="0" y="174613"/>
                    <a:pt x="174613" y="0"/>
                    <a:pt x="390008" y="0"/>
                  </a:cubicBezTo>
                  <a:close/>
                </a:path>
              </a:pathLst>
            </a:custGeom>
            <a:gradFill>
              <a:gsLst>
                <a:gs pos="0">
                  <a:srgbClr val="66D7D1"/>
                </a:gs>
                <a:gs pos="100000">
                  <a:srgbClr val="2CAAA4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1761183" y="1166298"/>
              <a:ext cx="1466240" cy="939275"/>
            </a:xfrm>
            <a:custGeom>
              <a:avLst/>
              <a:gdLst/>
              <a:ahLst/>
              <a:cxnLst/>
              <a:rect l="l" t="t" r="r" b="b"/>
              <a:pathLst>
                <a:path w="1466240" h="1778000" extrusionOk="0">
                  <a:moveTo>
                    <a:pt x="0" y="0"/>
                  </a:moveTo>
                  <a:lnTo>
                    <a:pt x="1076232" y="0"/>
                  </a:lnTo>
                  <a:cubicBezTo>
                    <a:pt x="1291627" y="0"/>
                    <a:pt x="1466240" y="174613"/>
                    <a:pt x="1466240" y="390008"/>
                  </a:cubicBezTo>
                  <a:lnTo>
                    <a:pt x="1466240" y="1778000"/>
                  </a:lnTo>
                  <a:lnTo>
                    <a:pt x="0" y="1778000"/>
                  </a:lnTo>
                  <a:close/>
                </a:path>
              </a:pathLst>
            </a:custGeom>
            <a:gradFill>
              <a:gsLst>
                <a:gs pos="0">
                  <a:srgbClr val="66D7D1"/>
                </a:gs>
                <a:gs pos="100000">
                  <a:srgbClr val="2CAAA4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887423" y="2115097"/>
              <a:ext cx="2340000" cy="4196833"/>
            </a:xfrm>
            <a:custGeom>
              <a:avLst/>
              <a:gdLst/>
              <a:ahLst/>
              <a:cxnLst/>
              <a:rect l="l" t="t" r="r" b="b"/>
              <a:pathLst>
                <a:path w="2340000" h="3082000" extrusionOk="0">
                  <a:moveTo>
                    <a:pt x="0" y="0"/>
                  </a:moveTo>
                  <a:lnTo>
                    <a:pt x="2340000" y="0"/>
                  </a:lnTo>
                  <a:lnTo>
                    <a:pt x="2340000" y="2691992"/>
                  </a:lnTo>
                  <a:cubicBezTo>
                    <a:pt x="2340000" y="2907387"/>
                    <a:pt x="2165387" y="3082000"/>
                    <a:pt x="1949992" y="3082000"/>
                  </a:cubicBezTo>
                  <a:lnTo>
                    <a:pt x="390008" y="3082000"/>
                  </a:lnTo>
                  <a:cubicBezTo>
                    <a:pt x="174613" y="3082000"/>
                    <a:pt x="0" y="2907387"/>
                    <a:pt x="0" y="2691992"/>
                  </a:cubicBezTo>
                  <a:close/>
                </a:path>
              </a:pathLst>
            </a:custGeom>
            <a:gradFill>
              <a:gsLst>
                <a:gs pos="0">
                  <a:srgbClr val="F2F2F2"/>
                </a:gs>
                <a:gs pos="14000">
                  <a:srgbClr val="F2F2F2"/>
                </a:gs>
                <a:gs pos="52999">
                  <a:schemeClr val="lt1"/>
                </a:gs>
                <a:gs pos="78628">
                  <a:schemeClr val="lt1"/>
                </a:gs>
                <a:gs pos="89891">
                  <a:srgbClr val="F2F2F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  <a:effectLst>
              <a:outerShdw blurRad="215900" dist="38100" dir="2700000" algn="tl" rotWithShape="0">
                <a:srgbClr val="2F5496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1142742" y="1166298"/>
              <a:ext cx="2084683" cy="4434276"/>
            </a:xfrm>
            <a:custGeom>
              <a:avLst/>
              <a:gdLst/>
              <a:ahLst/>
              <a:cxnLst/>
              <a:rect l="l" t="t" r="r" b="b"/>
              <a:pathLst>
                <a:path w="2084683" h="4434276" extrusionOk="0">
                  <a:moveTo>
                    <a:pt x="134691" y="0"/>
                  </a:moveTo>
                  <a:lnTo>
                    <a:pt x="1694675" y="0"/>
                  </a:lnTo>
                  <a:cubicBezTo>
                    <a:pt x="1910070" y="0"/>
                    <a:pt x="2084683" y="174613"/>
                    <a:pt x="2084683" y="390008"/>
                  </a:cubicBezTo>
                  <a:lnTo>
                    <a:pt x="2084683" y="4434276"/>
                  </a:lnTo>
                  <a:lnTo>
                    <a:pt x="1939010" y="3775208"/>
                  </a:lnTo>
                  <a:cubicBezTo>
                    <a:pt x="1664614" y="2601826"/>
                    <a:pt x="1288604" y="1496187"/>
                    <a:pt x="125858" y="165766"/>
                  </a:cubicBezTo>
                  <a:lnTo>
                    <a:pt x="0" y="25335"/>
                  </a:lnTo>
                  <a:lnTo>
                    <a:pt x="56091" y="7924"/>
                  </a:lnTo>
                  <a:cubicBezTo>
                    <a:pt x="81480" y="2729"/>
                    <a:pt x="107767" y="0"/>
                    <a:pt x="134691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30980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6"/>
            <p:cNvSpPr txBox="1"/>
            <p:nvPr/>
          </p:nvSpPr>
          <p:spPr>
            <a:xfrm>
              <a:off x="1248703" y="1359894"/>
              <a:ext cx="1664192" cy="5616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Расширение тестирования на ВИЧ</a:t>
              </a:r>
              <a:endParaRPr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6"/>
            <p:cNvSpPr txBox="1"/>
            <p:nvPr/>
          </p:nvSpPr>
          <p:spPr>
            <a:xfrm>
              <a:off x="892117" y="2257337"/>
              <a:ext cx="2183972" cy="41294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Закуп экспресс-тестов на ВИЧ для всех регионов РК;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Самотестирование, тестирование партнеров ЛЖВ, тестирование на базе НПО и «полевых» условиях;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Реализация тестирование методом SNS в 3 НПО -  3 региона;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Поддержка сервиса (онлайн платформы) для заказа теста на ВИЧ (5 регионов);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Буклеты, флаеры и информационные листовки  по тестированию, профилактики ВИЧ, в тч ДКП.</a:t>
              </a:r>
              <a:endParaRPr/>
            </a:p>
            <a:p>
              <a:pPr marL="285750" marR="0" lvl="0" indent="-1841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1" i="0" u="none" strike="noStrike" cap="none">
                <a:solidFill>
                  <a:srgbClr val="4E9CA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7" name="Google Shape;167;p16"/>
          <p:cNvGrpSpPr/>
          <p:nvPr/>
        </p:nvGrpSpPr>
        <p:grpSpPr>
          <a:xfrm>
            <a:off x="6548895" y="1159211"/>
            <a:ext cx="2680485" cy="5462863"/>
            <a:chOff x="887423" y="1166298"/>
            <a:chExt cx="2347323" cy="5716703"/>
          </a:xfrm>
        </p:grpSpPr>
        <p:sp>
          <p:nvSpPr>
            <p:cNvPr id="168" name="Google Shape;168;p16"/>
            <p:cNvSpPr/>
            <p:nvPr/>
          </p:nvSpPr>
          <p:spPr>
            <a:xfrm>
              <a:off x="887423" y="1166299"/>
              <a:ext cx="873760" cy="972804"/>
            </a:xfrm>
            <a:custGeom>
              <a:avLst/>
              <a:gdLst/>
              <a:ahLst/>
              <a:cxnLst/>
              <a:rect l="l" t="t" r="r" b="b"/>
              <a:pathLst>
                <a:path w="873760" h="1778000" extrusionOk="0">
                  <a:moveTo>
                    <a:pt x="390008" y="0"/>
                  </a:moveTo>
                  <a:lnTo>
                    <a:pt x="873760" y="0"/>
                  </a:lnTo>
                  <a:lnTo>
                    <a:pt x="873760" y="1778000"/>
                  </a:lnTo>
                  <a:lnTo>
                    <a:pt x="0" y="1778000"/>
                  </a:lnTo>
                  <a:lnTo>
                    <a:pt x="0" y="390008"/>
                  </a:lnTo>
                  <a:cubicBezTo>
                    <a:pt x="0" y="174613"/>
                    <a:pt x="174613" y="0"/>
                    <a:pt x="390008" y="0"/>
                  </a:cubicBezTo>
                  <a:close/>
                </a:path>
              </a:pathLst>
            </a:custGeom>
            <a:solidFill>
              <a:srgbClr val="2E75B5"/>
            </a:solidFill>
            <a:ln>
              <a:noFill/>
            </a:ln>
            <a:effectLst>
              <a:outerShdw blurRad="190500" dist="38100" dir="2700000" algn="t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6"/>
            <p:cNvSpPr/>
            <p:nvPr/>
          </p:nvSpPr>
          <p:spPr>
            <a:xfrm>
              <a:off x="1761183" y="1166298"/>
              <a:ext cx="1466240" cy="988346"/>
            </a:xfrm>
            <a:custGeom>
              <a:avLst/>
              <a:gdLst/>
              <a:ahLst/>
              <a:cxnLst/>
              <a:rect l="l" t="t" r="r" b="b"/>
              <a:pathLst>
                <a:path w="1466240" h="1778000" extrusionOk="0">
                  <a:moveTo>
                    <a:pt x="0" y="0"/>
                  </a:moveTo>
                  <a:lnTo>
                    <a:pt x="1076232" y="0"/>
                  </a:lnTo>
                  <a:cubicBezTo>
                    <a:pt x="1291627" y="0"/>
                    <a:pt x="1466240" y="174613"/>
                    <a:pt x="1466240" y="390008"/>
                  </a:cubicBezTo>
                  <a:lnTo>
                    <a:pt x="1466240" y="1778000"/>
                  </a:lnTo>
                  <a:lnTo>
                    <a:pt x="0" y="1778000"/>
                  </a:lnTo>
                  <a:close/>
                </a:path>
              </a:pathLst>
            </a:custGeom>
            <a:solidFill>
              <a:srgbClr val="2E75B5"/>
            </a:solidFill>
            <a:ln>
              <a:noFill/>
            </a:ln>
            <a:effectLst>
              <a:outerShdw blurRad="190500" dist="38100" dir="2700000" algn="t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894746" y="2114103"/>
              <a:ext cx="2340000" cy="4192440"/>
            </a:xfrm>
            <a:custGeom>
              <a:avLst/>
              <a:gdLst/>
              <a:ahLst/>
              <a:cxnLst/>
              <a:rect l="l" t="t" r="r" b="b"/>
              <a:pathLst>
                <a:path w="2340000" h="3082000" extrusionOk="0">
                  <a:moveTo>
                    <a:pt x="0" y="0"/>
                  </a:moveTo>
                  <a:lnTo>
                    <a:pt x="2340000" y="0"/>
                  </a:lnTo>
                  <a:lnTo>
                    <a:pt x="2340000" y="2691992"/>
                  </a:lnTo>
                  <a:cubicBezTo>
                    <a:pt x="2340000" y="2907387"/>
                    <a:pt x="2165387" y="3082000"/>
                    <a:pt x="1949992" y="3082000"/>
                  </a:cubicBezTo>
                  <a:lnTo>
                    <a:pt x="390008" y="3082000"/>
                  </a:lnTo>
                  <a:cubicBezTo>
                    <a:pt x="174613" y="3082000"/>
                    <a:pt x="0" y="2907387"/>
                    <a:pt x="0" y="2691992"/>
                  </a:cubicBezTo>
                  <a:close/>
                </a:path>
              </a:pathLst>
            </a:custGeom>
            <a:gradFill>
              <a:gsLst>
                <a:gs pos="0">
                  <a:srgbClr val="F2F2F2"/>
                </a:gs>
                <a:gs pos="14000">
                  <a:srgbClr val="F2F2F2"/>
                </a:gs>
                <a:gs pos="52999">
                  <a:schemeClr val="lt1"/>
                </a:gs>
                <a:gs pos="78628">
                  <a:schemeClr val="lt1"/>
                </a:gs>
                <a:gs pos="89891">
                  <a:srgbClr val="F2F2F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  <a:effectLst>
              <a:outerShdw blurRad="215900" dist="38100" dir="2700000" algn="tl" rotWithShape="0">
                <a:srgbClr val="2F5496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6"/>
            <p:cNvSpPr/>
            <p:nvPr/>
          </p:nvSpPr>
          <p:spPr>
            <a:xfrm>
              <a:off x="1107846" y="1174971"/>
              <a:ext cx="2084683" cy="1390270"/>
            </a:xfrm>
            <a:custGeom>
              <a:avLst/>
              <a:gdLst/>
              <a:ahLst/>
              <a:cxnLst/>
              <a:rect l="l" t="t" r="r" b="b"/>
              <a:pathLst>
                <a:path w="2084683" h="4434276" extrusionOk="0">
                  <a:moveTo>
                    <a:pt x="134691" y="0"/>
                  </a:moveTo>
                  <a:lnTo>
                    <a:pt x="1694675" y="0"/>
                  </a:lnTo>
                  <a:cubicBezTo>
                    <a:pt x="1910070" y="0"/>
                    <a:pt x="2084683" y="174613"/>
                    <a:pt x="2084683" y="390008"/>
                  </a:cubicBezTo>
                  <a:lnTo>
                    <a:pt x="2084683" y="4434276"/>
                  </a:lnTo>
                  <a:lnTo>
                    <a:pt x="1939010" y="3775208"/>
                  </a:lnTo>
                  <a:cubicBezTo>
                    <a:pt x="1664614" y="2601826"/>
                    <a:pt x="1288604" y="1496187"/>
                    <a:pt x="125858" y="165766"/>
                  </a:cubicBezTo>
                  <a:lnTo>
                    <a:pt x="0" y="25335"/>
                  </a:lnTo>
                  <a:lnTo>
                    <a:pt x="56091" y="7924"/>
                  </a:lnTo>
                  <a:cubicBezTo>
                    <a:pt x="81480" y="2729"/>
                    <a:pt x="107767" y="0"/>
                    <a:pt x="134691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30980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6"/>
            <p:cNvSpPr txBox="1"/>
            <p:nvPr/>
          </p:nvSpPr>
          <p:spPr>
            <a:xfrm>
              <a:off x="1150505" y="1379963"/>
              <a:ext cx="1790991" cy="5610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Уход и поддержка ЛЖВ</a:t>
              </a:r>
              <a:endParaRPr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6"/>
            <p:cNvSpPr txBox="1"/>
            <p:nvPr/>
          </p:nvSpPr>
          <p:spPr>
            <a:xfrm>
              <a:off x="930664" y="2229837"/>
              <a:ext cx="2167709" cy="4653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Закуп АРВП (детские формы) для детей с ВИЧ (граждан РК);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Закуп АРТ и мониторинг за лечением для иностранных граждан с ВИЧ (планируется увеличение в 2025 г с 170 до 220);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Поддержка НПО по приверженности к АРТ и привлечение «оторвавшихся» на Д-учет;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Психологическая и социальная поддержка ЛЖВ, в тч и в МЛС (Карагандинская обл);</a:t>
              </a:r>
              <a:endParaRPr/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Помощь в восстановлении документов.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rgbClr val="17151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" name="Google Shape;174;p16"/>
          <p:cNvGrpSpPr/>
          <p:nvPr/>
        </p:nvGrpSpPr>
        <p:grpSpPr>
          <a:xfrm>
            <a:off x="9346305" y="1151626"/>
            <a:ext cx="2524980" cy="5014130"/>
            <a:chOff x="887423" y="1166298"/>
            <a:chExt cx="2340000" cy="5376369"/>
          </a:xfrm>
        </p:grpSpPr>
        <p:sp>
          <p:nvSpPr>
            <p:cNvPr id="175" name="Google Shape;175;p16"/>
            <p:cNvSpPr/>
            <p:nvPr/>
          </p:nvSpPr>
          <p:spPr>
            <a:xfrm>
              <a:off x="887423" y="1166298"/>
              <a:ext cx="873760" cy="946425"/>
            </a:xfrm>
            <a:custGeom>
              <a:avLst/>
              <a:gdLst/>
              <a:ahLst/>
              <a:cxnLst/>
              <a:rect l="l" t="t" r="r" b="b"/>
              <a:pathLst>
                <a:path w="873760" h="1778000" extrusionOk="0">
                  <a:moveTo>
                    <a:pt x="390008" y="0"/>
                  </a:moveTo>
                  <a:lnTo>
                    <a:pt x="873760" y="0"/>
                  </a:lnTo>
                  <a:lnTo>
                    <a:pt x="873760" y="1778000"/>
                  </a:lnTo>
                  <a:lnTo>
                    <a:pt x="0" y="1778000"/>
                  </a:lnTo>
                  <a:lnTo>
                    <a:pt x="0" y="390008"/>
                  </a:lnTo>
                  <a:cubicBezTo>
                    <a:pt x="0" y="174613"/>
                    <a:pt x="174613" y="0"/>
                    <a:pt x="390008" y="0"/>
                  </a:cubicBezTo>
                  <a:close/>
                </a:path>
              </a:pathLst>
            </a:custGeom>
            <a:gradFill>
              <a:gsLst>
                <a:gs pos="0">
                  <a:srgbClr val="DBD56E"/>
                </a:gs>
                <a:gs pos="100000">
                  <a:srgbClr val="A8A22A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1761183" y="1166298"/>
              <a:ext cx="1466240" cy="946425"/>
            </a:xfrm>
            <a:custGeom>
              <a:avLst/>
              <a:gdLst/>
              <a:ahLst/>
              <a:cxnLst/>
              <a:rect l="l" t="t" r="r" b="b"/>
              <a:pathLst>
                <a:path w="1466240" h="1778000" extrusionOk="0">
                  <a:moveTo>
                    <a:pt x="0" y="0"/>
                  </a:moveTo>
                  <a:lnTo>
                    <a:pt x="1076232" y="0"/>
                  </a:lnTo>
                  <a:cubicBezTo>
                    <a:pt x="1291627" y="0"/>
                    <a:pt x="1466240" y="174613"/>
                    <a:pt x="1466240" y="390008"/>
                  </a:cubicBezTo>
                  <a:lnTo>
                    <a:pt x="1466240" y="1778000"/>
                  </a:lnTo>
                  <a:lnTo>
                    <a:pt x="0" y="1778000"/>
                  </a:lnTo>
                  <a:close/>
                </a:path>
              </a:pathLst>
            </a:custGeom>
            <a:gradFill>
              <a:gsLst>
                <a:gs pos="0">
                  <a:srgbClr val="DBD56E"/>
                </a:gs>
                <a:gs pos="100000">
                  <a:srgbClr val="A8A22A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916988" y="2102934"/>
              <a:ext cx="2310435" cy="4211741"/>
            </a:xfrm>
            <a:custGeom>
              <a:avLst/>
              <a:gdLst/>
              <a:ahLst/>
              <a:cxnLst/>
              <a:rect l="l" t="t" r="r" b="b"/>
              <a:pathLst>
                <a:path w="2340000" h="3082000" extrusionOk="0">
                  <a:moveTo>
                    <a:pt x="0" y="0"/>
                  </a:moveTo>
                  <a:lnTo>
                    <a:pt x="2340000" y="0"/>
                  </a:lnTo>
                  <a:lnTo>
                    <a:pt x="2340000" y="2691992"/>
                  </a:lnTo>
                  <a:cubicBezTo>
                    <a:pt x="2340000" y="2907387"/>
                    <a:pt x="2165387" y="3082000"/>
                    <a:pt x="1949992" y="3082000"/>
                  </a:cubicBezTo>
                  <a:lnTo>
                    <a:pt x="390008" y="3082000"/>
                  </a:lnTo>
                  <a:cubicBezTo>
                    <a:pt x="174613" y="3082000"/>
                    <a:pt x="0" y="2907387"/>
                    <a:pt x="0" y="2691992"/>
                  </a:cubicBezTo>
                  <a:close/>
                </a:path>
              </a:pathLst>
            </a:custGeom>
            <a:gradFill>
              <a:gsLst>
                <a:gs pos="0">
                  <a:srgbClr val="F2F2F2"/>
                </a:gs>
                <a:gs pos="14000">
                  <a:srgbClr val="F2F2F2"/>
                </a:gs>
                <a:gs pos="52999">
                  <a:schemeClr val="lt1"/>
                </a:gs>
                <a:gs pos="78628">
                  <a:schemeClr val="lt1"/>
                </a:gs>
                <a:gs pos="89891">
                  <a:srgbClr val="F2F2F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  <a:effectLst>
              <a:outerShdw blurRad="215900" dist="38100" dir="2700000" algn="tl" rotWithShape="0">
                <a:srgbClr val="2F5496">
                  <a:alpha val="2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905175" y="3248209"/>
              <a:ext cx="2084683" cy="3294458"/>
            </a:xfrm>
            <a:custGeom>
              <a:avLst/>
              <a:gdLst/>
              <a:ahLst/>
              <a:cxnLst/>
              <a:rect l="l" t="t" r="r" b="b"/>
              <a:pathLst>
                <a:path w="2084683" h="4434276" extrusionOk="0">
                  <a:moveTo>
                    <a:pt x="134691" y="0"/>
                  </a:moveTo>
                  <a:lnTo>
                    <a:pt x="1694675" y="0"/>
                  </a:lnTo>
                  <a:cubicBezTo>
                    <a:pt x="1910070" y="0"/>
                    <a:pt x="2084683" y="174613"/>
                    <a:pt x="2084683" y="390008"/>
                  </a:cubicBezTo>
                  <a:lnTo>
                    <a:pt x="2084683" y="4434276"/>
                  </a:lnTo>
                  <a:lnTo>
                    <a:pt x="1939010" y="3775208"/>
                  </a:lnTo>
                  <a:cubicBezTo>
                    <a:pt x="1664614" y="2601826"/>
                    <a:pt x="1288604" y="1496187"/>
                    <a:pt x="125858" y="165766"/>
                  </a:cubicBezTo>
                  <a:lnTo>
                    <a:pt x="0" y="25335"/>
                  </a:lnTo>
                  <a:lnTo>
                    <a:pt x="56091" y="7924"/>
                  </a:lnTo>
                  <a:cubicBezTo>
                    <a:pt x="81480" y="2729"/>
                    <a:pt x="107767" y="0"/>
                    <a:pt x="134691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30980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6"/>
            <p:cNvSpPr txBox="1"/>
            <p:nvPr/>
          </p:nvSpPr>
          <p:spPr>
            <a:xfrm>
              <a:off x="1181538" y="1384390"/>
              <a:ext cx="1531957" cy="5610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Обеспечение устойчивости</a:t>
              </a:r>
              <a:endParaRPr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6"/>
            <p:cNvSpPr txBox="1"/>
            <p:nvPr/>
          </p:nvSpPr>
          <p:spPr>
            <a:xfrm>
              <a:off x="962282" y="2246518"/>
              <a:ext cx="2087776" cy="40591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Обеспечение устойчивости программ по ВИЧ через систему выделения ГСЗ;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Обеспечение устойчивости  программ ПТАО в РК;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Использование КПТ для лиц, употребляющих НПВ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Проведение тестирование на ВИЧ  на базе НПО;</a:t>
              </a:r>
              <a:endParaRPr/>
            </a:p>
            <a:p>
              <a:pPr marL="285750" marR="0" lvl="0" indent="-2095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Char char="-"/>
              </a:pPr>
              <a:r>
                <a:rPr lang="ru-RU" sz="12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Приобретение ДКП в аптеках и получение ДКП на базе НПО.</a:t>
              </a:r>
              <a:endParaRPr/>
            </a:p>
          </p:txBody>
        </p:sp>
      </p:grpSp>
      <p:sp>
        <p:nvSpPr>
          <p:cNvPr id="181" name="Google Shape;181;p16"/>
          <p:cNvSpPr/>
          <p:nvPr/>
        </p:nvSpPr>
        <p:spPr>
          <a:xfrm>
            <a:off x="0" y="0"/>
            <a:ext cx="12192000" cy="841200"/>
          </a:xfrm>
          <a:prstGeom prst="rect">
            <a:avLst/>
          </a:prstGeom>
          <a:solidFill>
            <a:srgbClr val="2F5496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6"/>
          <p:cNvSpPr txBox="1"/>
          <p:nvPr/>
        </p:nvSpPr>
        <p:spPr>
          <a:xfrm>
            <a:off x="1776581" y="235925"/>
            <a:ext cx="9071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Продолжение мероприятий гранта на 2025-2026гг, не подлежащих сокращению</a:t>
            </a:r>
            <a:endParaRPr/>
          </a:p>
        </p:txBody>
      </p:sp>
      <p:pic>
        <p:nvPicPr>
          <p:cNvPr id="183" name="Google Shape;183;p16" descr="ÐÐÐÐÐ¥Ð¡ÐÐÐ ÐÐÐ£Ð§ÐÐ«Ð Ð¦ÐÐÐ¢Ð  ÐÐÐ ÐÐÐ¢ÐÐÐÐÐÐ Ð ÐÐÐ¤ÐÐÐ¦ÐÐÐÐÐ«Ð¥ ÐÐÐÐÐÐÐÐÐÐÐ"/>
          <p:cNvPicPr preferRelativeResize="0"/>
          <p:nvPr/>
        </p:nvPicPr>
        <p:blipFill rotWithShape="1">
          <a:blip r:embed="rId3">
            <a:alphaModFix/>
          </a:blip>
          <a:srcRect r="77116" b="-512"/>
          <a:stretch/>
        </p:blipFill>
        <p:spPr>
          <a:xfrm>
            <a:off x="307977" y="109075"/>
            <a:ext cx="938127" cy="622992"/>
          </a:xfrm>
          <a:prstGeom prst="rect">
            <a:avLst/>
          </a:prstGeom>
          <a:solidFill>
            <a:srgbClr val="D0CECE">
              <a:alpha val="0"/>
            </a:srgbClr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 descr="https://saryarqanews.kz/sites/default/files/styles/news_in_image/public/articles/eZFJC574.png?itok=gxCPLR-_"/>
          <p:cNvSpPr/>
          <p:nvPr/>
        </p:nvSpPr>
        <p:spPr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7" descr="Казахстан. Поездка в Талдыкорган. В провинцию. - АЛТЫНОРДА Новости  казахстана"/>
          <p:cNvSpPr/>
          <p:nvPr/>
        </p:nvSpPr>
        <p:spPr>
          <a:xfrm>
            <a:off x="307975" y="7938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7" descr="С 30 марта ужесточат карантинные меры в Нур-Султане - Новости Казахстана и  мира на сегодня"/>
          <p:cNvSpPr/>
          <p:nvPr/>
        </p:nvSpPr>
        <p:spPr>
          <a:xfrm>
            <a:off x="460375" y="160338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7"/>
          <p:cNvSpPr txBox="1"/>
          <p:nvPr/>
        </p:nvSpPr>
        <p:spPr>
          <a:xfrm>
            <a:off x="3054220" y="3136614"/>
            <a:ext cx="608356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Благодарю за внимание!</a:t>
            </a:r>
            <a:endParaRPr sz="1400" b="1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5001273" y="5996226"/>
            <a:ext cx="2376264" cy="754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www.kncdiz.kz</a:t>
            </a:r>
            <a:endParaRPr sz="1600" b="1" i="0" u="none" strike="noStrike" cap="none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info@kncdiz.kz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3" y="4"/>
            <a:ext cx="12191999" cy="841143"/>
          </a:xfrm>
          <a:prstGeom prst="rect">
            <a:avLst/>
          </a:prstGeom>
          <a:solidFill>
            <a:srgbClr val="2F5496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5" name="Google Shape;195;p17" descr="ÐÐÐÐÐ¥Ð¡ÐÐÐ ÐÐÐ£Ð§ÐÐ«Ð Ð¦ÐÐÐ¢Ð  ÐÐÐ ÐÐÐ¢ÐÐÐÐÐÐ Ð ÐÐÐ¤ÐÐÐ¦ÐÐÐÐÐ«Ð¥ ÐÐÐÐÐÐÐÐÐÐÐ"/>
          <p:cNvPicPr preferRelativeResize="0"/>
          <p:nvPr/>
        </p:nvPicPr>
        <p:blipFill rotWithShape="1">
          <a:blip r:embed="rId5">
            <a:alphaModFix/>
          </a:blip>
          <a:srcRect r="77116" b="-513"/>
          <a:stretch/>
        </p:blipFill>
        <p:spPr>
          <a:xfrm>
            <a:off x="307977" y="109075"/>
            <a:ext cx="938127" cy="622992"/>
          </a:xfrm>
          <a:prstGeom prst="rect">
            <a:avLst/>
          </a:prstGeom>
          <a:solidFill>
            <a:srgbClr val="D0CECE">
              <a:alpha val="0"/>
            </a:srgbClr>
          </a:solidFill>
          <a:ln>
            <a:noFill/>
          </a:ln>
        </p:spPr>
      </p:pic>
      <p:sp>
        <p:nvSpPr>
          <p:cNvPr id="196" name="Google Shape;196;p17"/>
          <p:cNvSpPr txBox="1"/>
          <p:nvPr/>
        </p:nvSpPr>
        <p:spPr>
          <a:xfrm>
            <a:off x="1786106" y="235908"/>
            <a:ext cx="9071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«Казахский научный центр дерматологии и инфекционных заболеваний» МЗ РК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1336</Words>
  <Application>Microsoft Office PowerPoint</Application>
  <PresentationFormat>Widescreen</PresentationFormat>
  <Paragraphs>223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Noto Sans Symbols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Tatyana Davletgaliye</dc:creator>
  <cp:lastModifiedBy>Ryssaldy Demeuova</cp:lastModifiedBy>
  <cp:revision>7</cp:revision>
  <dcterms:modified xsi:type="dcterms:W3CDTF">2025-09-08T08:58:20Z</dcterms:modified>
</cp:coreProperties>
</file>