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3" r:id="rId2"/>
    <p:sldId id="313" r:id="rId3"/>
    <p:sldId id="331" r:id="rId4"/>
    <p:sldId id="332" r:id="rId5"/>
    <p:sldId id="316" r:id="rId6"/>
    <p:sldId id="308" r:id="rId7"/>
    <p:sldId id="334" r:id="rId8"/>
    <p:sldId id="333" r:id="rId9"/>
  </p:sldIdLst>
  <p:sldSz cx="12192000" cy="6858000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liana" initials="L" lastIdx="6" clrIdx="0">
    <p:extLst>
      <p:ext uri="{19B8F6BF-5375-455C-9EA6-DF929625EA0E}">
        <p15:presenceInfo xmlns="" xmlns:p15="http://schemas.microsoft.com/office/powerpoint/2012/main" userId="Lili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FF"/>
    <a:srgbClr val="003399"/>
    <a:srgbClr val="CC000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01" autoAdjust="0"/>
    <p:restoredTop sz="57205" autoAdjust="0"/>
  </p:normalViewPr>
  <p:slideViewPr>
    <p:cSldViewPr snapToGrid="0">
      <p:cViewPr>
        <p:scale>
          <a:sx n="80" d="100"/>
          <a:sy n="80" d="100"/>
        </p:scale>
        <p:origin x="-115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44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06871-E838-4CE5-A53B-E90E41EEECA5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0C42A-B007-4C09-92BF-D2DF6DD564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645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3C573862-809C-46CF-BBEA-5F858E4B8E49}" type="slidenum">
              <a:rPr lang="ru-RU" smtClean="0">
                <a:solidFill>
                  <a:srgbClr val="000000"/>
                </a:solidFill>
              </a:rPr>
              <a:pPr eaLnBrk="1" hangingPunct="1">
                <a:buClrTx/>
                <a:buFontTx/>
                <a:buNone/>
              </a:pPr>
              <a:t>1</a:t>
            </a:fld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0800" y="736600"/>
            <a:ext cx="6659563" cy="37465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8" y="4722816"/>
            <a:ext cx="5408613" cy="44735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b="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717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Основная цель гранта ГФ на 2018-2020 годы: «Создать  устойчивый национальный  ответ на распространение ВИЧ-инфекции  в Казахстане, путем институционализации системы социальных контрактов для расширения доступа уязвимых групп населения и людей, живущих с ВИЧ к услугам по профилактике, уходу и поддержке».</a:t>
            </a:r>
            <a:r>
              <a:rPr lang="ru-RU" sz="1200" dirty="0" smtClean="0"/>
              <a:t> </a:t>
            </a:r>
          </a:p>
          <a:p>
            <a:pPr algn="l"/>
            <a:r>
              <a:rPr lang="ru-RU" sz="1200" dirty="0" smtClean="0"/>
              <a:t>Иначе говоря, добиться</a:t>
            </a:r>
            <a:r>
              <a:rPr lang="ru-RU" sz="1200" baseline="0" dirty="0" smtClean="0"/>
              <a:t> </a:t>
            </a:r>
            <a:r>
              <a:rPr lang="ru-RU" sz="1200" dirty="0" smtClean="0"/>
              <a:t>в полном объеме устойчивого государственного финансирования на  программы «Снижения вреда», ухода и поддержки ЛЖВ и </a:t>
            </a:r>
          </a:p>
          <a:p>
            <a:pPr algn="l"/>
            <a:r>
              <a:rPr lang="ru-RU" sz="1200" dirty="0" smtClean="0"/>
              <a:t>передать функции по работе с УГН и ЛЖВ от ОЦ СПИД к НПО, путем реализации социального заказа и грантов СПИД сервисным НПО.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Задачи гранта: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Разработать и внедрить механизм  социального  заказа через СПИД-сервисные НПО  для обеспечения устойчивых национальных мер в ответ на ВИЧ.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Усилить профилактические  мероприятия  среди  уязвимых групп населения,  предоставить  комплекс услуг по уходу  и поддержке  людям, живущим  с ВИЧ</a:t>
            </a:r>
          </a:p>
          <a:p>
            <a:r>
              <a:rPr lang="ru-RU" b="1" dirty="0" smtClean="0"/>
              <a:t>Направление 1: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Разработать и внедрить механизм  социального  заказа через  СПИД-сервисные НПО  для обеспечения устойчивых национальных мер в ответ на ВИЧ</a:t>
            </a:r>
          </a:p>
          <a:p>
            <a:r>
              <a:rPr lang="ru-RU" dirty="0" smtClean="0"/>
              <a:t>Основной исполнитель:  </a:t>
            </a:r>
            <a:r>
              <a:rPr lang="ru-RU" b="1" dirty="0" smtClean="0"/>
              <a:t>ОФ «Аман – </a:t>
            </a:r>
            <a:r>
              <a:rPr lang="ru-RU" b="1" dirty="0" err="1" smtClean="0"/>
              <a:t>Саулык</a:t>
            </a:r>
            <a:r>
              <a:rPr lang="ru-RU" b="1" dirty="0" smtClean="0"/>
              <a:t>»</a:t>
            </a:r>
          </a:p>
          <a:p>
            <a:r>
              <a:rPr lang="ru-RU" b="1" dirty="0" smtClean="0"/>
              <a:t>Задачи: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dirty="0" smtClean="0"/>
              <a:t> Анализ нормативно-правовой базы по предоставлению государственного социального заказа для НПО;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dirty="0" smtClean="0"/>
              <a:t>Разработка  квалификационных  требований к СПИД- сервисным  НПО, </a:t>
            </a:r>
            <a:r>
              <a:rPr lang="ru-RU" dirty="0" err="1" smtClean="0"/>
              <a:t>аутрич</a:t>
            </a:r>
            <a:r>
              <a:rPr lang="ru-RU" dirty="0" smtClean="0"/>
              <a:t>-работникам, соцработникам и   равным консультантам;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dirty="0" err="1" smtClean="0"/>
              <a:t>Адвокация</a:t>
            </a:r>
            <a:r>
              <a:rPr lang="ru-RU" dirty="0" smtClean="0"/>
              <a:t> на центральном и местном уровнях для внедрения и расширения механизма социальных контрактов в регионах</a:t>
            </a:r>
          </a:p>
          <a:p>
            <a:endParaRPr lang="ru-RU" dirty="0" smtClean="0"/>
          </a:p>
          <a:p>
            <a:r>
              <a:rPr lang="ru-RU" b="1" dirty="0" smtClean="0"/>
              <a:t>Соисполнители:  ГЦ/ОЦ СПИД (</a:t>
            </a:r>
            <a:r>
              <a:rPr lang="ru-RU" b="1" dirty="0" err="1" smtClean="0"/>
              <a:t>Субполучатели</a:t>
            </a:r>
            <a:r>
              <a:rPr lang="ru-RU" b="1" dirty="0" smtClean="0"/>
              <a:t> гранта).</a:t>
            </a:r>
          </a:p>
          <a:p>
            <a:r>
              <a:rPr lang="ru-RU" b="1" dirty="0" smtClean="0"/>
              <a:t>Задачи: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dirty="0" smtClean="0"/>
              <a:t>Взаимодействие с  местными исполнительными органами власти (</a:t>
            </a:r>
            <a:r>
              <a:rPr lang="ru-RU" dirty="0" err="1" smtClean="0"/>
              <a:t>Акимат</a:t>
            </a:r>
            <a:r>
              <a:rPr lang="ru-RU" dirty="0" smtClean="0"/>
              <a:t>, УЗ);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dirty="0" smtClean="0"/>
              <a:t>Участие в организации рабочих совещаний, встреч, </a:t>
            </a:r>
            <a:r>
              <a:rPr lang="ru-RU" dirty="0" err="1" smtClean="0"/>
              <a:t>адвокационных</a:t>
            </a:r>
            <a:r>
              <a:rPr lang="ru-RU" dirty="0" smtClean="0"/>
              <a:t> мероприятиях;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dirty="0" smtClean="0"/>
              <a:t>Продвижение и внедрение  социального заказа в регионе</a:t>
            </a:r>
          </a:p>
          <a:p>
            <a:endParaRPr lang="ru-RU" dirty="0" smtClean="0"/>
          </a:p>
          <a:p>
            <a:r>
              <a:rPr lang="ru-RU" b="1" dirty="0" smtClean="0"/>
              <a:t>Направление 2 </a:t>
            </a:r>
            <a:endParaRPr lang="en-US" b="1" dirty="0" smtClean="0"/>
          </a:p>
          <a:p>
            <a:r>
              <a:rPr lang="ru-RU" b="1" dirty="0" smtClean="0"/>
              <a:t>Основные</a:t>
            </a:r>
            <a:r>
              <a:rPr lang="ru-RU" b="1" baseline="0" dirty="0" smtClean="0"/>
              <a:t> исполнители: НПО, ОЦ СПИД </a:t>
            </a:r>
          </a:p>
          <a:p>
            <a:r>
              <a:rPr lang="ru-RU" b="1" dirty="0" smtClean="0"/>
              <a:t> Задачи</a:t>
            </a:r>
            <a:r>
              <a:rPr lang="ru-RU" b="1" baseline="0" dirty="0" smtClean="0"/>
              <a:t> НПО:</a:t>
            </a:r>
            <a:endParaRPr lang="ru-RU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ru-RU" dirty="0" smtClean="0"/>
              <a:t>Увеличить доступ и охват   УГН </a:t>
            </a:r>
            <a:r>
              <a:rPr lang="ru-RU" baseline="0" dirty="0" smtClean="0"/>
              <a:t> </a:t>
            </a:r>
            <a:r>
              <a:rPr lang="ru-RU" dirty="0" smtClean="0"/>
              <a:t>профилактическими  мероприятиями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dirty="0" smtClean="0"/>
              <a:t>Расширить доступность услуг для УГН, в </a:t>
            </a:r>
            <a:r>
              <a:rPr lang="ru-RU" dirty="0" err="1" smtClean="0"/>
              <a:t>т.ч</a:t>
            </a:r>
            <a:r>
              <a:rPr lang="ru-RU" dirty="0" smtClean="0"/>
              <a:t>. тестированием на базе НПО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dirty="0" smtClean="0"/>
              <a:t>Увеличить доступ к</a:t>
            </a:r>
            <a:r>
              <a:rPr lang="ru-RU" baseline="0" dirty="0" smtClean="0"/>
              <a:t> ЛЖВ, привлекать их  и их половых партнеров в ОЦ СПИД для получения услуг, АРТ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baseline="0" dirty="0" smtClean="0"/>
              <a:t>Усилить работу по мотивации и приверженности к АРТ и программам «Снижения вреда».</a:t>
            </a:r>
          </a:p>
          <a:p>
            <a:r>
              <a:rPr lang="ru-RU" b="1" baseline="0" dirty="0" smtClean="0"/>
              <a:t>Задачи ОЦ СПИД: </a:t>
            </a:r>
            <a:endParaRPr lang="ru-RU" b="1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ru-RU" dirty="0" smtClean="0"/>
              <a:t>Обеспечить в полном объеме выделение раздаточного материала для УГН (индивидуальных средств защиты)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dirty="0" smtClean="0"/>
              <a:t>Обеспечить</a:t>
            </a:r>
            <a:r>
              <a:rPr lang="ru-RU" baseline="0" dirty="0" smtClean="0"/>
              <a:t> уход, поддержку, лечение и мониторинг за лечением ЛЖВ </a:t>
            </a:r>
            <a:endParaRPr lang="ru-RU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ru-RU" dirty="0" smtClean="0"/>
              <a:t>Обеспечить устойчивое Государственное финансирование на профилактические программы «Снижения вреда», АРТ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dirty="0" smtClean="0"/>
              <a:t>Обеспечить выделение</a:t>
            </a:r>
            <a:r>
              <a:rPr lang="ru-RU" baseline="0" dirty="0" smtClean="0"/>
              <a:t> социального заказа для НПО</a:t>
            </a:r>
            <a:endParaRPr lang="ru-RU" dirty="0" smtClean="0"/>
          </a:p>
          <a:p>
            <a:endParaRPr lang="ru-RU" dirty="0" smtClean="0"/>
          </a:p>
          <a:p>
            <a:r>
              <a:rPr lang="ru-RU" b="1" dirty="0" smtClean="0"/>
              <a:t>Соисполнитель: </a:t>
            </a:r>
          </a:p>
          <a:p>
            <a:r>
              <a:rPr lang="ru-RU" dirty="0" smtClean="0"/>
              <a:t>ОЮЛ «</a:t>
            </a:r>
            <a:r>
              <a:rPr lang="ru-RU" dirty="0" err="1" smtClean="0"/>
              <a:t>КазСоюзЛЖВ</a:t>
            </a:r>
            <a:r>
              <a:rPr lang="ru-RU" dirty="0" smtClean="0"/>
              <a:t>».</a:t>
            </a:r>
          </a:p>
          <a:p>
            <a:r>
              <a:rPr lang="ru-RU" b="1" dirty="0" smtClean="0"/>
              <a:t>Задачи:</a:t>
            </a:r>
          </a:p>
          <a:p>
            <a:r>
              <a:rPr lang="ru-RU" dirty="0" smtClean="0"/>
              <a:t>Усилить потенциал и роль НПО,</a:t>
            </a:r>
            <a:r>
              <a:rPr lang="ru-RU" baseline="0" dirty="0" smtClean="0"/>
              <a:t> путем проведения обучения</a:t>
            </a:r>
          </a:p>
          <a:p>
            <a:r>
              <a:rPr lang="ru-RU" dirty="0" smtClean="0"/>
              <a:t>Способствовать</a:t>
            </a:r>
            <a:r>
              <a:rPr lang="ru-RU" baseline="0" dirty="0" smtClean="0"/>
              <a:t> </a:t>
            </a:r>
            <a:r>
              <a:rPr lang="ru-RU" dirty="0" smtClean="0"/>
              <a:t>продвижению НПО для получения социального заказа и грантов</a:t>
            </a:r>
          </a:p>
          <a:p>
            <a:r>
              <a:rPr lang="ru-RU" dirty="0" smtClean="0"/>
              <a:t>Усилить</a:t>
            </a:r>
            <a:r>
              <a:rPr lang="ru-RU" baseline="0" dirty="0" smtClean="0"/>
              <a:t> взаимодействие с местными органами для расширения доступности услуг ЛЖВ и УГН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0C42A-B007-4C09-92BF-D2DF6DD5645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805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Грант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ГФ полностью гармонизирован  с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основными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страновыми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направлениями и мероприятия для выполнения международных обязательств страны по  достижению целей 90-90-90,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которые утверждены Министром в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Дорожной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карте реализации мер по предотвращению ВИЧ-инфекции в Республике Казахстан на 2017-2020 годы с учетом стратегии ВОЗ/ЮНЭЙДС, 14 апреля 2017 г.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Одним из основных направлений 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остается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«Профилактика ВИЧ-инфекции среди уязвимых групп  населения», в соответствии с которым предусмотрены: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Охват Профилактическими программами  УГН,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Обучение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аутрич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-работников, повышение роли и потенциала НПО, выделение государственного социального заказа и грантов для НПО,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расширение доступности услуг УГН, в том числе 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проведение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Экспресс – тестирование УГН на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базах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НПО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Повышение доступности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 АРТ, уходу и поддержке ЛЖВ, мотивация и приверженность к АРТ.  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1540D-9471-4EF3-A33D-8A9BE5D75EA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413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реализации мероприятий гранта в  2018 – 2020 годах были выбраны три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региона </a:t>
            </a:r>
            <a:r>
              <a:rPr lang="ru-RU" sz="1200" b="0" dirty="0" smtClean="0">
                <a:solidFill>
                  <a:srgbClr val="002060"/>
                </a:solidFill>
                <a:latin typeface="+mn-lt"/>
              </a:rPr>
              <a:t>г. Астана, г. Алматы, Карагандинская область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там наблюдается высокий уровень распространенности ВИЧ – инфекции,  как среди общего населения, так и  среди уязвимых групп населения.  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(распространенность ВИЧ среди: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общего населения   в  г. Астане (123 на 100 тыс. нас.)г. Алматы - (</a:t>
            </a:r>
            <a:r>
              <a:rPr lang="kk-K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214</a:t>
            </a:r>
            <a:r>
              <a:rPr lang="kk-KZ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100 тыс. нас.)</a:t>
            </a:r>
            <a:r>
              <a:rPr lang="kk-K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Карагандинской - (</a:t>
            </a:r>
            <a:r>
              <a:rPr lang="kk-K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215</a:t>
            </a:r>
            <a:r>
              <a:rPr lang="kk-KZ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100 тыс. нас.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при РК 118</a:t>
            </a:r>
            <a:r>
              <a:rPr lang="ru-RU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100 тыс. населения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31 декабря 2017г.;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 ЛУИН   в г. Астана – 8,8% г. Алматы – </a:t>
            </a:r>
            <a:r>
              <a:rPr lang="kk-K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8,6%,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Карагандинской - </a:t>
            </a:r>
            <a:r>
              <a:rPr lang="kk-K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9,9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%,  при РК 8,4%;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 РС в  г. Астане -  1,9%, г. Алматы - </a:t>
            </a:r>
            <a:r>
              <a:rPr lang="kk-K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1,1%,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Карагандинской – 3%;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 МСМ в г. Астане  - 7% г. Алматы - </a:t>
            </a:r>
            <a:r>
              <a:rPr lang="ru-RU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4,5%</a:t>
            </a:r>
            <a:r>
              <a:rPr lang="kk-K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Карагандинской - </a:t>
            </a:r>
            <a:r>
              <a:rPr lang="kk-K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1%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Высокая  концентрация уязвимых групп населения  (ЛУИН, РС, МСМ)  и ЛЖВ.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(Оценочное количество: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 ЛУИН   в г. Астане  -</a:t>
            </a:r>
            <a:r>
              <a:rPr lang="ru-RU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5000 ,   г. Алматы - </a:t>
            </a:r>
            <a:r>
              <a:rPr lang="kk-K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9200,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Карагандинской - </a:t>
            </a:r>
            <a:r>
              <a:rPr lang="kk-K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15100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 РС в  г. Астане -1400г. Алматы – </a:t>
            </a:r>
            <a:r>
              <a:rPr lang="kk-K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4500,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Карагандинской - </a:t>
            </a:r>
            <a:r>
              <a:rPr lang="kk-K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1500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 МСМ в г. Астане  - 3300  г. Алматы - 6000</a:t>
            </a:r>
            <a:r>
              <a:rPr lang="kk-K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Карагандинской - </a:t>
            </a:r>
            <a:r>
              <a:rPr lang="kk-K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4900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ЛЖВ в г. Астане -  957 г. Алматы - 3357</a:t>
            </a:r>
            <a:r>
              <a:rPr lang="kk-K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Карагандинской - </a:t>
            </a:r>
            <a:r>
              <a:rPr lang="kk-K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2792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На  профилактические мероприятия среди УГН на  ТМЦ  выделяются  бюджетные   средства;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Отсутствует вклад  международных  доноров в программы по ВИЧ-инфекции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0C42A-B007-4C09-92BF-D2DF6DD56459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607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rgbClr val="C00000"/>
                </a:solidFill>
              </a:rPr>
              <a:t>Общая сумма реализации гранта 4.5 млн. </a:t>
            </a:r>
            <a:r>
              <a:rPr lang="en-US" dirty="0" smtClean="0">
                <a:solidFill>
                  <a:srgbClr val="C00000"/>
                </a:solidFill>
              </a:rPr>
              <a:t>U$D (100%)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Основной получатель гранта – РЦ СПИД,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субполучатели – областной центр СПИД Карагандинской области, Центр СПИД г. Алматы и г. Астаны.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Центрам СПИД пилотных  областей предстоит выбрать по НПО, которые выступят, как суб-субполучатели  и смогут реализовать социальные проекты по профилактике ВИЧ инфекции среди ЛУИН, РС, МСМ и мероприятия по уходу и поддержки среди ЛЖВ. 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Субконтрактерами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реализации гранта выступят ОФ «Аман-саулык», деятельность которого будет направлена на оценку, пересмотр и разработку нормативной и правовой  базы по предоставлению соцзаказа для эффективной  реализации профилактики ВИЧ-инфекции, ухода и поддержки среди уязвимых  групп населения и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ОЮЛ «КазСоюзЛЖВ» которому отводится  роль по адвокации социального заказа и мониторинга и оценки на уровне сообщества и </a:t>
            </a:r>
            <a:r>
              <a:rPr lang="ru-RU" sz="1200" dirty="0" smtClean="0"/>
              <a:t>повышение потенциала НПО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0C42A-B007-4C09-92BF-D2DF6DD5645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11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Реализация данного гранта  в пилотных регионах позволит: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Выработать эффективную модель    реализации профилактических программ среди уязвимых групп путем осуществления социального заказа через  неправительственный сектор;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Внедрить и использовать данную модель в других регионах;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Усилить профилактическую работу и доступность к ключевым группам;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Охватить  профилактическими услугами к 2020 году  60% ЛУИН, 80% РС и 35% МСМ, 90% ЛЖВ – уходом и поддержкой;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Повысить приверженность к лечению людей, живущих с ВИЧ;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Снизить распространение ВИЧ инфекции в уязвимых группах населения в «пилотных регионах».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0C42A-B007-4C09-92BF-D2DF6DD5645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547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dirty="0" smtClean="0">
                <a:solidFill>
                  <a:srgbClr val="002060"/>
                </a:solidFill>
                <a:latin typeface="+mn-lt"/>
              </a:rPr>
              <a:t>Для эффективной реализации гранта необходимо: </a:t>
            </a:r>
          </a:p>
          <a:p>
            <a:pPr marL="457200" indent="-457200">
              <a:buAutoNum type="arabicParenR"/>
            </a:pPr>
            <a:r>
              <a:rPr lang="ru-RU" sz="1200" dirty="0" smtClean="0"/>
              <a:t>Добиваться </a:t>
            </a:r>
            <a:r>
              <a:rPr lang="ru-RU" sz="1200" b="1" dirty="0" smtClean="0"/>
              <a:t>ежегодного  увеличения государственного  финансирование </a:t>
            </a:r>
            <a:r>
              <a:rPr lang="ru-RU" sz="1200" dirty="0" smtClean="0"/>
              <a:t>на профилактические программы  по ВИЧ для УГН, в т. ч. на закуп ТМЦ (шприцев, презервативов, экспресс тестов); </a:t>
            </a:r>
          </a:p>
          <a:p>
            <a:pPr marL="457200" indent="-457200">
              <a:buAutoNum type="arabicParenR"/>
            </a:pPr>
            <a:r>
              <a:rPr lang="ru-RU" sz="1200" dirty="0" smtClean="0"/>
              <a:t>Способствовать расширению СПИД-сервисных НПО и реализации социального заказа для осуществления мероприятий, направленных на профилактику, уход и поддержку УГН и ЛЖВ;</a:t>
            </a:r>
          </a:p>
          <a:p>
            <a:pPr marL="457200" indent="-457200">
              <a:buAutoNum type="arabicParenR"/>
            </a:pPr>
            <a:r>
              <a:rPr lang="ru-RU" sz="1200" dirty="0" smtClean="0"/>
              <a:t>Усилить  роль НПО и передать  им основные функции  для реализации профилактических программ среди УГН; </a:t>
            </a:r>
          </a:p>
          <a:p>
            <a:pPr marL="457200" indent="-457200">
              <a:buAutoNum type="arabicParenR"/>
            </a:pPr>
            <a:r>
              <a:rPr lang="ru-RU" sz="1200" dirty="0" smtClean="0"/>
              <a:t>Содействовать созданию  благоприятных условий для привлечения УГН в профилактические программы ; </a:t>
            </a:r>
          </a:p>
          <a:p>
            <a:pPr marL="457200" indent="-457200">
              <a:buAutoNum type="arabicParenR"/>
            </a:pPr>
            <a:r>
              <a:rPr lang="ru-RU" sz="1200" dirty="0" smtClean="0"/>
              <a:t>Предоставлять  комплекс  услуг  УГН и ЛЖВ  в соответствии с их нуждами и  потребностями;</a:t>
            </a:r>
          </a:p>
          <a:p>
            <a:pPr marL="0" indent="0">
              <a:buNone/>
            </a:pPr>
            <a:r>
              <a:rPr lang="ru-RU" sz="1200" dirty="0" smtClean="0"/>
              <a:t>6) Улучшить качество  «Д» наблюдения  ЛЖВ , доступность  к  лечению,  широкому спектру АРВП,  осуществлению   мониторинг а  за лечением.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0C42A-B007-4C09-92BF-D2DF6DD5645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482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dirty="0" smtClean="0">
                <a:solidFill>
                  <a:srgbClr val="000099"/>
                </a:solidFill>
                <a:latin typeface="+mn-lt"/>
              </a:rPr>
              <a:t>Вопросы реализации заместительной терапии в  Республике Казахстан: закуп, хранение и поставка препарата «</a:t>
            </a:r>
            <a:r>
              <a:rPr lang="ru-RU" sz="1200" b="1" dirty="0" err="1" smtClean="0">
                <a:solidFill>
                  <a:srgbClr val="000099"/>
                </a:solidFill>
                <a:latin typeface="+mn-lt"/>
              </a:rPr>
              <a:t>Метадон</a:t>
            </a:r>
            <a:r>
              <a:rPr lang="ru-RU" sz="1200" b="1" dirty="0" smtClean="0">
                <a:solidFill>
                  <a:srgbClr val="000099"/>
                </a:solidFill>
                <a:latin typeface="+mn-lt"/>
              </a:rPr>
              <a:t>» 2018 -2019 годы</a:t>
            </a:r>
          </a:p>
          <a:p>
            <a:pPr lvl="0" algn="just"/>
            <a:r>
              <a:rPr lang="ru-RU" b="1" dirty="0" smtClean="0">
                <a:solidFill>
                  <a:srgbClr val="000099"/>
                </a:solidFill>
              </a:rPr>
              <a:t>История вопроса: </a:t>
            </a:r>
          </a:p>
          <a:p>
            <a:pPr lvl="0" algn="just"/>
            <a:r>
              <a:rPr lang="ru-RU" dirty="0" smtClean="0"/>
              <a:t>Внедрение и  реализация проекта:  ОЗТ для </a:t>
            </a:r>
            <a:r>
              <a:rPr lang="ru-RU" b="1" dirty="0" smtClean="0"/>
              <a:t>с 2008 по 2016 года </a:t>
            </a:r>
            <a:r>
              <a:rPr lang="ru-RU" dirty="0" smtClean="0"/>
              <a:t>осуществлялась полностью </a:t>
            </a:r>
            <a:r>
              <a:rPr lang="ru-RU" b="1" dirty="0" smtClean="0"/>
              <a:t>на средства гранта ГФ, </a:t>
            </a:r>
            <a:r>
              <a:rPr lang="ru-RU" dirty="0" smtClean="0"/>
              <a:t>затем с 2016 частично за счет государства и частично за счет ГФ (закуп, хранение, доставка в регионы).</a:t>
            </a:r>
          </a:p>
          <a:p>
            <a:pPr lvl="0" algn="just"/>
            <a:r>
              <a:rPr lang="ru-RU" dirty="0" smtClean="0"/>
              <a:t> Планировалось, что с 2018 года программа ОЗТ будет доступна для всех нуждающихся в ней (</a:t>
            </a:r>
            <a:r>
              <a:rPr lang="ru-RU" b="1" dirty="0" smtClean="0"/>
              <a:t>от 700 человек в 2018 </a:t>
            </a:r>
            <a:r>
              <a:rPr lang="ru-RU" dirty="0" smtClean="0"/>
              <a:t>с последующим расширением во всех регионах РК и полностью за счет государства). Однако, готовности со стороны государства – не было, в связи с чем в ГФ было обращение вице министра </a:t>
            </a:r>
            <a:r>
              <a:rPr lang="ru-RU" dirty="0" err="1" smtClean="0"/>
              <a:t>А.Цоя</a:t>
            </a:r>
            <a:r>
              <a:rPr lang="ru-RU" dirty="0" smtClean="0"/>
              <a:t> рассмотреть возможность выделения средств для закупа Метадона из средств гранта по ВИЧ на 1 год. </a:t>
            </a:r>
          </a:p>
          <a:p>
            <a:pPr lvl="0" algn="just"/>
            <a:r>
              <a:rPr lang="ru-RU" dirty="0" smtClean="0"/>
              <a:t> </a:t>
            </a:r>
            <a:r>
              <a:rPr lang="ru-RU" b="1" dirty="0" smtClean="0">
                <a:solidFill>
                  <a:srgbClr val="000099"/>
                </a:solidFill>
              </a:rPr>
              <a:t>Предложение: </a:t>
            </a:r>
            <a:r>
              <a:rPr lang="ru-RU" dirty="0" smtClean="0"/>
              <a:t> В целях обеспечения устойчивости программы ПЗТ в РК, решения необходимых и безотлагательных  вопросов, касательно выделения средств из государственного бюджета для осуществления закупа препарата (внесение в ГОБМП, в лекарственный формуляр </a:t>
            </a:r>
            <a:r>
              <a:rPr lang="ru-RU" dirty="0" err="1" smtClean="0"/>
              <a:t>итд</a:t>
            </a:r>
            <a:r>
              <a:rPr lang="ru-RU" dirty="0" smtClean="0"/>
              <a:t>), </a:t>
            </a:r>
            <a:r>
              <a:rPr lang="ru-RU" b="1" dirty="0" smtClean="0"/>
              <a:t>считаем целесообразным  передать функции </a:t>
            </a:r>
            <a:r>
              <a:rPr lang="ru-RU" dirty="0" smtClean="0"/>
              <a:t>по организации закупа, хранения, поставки препарата «</a:t>
            </a:r>
            <a:r>
              <a:rPr lang="ru-RU" dirty="0" err="1" smtClean="0"/>
              <a:t>Метадон</a:t>
            </a:r>
            <a:r>
              <a:rPr lang="ru-RU" dirty="0" smtClean="0"/>
              <a:t>» в ведомственную организацию: </a:t>
            </a:r>
            <a:r>
              <a:rPr lang="ru-RU" b="1" dirty="0" smtClean="0"/>
              <a:t>Республиканский научно-практический центр психического здоровья </a:t>
            </a:r>
            <a:r>
              <a:rPr lang="ru-RU" dirty="0" smtClean="0"/>
              <a:t>на основе Договора между РЦ СПИД (ОП) и РНПЦПЗ для выделения средств из гранта ГФ согласно бюджета для закупа необходимого количества препарата с учетом реальной потребности и остаточного количества*</a:t>
            </a:r>
          </a:p>
          <a:p>
            <a:r>
              <a:rPr lang="ru-RU" dirty="0" smtClean="0"/>
              <a:t>В 2016 году на заседании СКК 18 мая уже был рассмотрен вопрос о перспективах реализации программы Опиоидной заместительной терапии в Республике Казахстан. Было принято решение  обеспечение координации реализации ОЗТ в РК закрепить за Республиканским центром психического здоровья. </a:t>
            </a:r>
          </a:p>
          <a:p>
            <a:r>
              <a:rPr lang="ru-RU" smtClean="0"/>
              <a:t>Необходимо отметить, что вопросы организации оказания поддерживающей заместительной терапии закреплены за Республиканским научно-практическим центром психического здоровья приказом МЗСР РК от 30 декабря 2014 года № 367, в части расширения функций наркологических организаций в предоставлении лицам, зависимым от опиоидных наркотиков,  лечения наркотической зависимости в виде заместительной поддерживающей терапии, также предусмотрена организация пунктов заместительной поддерживающей терапии в структуре наркологических организаций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0C42A-B007-4C09-92BF-D2DF6DD5645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538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9633-E988-4659-B5D2-DC5FE901AEC7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0BBD-FBD1-4883-9AF2-F227D0883B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046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9633-E988-4659-B5D2-DC5FE901AEC7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0BBD-FBD1-4883-9AF2-F227D0883B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570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9633-E988-4659-B5D2-DC5FE901AEC7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0BBD-FBD1-4883-9AF2-F227D0883B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14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9633-E988-4659-B5D2-DC5FE901AEC7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0BBD-FBD1-4883-9AF2-F227D0883B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6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9633-E988-4659-B5D2-DC5FE901AEC7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0BBD-FBD1-4883-9AF2-F227D0883B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17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9633-E988-4659-B5D2-DC5FE901AEC7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0BBD-FBD1-4883-9AF2-F227D0883B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824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9633-E988-4659-B5D2-DC5FE901AEC7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0BBD-FBD1-4883-9AF2-F227D0883B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90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9633-E988-4659-B5D2-DC5FE901AEC7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0BBD-FBD1-4883-9AF2-F227D0883B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25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9633-E988-4659-B5D2-DC5FE901AEC7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0BBD-FBD1-4883-9AF2-F227D0883B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600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9633-E988-4659-B5D2-DC5FE901AEC7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0BBD-FBD1-4883-9AF2-F227D0883B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31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9633-E988-4659-B5D2-DC5FE901AEC7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0BBD-FBD1-4883-9AF2-F227D0883B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573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B9633-E988-4659-B5D2-DC5FE901AEC7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90BBD-FBD1-4883-9AF2-F227D0883B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62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546662" y="131804"/>
            <a:ext cx="11108527" cy="434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ru-RU" sz="2400" b="1" dirty="0">
              <a:solidFill>
                <a:srgbClr val="C00000"/>
              </a:solidFill>
            </a:endParaRPr>
          </a:p>
          <a:p>
            <a:pPr algn="ctr" eaLnBrk="1" hangingPunct="1">
              <a:buClrTx/>
            </a:pPr>
            <a:r>
              <a:rPr lang="ru-RU" sz="3200" b="1" dirty="0" smtClean="0">
                <a:solidFill>
                  <a:srgbClr val="002060"/>
                </a:solidFill>
              </a:rPr>
              <a:t>Грант ГФСТМ</a:t>
            </a:r>
            <a:r>
              <a:rPr lang="ru-RU" sz="3200" b="1" dirty="0">
                <a:solidFill>
                  <a:srgbClr val="002060"/>
                </a:solidFill>
              </a:rPr>
              <a:t/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2018-2020гг</a:t>
            </a:r>
            <a:r>
              <a:rPr lang="ru-RU" sz="3200" b="1" dirty="0">
                <a:solidFill>
                  <a:srgbClr val="002060"/>
                </a:solidFill>
              </a:rPr>
              <a:t>. 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endParaRPr lang="ru-RU" sz="3200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12692" y="6027003"/>
            <a:ext cx="33300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18 января 2018г. 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г. Алматы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5" name="Picture 2" descr="C:\Users\Aijan\Desktop\LOGO_RS_CRV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25" r="30422" b="41067"/>
          <a:stretch/>
        </p:blipFill>
        <p:spPr bwMode="auto">
          <a:xfrm>
            <a:off x="-11147" y="2"/>
            <a:ext cx="1115616" cy="936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104471" y="2"/>
            <a:ext cx="11087531" cy="93610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Министерство здравоохранения Республики Казахстан</a:t>
            </a:r>
            <a:br>
              <a:rPr lang="ru-RU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Республиканский центр по профилактике и борьбе со СПИД 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58384" y="4512663"/>
            <a:ext cx="50721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Национальный координатор по компоненту ВИЧ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Татьяна Давлетгалиева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2199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1350864" cy="57657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+mn-lt"/>
              </a:rPr>
              <a:t>Цель </a:t>
            </a:r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и задачи гранта на 2018-2020гг.</a:t>
            </a:r>
            <a:endParaRPr lang="ru-RU" sz="28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24336" y="579927"/>
            <a:ext cx="9967414" cy="1494533"/>
          </a:xfrm>
          <a:ln w="38100">
            <a:solidFill>
              <a:srgbClr val="0070C0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Создать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/>
              <a:t>устойчивый национальный  ответ </a:t>
            </a:r>
            <a:r>
              <a:rPr lang="ru-RU" sz="2400" dirty="0"/>
              <a:t>на </a:t>
            </a:r>
            <a:r>
              <a:rPr lang="ru-RU" sz="2400" dirty="0" smtClean="0"/>
              <a:t>распространение ВИЧ инфекции  </a:t>
            </a:r>
            <a:r>
              <a:rPr lang="ru-RU" sz="2400" dirty="0"/>
              <a:t>в </a:t>
            </a:r>
            <a:r>
              <a:rPr lang="ru-RU" sz="2400" dirty="0" smtClean="0"/>
              <a:t>Казахстане, путем институционализации </a:t>
            </a:r>
            <a:r>
              <a:rPr lang="ru-RU" sz="2400" dirty="0"/>
              <a:t>системы </a:t>
            </a:r>
            <a:r>
              <a:rPr lang="ru-RU" sz="2400" dirty="0" smtClean="0"/>
              <a:t>социальных </a:t>
            </a:r>
            <a:r>
              <a:rPr lang="ru-RU" sz="2400" dirty="0"/>
              <a:t>контрактов для расширения доступа </a:t>
            </a:r>
            <a:r>
              <a:rPr lang="ru-RU" sz="2400" dirty="0" smtClean="0"/>
              <a:t>уязвимых групп населения и людей, живущих с ВИЧ </a:t>
            </a:r>
            <a:r>
              <a:rPr lang="ru-RU" sz="2400" dirty="0"/>
              <a:t>к услугам по </a:t>
            </a:r>
            <a:r>
              <a:rPr lang="ru-RU" sz="2400" dirty="0" smtClean="0"/>
              <a:t>профилактике, уходу </a:t>
            </a:r>
            <a:r>
              <a:rPr lang="ru-RU" sz="2400" dirty="0"/>
              <a:t>и </a:t>
            </a:r>
            <a:r>
              <a:rPr lang="ru-RU" sz="2400" dirty="0" smtClean="0"/>
              <a:t>поддержке.</a:t>
            </a:r>
            <a:endParaRPr lang="en-US" sz="2400" dirty="0"/>
          </a:p>
        </p:txBody>
      </p:sp>
      <p:sp>
        <p:nvSpPr>
          <p:cNvPr id="6" name="Стрелка вниз 5"/>
          <p:cNvSpPr/>
          <p:nvPr/>
        </p:nvSpPr>
        <p:spPr>
          <a:xfrm rot="16200000">
            <a:off x="-280881" y="406935"/>
            <a:ext cx="2502966" cy="1689096"/>
          </a:xfrm>
          <a:prstGeom prst="downArrow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" lIns="76819" tIns="38409" rIns="76819" bIns="38409"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cs typeface="Arial" pitchFamily="34" charset="0"/>
              </a:rPr>
              <a:t>Цель гранта</a:t>
            </a:r>
            <a:endParaRPr lang="ru-RU" sz="2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827817" y="2191065"/>
            <a:ext cx="2938305" cy="1099674"/>
          </a:xfrm>
          <a:prstGeom prst="downArrow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76819" tIns="38409" rIns="76819" bIns="38409"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cs typeface="Arial" pitchFamily="34" charset="0"/>
              </a:rPr>
              <a:t>Задачи  гранта</a:t>
            </a:r>
            <a:endParaRPr lang="ru-RU" sz="2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48790" y="3322111"/>
            <a:ext cx="97733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C00000"/>
                </a:solidFill>
              </a:rPr>
              <a:t>Задача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1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endParaRPr lang="ru-RU" sz="2400" dirty="0" smtClean="0">
              <a:solidFill>
                <a:srgbClr val="C00000"/>
              </a:solidFill>
            </a:endParaRPr>
          </a:p>
          <a:p>
            <a:pPr lvl="0" algn="ctr"/>
            <a:endParaRPr lang="ru-RU" sz="800" dirty="0" smtClean="0"/>
          </a:p>
          <a:p>
            <a:pPr lvl="0" algn="ctr"/>
            <a:r>
              <a:rPr lang="ru-RU" sz="2000" b="1" dirty="0" smtClean="0">
                <a:solidFill>
                  <a:srgbClr val="00B050"/>
                </a:solidFill>
              </a:rPr>
              <a:t>Разработать и внедрить механизм  социального  заказа через  СПИД-сервисные НПО </a:t>
            </a:r>
          </a:p>
          <a:p>
            <a:pPr lvl="0" algn="ctr"/>
            <a:r>
              <a:rPr lang="ru-RU" sz="2000" b="1" dirty="0" smtClean="0">
                <a:solidFill>
                  <a:srgbClr val="00B050"/>
                </a:solidFill>
              </a:rPr>
              <a:t>для </a:t>
            </a:r>
            <a:r>
              <a:rPr lang="ru-RU" sz="2000" b="1" dirty="0">
                <a:solidFill>
                  <a:srgbClr val="00B050"/>
                </a:solidFill>
              </a:rPr>
              <a:t>обеспечения устойчивых национальных мер в ответ на </a:t>
            </a:r>
            <a:r>
              <a:rPr lang="ru-RU" sz="2000" b="1" dirty="0" smtClean="0">
                <a:solidFill>
                  <a:srgbClr val="00B050"/>
                </a:solidFill>
              </a:rPr>
              <a:t>ВИЧ.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5811" y="4512979"/>
            <a:ext cx="114823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          Задача 2</a:t>
            </a:r>
          </a:p>
          <a:p>
            <a:pPr algn="ctr"/>
            <a:endParaRPr lang="ru-RU" sz="800" b="1" dirty="0" smtClean="0"/>
          </a:p>
          <a:p>
            <a:pPr algn="ctr"/>
            <a:r>
              <a:rPr lang="ru-RU" sz="2000" b="1" dirty="0">
                <a:solidFill>
                  <a:srgbClr val="003399"/>
                </a:solidFill>
              </a:rPr>
              <a:t>Усилить профилактические  мероприятия  среди  уязвимых групп населения,</a:t>
            </a:r>
          </a:p>
          <a:p>
            <a:pPr algn="ctr"/>
            <a:r>
              <a:rPr lang="ru-RU" sz="2000" b="1" dirty="0">
                <a:solidFill>
                  <a:srgbClr val="003399"/>
                </a:solidFill>
              </a:rPr>
              <a:t> предоставить  комплекс услуг по уходу  и поддержке  людям, живущим  с ВИЧ</a:t>
            </a:r>
            <a:endParaRPr lang="en-US" sz="2000" b="1" dirty="0">
              <a:solidFill>
                <a:srgbClr val="003399"/>
              </a:solidFill>
            </a:endParaRPr>
          </a:p>
          <a:p>
            <a:pPr lvl="0" algn="ctr"/>
            <a:endParaRPr lang="en-US" sz="2000" b="1" dirty="0">
              <a:solidFill>
                <a:srgbClr val="003399"/>
              </a:solidFill>
            </a:endParaRPr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943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"/>
            <a:ext cx="12192000" cy="5237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cs typeface="Arial" pitchFamily="34" charset="0"/>
              </a:rPr>
              <a:t>Национальные усилия, направленные на достижение целей </a:t>
            </a:r>
            <a:r>
              <a:rPr lang="ru-RU" sz="2800" b="1" dirty="0" smtClean="0">
                <a:solidFill>
                  <a:srgbClr val="002060"/>
                </a:solidFill>
                <a:cs typeface="Arial" pitchFamily="34" charset="0"/>
              </a:rPr>
              <a:t>90-90-90 </a:t>
            </a:r>
            <a:endParaRPr lang="ru-RU" sz="2800" b="1" dirty="0">
              <a:solidFill>
                <a:srgbClr val="002060"/>
              </a:solidFill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72048" y="551829"/>
            <a:ext cx="2279536" cy="1071265"/>
            <a:chOff x="7420772" y="771550"/>
            <a:chExt cx="1776920" cy="912338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268" b="32331"/>
            <a:stretch/>
          </p:blipFill>
          <p:spPr bwMode="auto">
            <a:xfrm>
              <a:off x="7420772" y="771550"/>
              <a:ext cx="1651126" cy="864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7877741" y="1311701"/>
              <a:ext cx="1319951" cy="2516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14 апреля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537717" y="1447984"/>
              <a:ext cx="418936" cy="235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164</a:t>
              </a: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1967542" y="656179"/>
            <a:ext cx="9985109" cy="764702"/>
          </a:xfrm>
          <a:prstGeom prst="rect">
            <a:avLst/>
          </a:prstGeom>
        </p:spPr>
        <p:txBody>
          <a:bodyPr wrap="square" lIns="117226" tIns="58613" rIns="117226" bIns="58613">
            <a:spAutoFit/>
          </a:bodyPr>
          <a:lstStyle/>
          <a:p>
            <a:pPr algn="ctr"/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Дорожная карта Реализации мер по предотвращению ВИЧ-инфекции в Республике Казахстан  на 2017-2020 годы с учетом стратегии ВОЗ/ЮНЭЙДС</a:t>
            </a:r>
          </a:p>
        </p:txBody>
      </p:sp>
      <p:sp>
        <p:nvSpPr>
          <p:cNvPr id="18" name="Овал 17"/>
          <p:cNvSpPr/>
          <p:nvPr/>
        </p:nvSpPr>
        <p:spPr>
          <a:xfrm>
            <a:off x="188076" y="2219266"/>
            <a:ext cx="610947" cy="45365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rtlCol="0" anchor="ctr"/>
          <a:lstStyle/>
          <a:p>
            <a:pPr algn="ctr"/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1" name="Прямоугольник 1"/>
          <p:cNvSpPr/>
          <p:nvPr/>
        </p:nvSpPr>
        <p:spPr>
          <a:xfrm>
            <a:off x="797712" y="2132857"/>
            <a:ext cx="11192651" cy="611408"/>
          </a:xfrm>
          <a:custGeom>
            <a:avLst/>
            <a:gdLst>
              <a:gd name="connsiteX0" fmla="*/ 0 w 8614320"/>
              <a:gd name="connsiteY0" fmla="*/ 0 h 309376"/>
              <a:gd name="connsiteX1" fmla="*/ 8614320 w 8614320"/>
              <a:gd name="connsiteY1" fmla="*/ 0 h 309376"/>
              <a:gd name="connsiteX2" fmla="*/ 8614320 w 8614320"/>
              <a:gd name="connsiteY2" fmla="*/ 309376 h 309376"/>
              <a:gd name="connsiteX3" fmla="*/ 0 w 8614320"/>
              <a:gd name="connsiteY3" fmla="*/ 309376 h 309376"/>
              <a:gd name="connsiteX4" fmla="*/ 0 w 8614320"/>
              <a:gd name="connsiteY4" fmla="*/ 0 h 309376"/>
              <a:gd name="connsiteX0" fmla="*/ 0 w 8617142"/>
              <a:gd name="connsiteY0" fmla="*/ 0 h 309376"/>
              <a:gd name="connsiteX1" fmla="*/ 8614320 w 8617142"/>
              <a:gd name="connsiteY1" fmla="*/ 0 h 309376"/>
              <a:gd name="connsiteX2" fmla="*/ 8614320 w 8617142"/>
              <a:gd name="connsiteY2" fmla="*/ 309376 h 309376"/>
              <a:gd name="connsiteX3" fmla="*/ 0 w 8617142"/>
              <a:gd name="connsiteY3" fmla="*/ 309376 h 309376"/>
              <a:gd name="connsiteX4" fmla="*/ 0 w 8617142"/>
              <a:gd name="connsiteY4" fmla="*/ 0 h 309376"/>
              <a:gd name="connsiteX0" fmla="*/ 0 w 8614320"/>
              <a:gd name="connsiteY0" fmla="*/ 0 h 309376"/>
              <a:gd name="connsiteX1" fmla="*/ 8614320 w 8614320"/>
              <a:gd name="connsiteY1" fmla="*/ 0 h 309376"/>
              <a:gd name="connsiteX2" fmla="*/ 8614320 w 8614320"/>
              <a:gd name="connsiteY2" fmla="*/ 309376 h 309376"/>
              <a:gd name="connsiteX3" fmla="*/ 0 w 8614320"/>
              <a:gd name="connsiteY3" fmla="*/ 309376 h 309376"/>
              <a:gd name="connsiteX4" fmla="*/ 0 w 8614320"/>
              <a:gd name="connsiteY4" fmla="*/ 0 h 309376"/>
              <a:gd name="connsiteX0" fmla="*/ 0 w 8614320"/>
              <a:gd name="connsiteY0" fmla="*/ 0 h 309376"/>
              <a:gd name="connsiteX1" fmla="*/ 8614320 w 8614320"/>
              <a:gd name="connsiteY1" fmla="*/ 0 h 309376"/>
              <a:gd name="connsiteX2" fmla="*/ 8614320 w 8614320"/>
              <a:gd name="connsiteY2" fmla="*/ 309376 h 309376"/>
              <a:gd name="connsiteX3" fmla="*/ 0 w 8614320"/>
              <a:gd name="connsiteY3" fmla="*/ 309376 h 309376"/>
              <a:gd name="connsiteX4" fmla="*/ 0 w 8614320"/>
              <a:gd name="connsiteY4" fmla="*/ 0 h 309376"/>
              <a:gd name="connsiteX0" fmla="*/ 0 w 8620670"/>
              <a:gd name="connsiteY0" fmla="*/ 0 h 322076"/>
              <a:gd name="connsiteX1" fmla="*/ 8614320 w 8620670"/>
              <a:gd name="connsiteY1" fmla="*/ 0 h 322076"/>
              <a:gd name="connsiteX2" fmla="*/ 8620670 w 8620670"/>
              <a:gd name="connsiteY2" fmla="*/ 322076 h 322076"/>
              <a:gd name="connsiteX3" fmla="*/ 0 w 8620670"/>
              <a:gd name="connsiteY3" fmla="*/ 309376 h 322076"/>
              <a:gd name="connsiteX4" fmla="*/ 0 w 8620670"/>
              <a:gd name="connsiteY4" fmla="*/ 0 h 322076"/>
              <a:gd name="connsiteX0" fmla="*/ 0 w 8620670"/>
              <a:gd name="connsiteY0" fmla="*/ 0 h 322076"/>
              <a:gd name="connsiteX1" fmla="*/ 8614320 w 8620670"/>
              <a:gd name="connsiteY1" fmla="*/ 0 h 322076"/>
              <a:gd name="connsiteX2" fmla="*/ 8620670 w 8620670"/>
              <a:gd name="connsiteY2" fmla="*/ 322076 h 322076"/>
              <a:gd name="connsiteX3" fmla="*/ 0 w 8620670"/>
              <a:gd name="connsiteY3" fmla="*/ 309376 h 322076"/>
              <a:gd name="connsiteX4" fmla="*/ 0 w 8620670"/>
              <a:gd name="connsiteY4" fmla="*/ 0 h 322076"/>
              <a:gd name="connsiteX0" fmla="*/ 0 w 8620670"/>
              <a:gd name="connsiteY0" fmla="*/ 0 h 328426"/>
              <a:gd name="connsiteX1" fmla="*/ 8614320 w 8620670"/>
              <a:gd name="connsiteY1" fmla="*/ 6350 h 328426"/>
              <a:gd name="connsiteX2" fmla="*/ 8620670 w 8620670"/>
              <a:gd name="connsiteY2" fmla="*/ 328426 h 328426"/>
              <a:gd name="connsiteX3" fmla="*/ 0 w 8620670"/>
              <a:gd name="connsiteY3" fmla="*/ 315726 h 328426"/>
              <a:gd name="connsiteX4" fmla="*/ 0 w 8620670"/>
              <a:gd name="connsiteY4" fmla="*/ 0 h 328426"/>
              <a:gd name="connsiteX0" fmla="*/ 0 w 8620670"/>
              <a:gd name="connsiteY0" fmla="*/ 0 h 328426"/>
              <a:gd name="connsiteX1" fmla="*/ 8614320 w 8620670"/>
              <a:gd name="connsiteY1" fmla="*/ 6350 h 328426"/>
              <a:gd name="connsiteX2" fmla="*/ 8620670 w 8620670"/>
              <a:gd name="connsiteY2" fmla="*/ 328426 h 328426"/>
              <a:gd name="connsiteX3" fmla="*/ 0 w 8620670"/>
              <a:gd name="connsiteY3" fmla="*/ 315726 h 328426"/>
              <a:gd name="connsiteX4" fmla="*/ 0 w 8620670"/>
              <a:gd name="connsiteY4" fmla="*/ 0 h 328426"/>
              <a:gd name="connsiteX0" fmla="*/ 0 w 8620670"/>
              <a:gd name="connsiteY0" fmla="*/ 0 h 328426"/>
              <a:gd name="connsiteX1" fmla="*/ 8614320 w 8620670"/>
              <a:gd name="connsiteY1" fmla="*/ 6350 h 328426"/>
              <a:gd name="connsiteX2" fmla="*/ 8620670 w 8620670"/>
              <a:gd name="connsiteY2" fmla="*/ 328426 h 328426"/>
              <a:gd name="connsiteX3" fmla="*/ 0 w 8620670"/>
              <a:gd name="connsiteY3" fmla="*/ 315726 h 328426"/>
              <a:gd name="connsiteX4" fmla="*/ 0 w 8620670"/>
              <a:gd name="connsiteY4" fmla="*/ 0 h 328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20670" h="328426">
                <a:moveTo>
                  <a:pt x="0" y="0"/>
                </a:moveTo>
                <a:lnTo>
                  <a:pt x="8614320" y="6350"/>
                </a:lnTo>
                <a:cubicBezTo>
                  <a:pt x="8423820" y="192025"/>
                  <a:pt x="8506370" y="155451"/>
                  <a:pt x="8620670" y="328426"/>
                </a:cubicBezTo>
                <a:lnTo>
                  <a:pt x="0" y="315726"/>
                </a:lnTo>
                <a:cubicBezTo>
                  <a:pt x="155575" y="146984"/>
                  <a:pt x="149225" y="156042"/>
                  <a:pt x="0" y="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rtlCol="0" anchor="ctr"/>
          <a:lstStyle/>
          <a:p>
            <a:pPr algn="ctr"/>
            <a:r>
              <a:rPr lang="ru-RU" sz="2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Профилактика ВИЧ-инфекции среди уязвимых групп </a:t>
            </a:r>
            <a:r>
              <a:rPr lang="ru-RU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населения</a:t>
            </a:r>
            <a:endParaRPr lang="ru-RU" sz="2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1"/>
          <p:cNvSpPr/>
          <p:nvPr/>
        </p:nvSpPr>
        <p:spPr>
          <a:xfrm>
            <a:off x="906584" y="1550606"/>
            <a:ext cx="10662024" cy="49584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rtlCol="0" anchor="ctr"/>
          <a:lstStyle/>
          <a:p>
            <a:pPr algn="ctr"/>
            <a:r>
              <a:rPr lang="ru-RU" sz="31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Одним из приоритетных направлений является: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88075" y="2996952"/>
            <a:ext cx="11802287" cy="3585998"/>
          </a:xfrm>
          <a:prstGeom prst="rect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rtlCol="0" anchor="ctr"/>
          <a:lstStyle/>
          <a:p>
            <a:pPr marL="586130" indent="-58613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Увеличение охвата УГН профилактическими  мероприятиями. </a:t>
            </a:r>
          </a:p>
          <a:p>
            <a:pPr marL="586130" indent="-58613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Расширение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доступности услуг.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Экспресс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тестирование УГН в НПО</a:t>
            </a:r>
          </a:p>
          <a:p>
            <a:pPr marL="586130" indent="-58613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Выделение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государственного социального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заказа для НПО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86130" indent="-58613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Внедрение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протоколов: «Тестируй и лечи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»;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86130" indent="-58613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Повышение мотивации и приверженности ЛЖВ к АРТ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59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82" y="-154379"/>
            <a:ext cx="11692411" cy="114003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Реализация  проекта: г. Астана, </a:t>
            </a:r>
            <a:r>
              <a:rPr lang="ru-RU" sz="2800" b="1" dirty="0">
                <a:solidFill>
                  <a:srgbClr val="002060"/>
                </a:solidFill>
                <a:latin typeface="+mn-lt"/>
              </a:rPr>
              <a:t>г. </a:t>
            </a:r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Алматы, Карагандинская область </a:t>
            </a:r>
            <a:endParaRPr lang="en-US" sz="28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3074" name="Picture 2" descr="Image result for kazakhstan map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159" y="966779"/>
            <a:ext cx="9763408" cy="546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Connector 4"/>
          <p:cNvSpPr/>
          <p:nvPr/>
        </p:nvSpPr>
        <p:spPr>
          <a:xfrm>
            <a:off x="6210795" y="2802982"/>
            <a:ext cx="2161309" cy="1507762"/>
          </a:xfrm>
          <a:prstGeom prst="flowChartConnector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lowchart: Connector 5"/>
          <p:cNvSpPr/>
          <p:nvPr/>
        </p:nvSpPr>
        <p:spPr>
          <a:xfrm>
            <a:off x="8570601" y="4961999"/>
            <a:ext cx="558800" cy="520700"/>
          </a:xfrm>
          <a:prstGeom prst="flowChartConnector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8741" y="2203833"/>
            <a:ext cx="564538" cy="47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9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387" y="-139022"/>
            <a:ext cx="11157492" cy="64807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+mn-lt"/>
              </a:rPr>
              <a:t>Карта реализации гранта на 2018-2020 годы</a:t>
            </a:r>
            <a:endParaRPr lang="ru-RU" sz="2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70052" y="457240"/>
            <a:ext cx="7680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Общая сумма реализации гранта 4.5 млн. </a:t>
            </a:r>
            <a:r>
              <a:rPr lang="en-US" dirty="0" smtClean="0">
                <a:solidFill>
                  <a:srgbClr val="C00000"/>
                </a:solidFill>
              </a:rPr>
              <a:t>U$D (100%)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111" name="Picture 6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40" y="836712"/>
            <a:ext cx="11934281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TextBox 67"/>
          <p:cNvSpPr txBox="1"/>
          <p:nvPr/>
        </p:nvSpPr>
        <p:spPr>
          <a:xfrm>
            <a:off x="200000" y="6102201"/>
            <a:ext cx="3023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ОП – основной получатель</a:t>
            </a:r>
          </a:p>
          <a:p>
            <a:r>
              <a:rPr lang="ru-RU" sz="1200" b="1" dirty="0" smtClean="0"/>
              <a:t>СП – суб-получатель</a:t>
            </a:r>
          </a:p>
          <a:p>
            <a:r>
              <a:rPr lang="ru-RU" sz="1200" b="1" dirty="0" smtClean="0"/>
              <a:t>ССП – суб-суб получатель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90396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39" y="160174"/>
            <a:ext cx="12048661" cy="675400"/>
          </a:xfrm>
        </p:spPr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latin typeface="+mn-lt"/>
              </a:rPr>
              <a:t/>
            </a:r>
            <a:br>
              <a:rPr lang="ru-RU" sz="2400" b="1" dirty="0" smtClean="0">
                <a:latin typeface="+mn-lt"/>
              </a:rPr>
            </a:br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Реализация </a:t>
            </a:r>
            <a:r>
              <a:rPr lang="ru-RU" sz="2800" b="1" dirty="0">
                <a:solidFill>
                  <a:srgbClr val="002060"/>
                </a:solidFill>
                <a:latin typeface="+mn-lt"/>
              </a:rPr>
              <a:t>данного гранта  в пилотных регионах позволит:</a:t>
            </a:r>
            <a:br>
              <a:rPr lang="ru-RU" sz="2800" b="1" dirty="0">
                <a:solidFill>
                  <a:srgbClr val="002060"/>
                </a:solidFill>
                <a:latin typeface="+mn-lt"/>
              </a:rPr>
            </a:br>
            <a:endParaRPr lang="ru-RU" sz="28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1886" y="1067229"/>
            <a:ext cx="10186778" cy="542816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2400" dirty="0" smtClean="0"/>
              <a:t>Выработать </a:t>
            </a:r>
            <a:r>
              <a:rPr lang="ru-RU" sz="2400" dirty="0"/>
              <a:t>эффективную модель    реализации профилактических программ среди уязвимых групп путем осуществления социального заказа через  неправительственный </a:t>
            </a:r>
            <a:r>
              <a:rPr lang="ru-RU" sz="2400" dirty="0" smtClean="0"/>
              <a:t>сектор;</a:t>
            </a:r>
          </a:p>
          <a:p>
            <a:pPr lvl="0"/>
            <a:endParaRPr lang="ru-RU" sz="2400" dirty="0" smtClean="0"/>
          </a:p>
          <a:p>
            <a:pPr lvl="0"/>
            <a:r>
              <a:rPr lang="ru-RU" sz="2400" dirty="0" smtClean="0"/>
              <a:t>Внедрить </a:t>
            </a:r>
            <a:r>
              <a:rPr lang="ru-RU" sz="2400" dirty="0"/>
              <a:t>и использовать данную модель в других </a:t>
            </a:r>
            <a:r>
              <a:rPr lang="ru-RU" sz="2400" dirty="0" smtClean="0"/>
              <a:t>регионах и по всей стране;</a:t>
            </a:r>
          </a:p>
          <a:p>
            <a:pPr lvl="0"/>
            <a:endParaRPr lang="ru-RU" sz="2400" dirty="0"/>
          </a:p>
          <a:p>
            <a:pPr lvl="0"/>
            <a:r>
              <a:rPr lang="ru-RU" sz="2400" dirty="0"/>
              <a:t>Усилить профилактическую работу и доступность к ключевым группам</a:t>
            </a:r>
            <a:r>
              <a:rPr lang="ru-RU" sz="2400" dirty="0" smtClean="0"/>
              <a:t>;</a:t>
            </a:r>
          </a:p>
          <a:p>
            <a:pPr lvl="0"/>
            <a:endParaRPr lang="ru-RU" sz="2400" dirty="0"/>
          </a:p>
          <a:p>
            <a:pPr lvl="0"/>
            <a:r>
              <a:rPr lang="ru-RU" sz="2400" dirty="0"/>
              <a:t> Охватить  профилактическими услугами к 2020 году  60% ЛУИН, 80% РС и </a:t>
            </a:r>
            <a:r>
              <a:rPr lang="ru-RU" sz="2400" dirty="0" smtClean="0"/>
              <a:t>48% </a:t>
            </a:r>
            <a:r>
              <a:rPr lang="ru-RU" sz="2400" dirty="0"/>
              <a:t>МСМ, 90% ЛЖВ – уходом и поддержкой</a:t>
            </a:r>
            <a:r>
              <a:rPr lang="ru-RU" sz="2400" dirty="0" smtClean="0"/>
              <a:t>;</a:t>
            </a:r>
          </a:p>
          <a:p>
            <a:pPr lvl="0"/>
            <a:endParaRPr lang="ru-RU" sz="2400" dirty="0"/>
          </a:p>
          <a:p>
            <a:pPr lvl="0"/>
            <a:r>
              <a:rPr lang="ru-RU" sz="2400" dirty="0"/>
              <a:t>Повысить приверженность к лечению людей, живущих с ВИЧ</a:t>
            </a:r>
            <a:r>
              <a:rPr lang="ru-RU" sz="2400" dirty="0" smtClean="0"/>
              <a:t>;</a:t>
            </a:r>
          </a:p>
          <a:p>
            <a:pPr lvl="0"/>
            <a:endParaRPr lang="ru-RU" sz="2400" dirty="0"/>
          </a:p>
          <a:p>
            <a:pPr lvl="0"/>
            <a:r>
              <a:rPr lang="ru-RU" sz="2400" dirty="0" smtClean="0"/>
              <a:t>Удержать распространение </a:t>
            </a:r>
            <a:r>
              <a:rPr lang="ru-RU" sz="2400" dirty="0"/>
              <a:t>ВИЧ инфекции в уязвимых группах населения в «пилотных регионах».</a:t>
            </a:r>
          </a:p>
          <a:p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endParaRPr lang="ru-RU" sz="2400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3829" y="884132"/>
            <a:ext cx="1066800" cy="100058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216" y="2078069"/>
            <a:ext cx="1145637" cy="85513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5441" y="5047219"/>
            <a:ext cx="865188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5442" y="3538847"/>
            <a:ext cx="1005412" cy="840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086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506" y="127620"/>
            <a:ext cx="11625943" cy="56507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+mn-lt"/>
              </a:rPr>
              <a:t>Для эффективной реализации гранта необходимо:</a:t>
            </a:r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        </a:t>
            </a:r>
            <a:endParaRPr lang="ru-RU" sz="28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7382" y="836712"/>
            <a:ext cx="11234057" cy="53082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    </a:t>
            </a:r>
          </a:p>
          <a:p>
            <a:pPr marL="457200" indent="-457200">
              <a:buAutoNum type="arabicParenR"/>
            </a:pPr>
            <a:r>
              <a:rPr lang="ru-RU" sz="2400" dirty="0" smtClean="0"/>
              <a:t>Добиваться </a:t>
            </a:r>
            <a:r>
              <a:rPr lang="ru-RU" sz="2400" b="1" dirty="0" smtClean="0"/>
              <a:t>ежегодного  увеличения государственного  финансирование </a:t>
            </a:r>
            <a:r>
              <a:rPr lang="ru-RU" sz="2400" dirty="0"/>
              <a:t>на </a:t>
            </a:r>
            <a:r>
              <a:rPr lang="ru-RU" sz="2400" dirty="0" smtClean="0"/>
              <a:t>профилактические программы  по ВИЧ для УГН, в т. ч. на закуп ТМЦ (шприцев, презервативов, экспресс тестов); </a:t>
            </a:r>
          </a:p>
          <a:p>
            <a:pPr marL="457200" indent="-457200">
              <a:buAutoNum type="arabicParenR"/>
            </a:pPr>
            <a:r>
              <a:rPr lang="ru-RU" sz="2400" dirty="0" smtClean="0"/>
              <a:t>Способствовать расширению СПИД-сервисных НПО и реализации социального заказа для осуществления мероприятий, направленных на профилактику, уход и поддержку УГН и ЛЖВ;</a:t>
            </a:r>
          </a:p>
          <a:p>
            <a:pPr marL="457200" indent="-457200">
              <a:buAutoNum type="arabicParenR"/>
            </a:pPr>
            <a:r>
              <a:rPr lang="ru-RU" sz="2400" dirty="0" smtClean="0"/>
              <a:t>Усилить  роль НПО и передать  им основные функции  для реализации профилактических программ среди УГН; </a:t>
            </a:r>
          </a:p>
          <a:p>
            <a:pPr marL="457200" indent="-457200">
              <a:buAutoNum type="arabicParenR"/>
            </a:pPr>
            <a:r>
              <a:rPr lang="ru-RU" sz="2400" dirty="0" smtClean="0"/>
              <a:t>Содействовать созданию  благоприятных условий для привлечения УГН в профилактические программы ;</a:t>
            </a:r>
            <a:r>
              <a:rPr lang="ru-RU" sz="2400" dirty="0"/>
              <a:t> </a:t>
            </a:r>
            <a:endParaRPr lang="ru-RU" sz="2400" dirty="0" smtClean="0"/>
          </a:p>
          <a:p>
            <a:pPr marL="457200" indent="-457200">
              <a:buAutoNum type="arabicParenR"/>
            </a:pPr>
            <a:r>
              <a:rPr lang="ru-RU" sz="2400" dirty="0" smtClean="0"/>
              <a:t>Предоставлять  комплекс  услуг  УГН и ЛЖВ  в соответствии с их нуждами и  потребностями;</a:t>
            </a:r>
          </a:p>
          <a:p>
            <a:pPr marL="0" indent="0">
              <a:buNone/>
            </a:pPr>
            <a:r>
              <a:rPr lang="ru-RU" sz="2400" dirty="0" smtClean="0"/>
              <a:t>6) Улучшить качество  «Д» наблюдения  ЛЖВ , доступность  к  лечению,  широкому спектру АРВП,  осуществлению   мониторинг а  за лечением.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39257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solidFill>
                  <a:srgbClr val="000099"/>
                </a:solidFill>
                <a:latin typeface="Calibri"/>
              </a:rPr>
              <a:t>Вопросы реализации заместительной терапии </a:t>
            </a:r>
            <a:br>
              <a:rPr lang="ru-RU" sz="2800" b="1" dirty="0">
                <a:solidFill>
                  <a:srgbClr val="000099"/>
                </a:solidFill>
                <a:latin typeface="Calibri"/>
              </a:rPr>
            </a:br>
            <a:r>
              <a:rPr lang="ru-RU" sz="2800" b="1" dirty="0">
                <a:solidFill>
                  <a:srgbClr val="000099"/>
                </a:solidFill>
                <a:latin typeface="Calibri"/>
              </a:rPr>
              <a:t>в  Республике Казахстан: закуп, хранение и поставка препарата «</a:t>
            </a:r>
            <a:r>
              <a:rPr lang="ru-RU" sz="2800" b="1" dirty="0" err="1">
                <a:solidFill>
                  <a:srgbClr val="000099"/>
                </a:solidFill>
                <a:latin typeface="Calibri"/>
              </a:rPr>
              <a:t>Метадон</a:t>
            </a:r>
            <a:r>
              <a:rPr lang="ru-RU" sz="2800" b="1" dirty="0">
                <a:solidFill>
                  <a:srgbClr val="000099"/>
                </a:solidFill>
                <a:latin typeface="Calibri"/>
              </a:rPr>
              <a:t>» 2018 -2019 </a:t>
            </a:r>
            <a:r>
              <a:rPr lang="ru-RU" sz="2800" b="1" dirty="0" smtClean="0">
                <a:solidFill>
                  <a:srgbClr val="000099"/>
                </a:solidFill>
                <a:latin typeface="Calibri"/>
              </a:rPr>
              <a:t>годы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ru-RU" b="1" dirty="0">
                <a:solidFill>
                  <a:srgbClr val="000099"/>
                </a:solidFill>
              </a:rPr>
              <a:t>История вопроса: </a:t>
            </a:r>
            <a:endParaRPr lang="ru-RU" b="1" dirty="0" smtClean="0">
              <a:solidFill>
                <a:srgbClr val="000099"/>
              </a:solidFill>
            </a:endParaRPr>
          </a:p>
          <a:p>
            <a:pPr lvl="0" algn="just"/>
            <a:r>
              <a:rPr lang="ru-RU" dirty="0" smtClean="0"/>
              <a:t>Внедрение </a:t>
            </a:r>
            <a:r>
              <a:rPr lang="ru-RU" dirty="0"/>
              <a:t>и  реализация проекта:  ОЗТ для </a:t>
            </a:r>
            <a:r>
              <a:rPr lang="ru-RU" b="1" dirty="0"/>
              <a:t>с 2008 по 2016 года </a:t>
            </a:r>
            <a:r>
              <a:rPr lang="ru-RU" dirty="0"/>
              <a:t>осуществлялась полностью </a:t>
            </a:r>
            <a:r>
              <a:rPr lang="ru-RU" b="1" dirty="0"/>
              <a:t>на средства гранта ГФ, </a:t>
            </a:r>
            <a:r>
              <a:rPr lang="ru-RU" dirty="0"/>
              <a:t>затем с 2016 частично за счет государства </a:t>
            </a:r>
            <a:r>
              <a:rPr lang="ru-RU" dirty="0" smtClean="0"/>
              <a:t>и </a:t>
            </a:r>
            <a:r>
              <a:rPr lang="ru-RU" dirty="0"/>
              <a:t>частично за счет ГФ (закуп, хранение, доставка в регионы).</a:t>
            </a:r>
          </a:p>
          <a:p>
            <a:pPr lvl="0" algn="just"/>
            <a:r>
              <a:rPr lang="ru-RU" dirty="0"/>
              <a:t> Планировалось, что с 2018 года программа ОЗТ будет доступна для всех нуждающихся в ней (</a:t>
            </a:r>
            <a:r>
              <a:rPr lang="ru-RU" b="1" dirty="0"/>
              <a:t>от 800 человек в 2018 </a:t>
            </a:r>
            <a:r>
              <a:rPr lang="ru-RU" dirty="0"/>
              <a:t>с последующим расширением во всех регионах РК и полностью за счет государства</a:t>
            </a:r>
            <a:r>
              <a:rPr lang="ru-RU" dirty="0" smtClean="0"/>
              <a:t>). Однако, готовности со стороны государства – не было, в связи с чем в ГФ было обращение вице министра </a:t>
            </a:r>
            <a:r>
              <a:rPr lang="ru-RU" dirty="0" err="1" smtClean="0"/>
              <a:t>А.Цоя</a:t>
            </a:r>
            <a:r>
              <a:rPr lang="ru-RU" dirty="0" smtClean="0"/>
              <a:t> рассмотреть возможность выделения средств для закупа </a:t>
            </a:r>
            <a:r>
              <a:rPr lang="ru-RU" dirty="0" err="1" smtClean="0"/>
              <a:t>Метадона</a:t>
            </a:r>
            <a:r>
              <a:rPr lang="ru-RU" dirty="0" smtClean="0"/>
              <a:t> из средств гранта по ВИЧ на 1 год. </a:t>
            </a:r>
          </a:p>
          <a:p>
            <a:pPr lvl="0" algn="just"/>
            <a:r>
              <a:rPr lang="ru-RU" dirty="0" smtClean="0"/>
              <a:t> </a:t>
            </a:r>
            <a:r>
              <a:rPr lang="ru-RU" b="1" dirty="0" smtClean="0">
                <a:solidFill>
                  <a:srgbClr val="000099"/>
                </a:solidFill>
              </a:rPr>
              <a:t>Предложение: </a:t>
            </a:r>
            <a:r>
              <a:rPr lang="ru-RU" dirty="0" smtClean="0"/>
              <a:t> В </a:t>
            </a:r>
            <a:r>
              <a:rPr lang="ru-RU" dirty="0"/>
              <a:t>целях обеспечения устойчивости программы П</a:t>
            </a:r>
            <a:r>
              <a:rPr lang="ru-RU" dirty="0" smtClean="0"/>
              <a:t>ЗТ в </a:t>
            </a:r>
            <a:r>
              <a:rPr lang="ru-RU" dirty="0"/>
              <a:t>РК, </a:t>
            </a:r>
            <a:r>
              <a:rPr lang="ru-RU" dirty="0" smtClean="0"/>
              <a:t>решения необходимых и безотлагательных  вопросов, касательно выделения средств из государственного бюджета для </a:t>
            </a:r>
            <a:r>
              <a:rPr lang="ru-RU" dirty="0"/>
              <a:t>осуществления </a:t>
            </a:r>
            <a:r>
              <a:rPr lang="ru-RU" dirty="0" smtClean="0"/>
              <a:t>закупа препарата (внесение в ГОБМП, в лекарственный формуляр </a:t>
            </a:r>
            <a:r>
              <a:rPr lang="ru-RU" dirty="0" err="1" smtClean="0"/>
              <a:t>итд</a:t>
            </a:r>
            <a:r>
              <a:rPr lang="ru-RU" dirty="0" smtClean="0"/>
              <a:t>), </a:t>
            </a:r>
            <a:r>
              <a:rPr lang="ru-RU" b="1" dirty="0" smtClean="0"/>
              <a:t>считаем целесообразным  передать функции </a:t>
            </a:r>
            <a:r>
              <a:rPr lang="ru-RU" dirty="0"/>
              <a:t>по организации закупа, хранения, поставки препарата «</a:t>
            </a:r>
            <a:r>
              <a:rPr lang="ru-RU" dirty="0" err="1" smtClean="0"/>
              <a:t>Метадон</a:t>
            </a:r>
            <a:r>
              <a:rPr lang="ru-RU" dirty="0" smtClean="0"/>
              <a:t>» в ведомственную организацию: </a:t>
            </a:r>
            <a:r>
              <a:rPr lang="ru-RU" b="1" dirty="0" smtClean="0"/>
              <a:t>Республиканский научно-практический центр </a:t>
            </a:r>
            <a:r>
              <a:rPr lang="ru-RU" b="1" dirty="0"/>
              <a:t>психического </a:t>
            </a:r>
            <a:r>
              <a:rPr lang="ru-RU" b="1" dirty="0" smtClean="0"/>
              <a:t>здоровья </a:t>
            </a:r>
            <a:r>
              <a:rPr lang="ru-RU" dirty="0" smtClean="0"/>
              <a:t>на основе Договора между РЦ СПИД (ОП) и РНПЦПЗ для выделения средств из гранта ГФ согласно бюджета для закупа необходимого количества препарата с учетом реальной потребности и остаточного количества*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04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2858</TotalTime>
  <Words>1889</Words>
  <Application>Microsoft Office PowerPoint</Application>
  <PresentationFormat>Произвольный</PresentationFormat>
  <Paragraphs>160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Презентация PowerPoint</vt:lpstr>
      <vt:lpstr>Цель и задачи гранта на 2018-2020гг.</vt:lpstr>
      <vt:lpstr>Презентация PowerPoint</vt:lpstr>
      <vt:lpstr>Реализация  проекта: г. Астана, г. Алматы, Карагандинская область </vt:lpstr>
      <vt:lpstr>Карта реализации гранта на 2018-2020 годы</vt:lpstr>
      <vt:lpstr> Реализация данного гранта  в пилотных регионах позволит: </vt:lpstr>
      <vt:lpstr>Для эффективной реализации гранта необходимо:        </vt:lpstr>
      <vt:lpstr>Вопросы реализации заместительной терапии  в  Республике Казахстан: закуп, хранение и поставка препарата «Метадон» 2018 -2019 годы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Liliana</dc:creator>
  <cp:lastModifiedBy>User</cp:lastModifiedBy>
  <cp:revision>280</cp:revision>
  <cp:lastPrinted>2017-04-24T09:54:49Z</cp:lastPrinted>
  <dcterms:created xsi:type="dcterms:W3CDTF">2017-04-17T16:10:59Z</dcterms:created>
  <dcterms:modified xsi:type="dcterms:W3CDTF">2018-01-23T08:30:49Z</dcterms:modified>
</cp:coreProperties>
</file>