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58" r:id="rId3"/>
    <p:sldId id="265" r:id="rId4"/>
    <p:sldId id="260" r:id="rId5"/>
    <p:sldId id="271" r:id="rId6"/>
    <p:sldId id="272" r:id="rId7"/>
    <p:sldId id="270" r:id="rId8"/>
  </p:sldIdLst>
  <p:sldSz cx="9144000" cy="6858000" type="screen4x3"/>
  <p:notesSz cx="9925050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0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85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898" y="0"/>
            <a:ext cx="430085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6F04E-975B-46C1-AD74-21DDFC3F6AC5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85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D1FD-F210-4ACB-B06C-70AED53F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844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85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1898" y="0"/>
            <a:ext cx="430085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D980A-CBF7-446C-9C4A-671FC7AB5762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505" y="3228895"/>
            <a:ext cx="794004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085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DD6C1-3E80-4435-A11F-49EB3E0B5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22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62313" y="509588"/>
            <a:ext cx="34004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>
              <a:solidFill>
                <a:srgbClr val="00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Для</a:t>
            </a:r>
            <a:r>
              <a:rPr lang="ru-RU" baseline="0" dirty="0" smtClean="0"/>
              <a:t> противодействия эпидемии ВИЧ-инфекции среди УГН  в стране реализуется программа снижения вреда. В стране  работает 144 ПД, 32 дружественных кабинета. Для работы в местах скопления УГН работает 513 </a:t>
            </a:r>
            <a:r>
              <a:rPr lang="ru-RU" baseline="0" dirty="0" err="1" smtClean="0"/>
              <a:t>аутрч-работников</a:t>
            </a:r>
            <a:r>
              <a:rPr lang="ru-RU" baseline="0" dirty="0" smtClean="0"/>
              <a:t>, которые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обеспечивают  широкий  доступ к закрытым группам УГН для эффективного проведения мероприятий по профилактике ВИЧ-инфекции и других заболеваний среди УГН с их максимальным охватом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активным выявлением ВИЧ-инфекции.  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2015 году сократилось финансирование на программы снижения вреда,  в этой связи сократилось количество ПД и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аутрич-работников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что привело к </a:t>
            </a:r>
            <a:r>
              <a:rPr lang="ru-RU" dirty="0" smtClean="0"/>
              <a:t> росту  основных путей передачи. Гетеросексуальный путь вырос на 8 случаев, гомосексуальный –на 29 случаев, парентеральный на 51 случай. Парентеральный путь вырос в 9 областях</a:t>
            </a:r>
            <a:r>
              <a:rPr lang="ru-RU" baseline="0" dirty="0" smtClean="0"/>
              <a:t> </a:t>
            </a:r>
            <a:r>
              <a:rPr lang="ru-RU" dirty="0" smtClean="0"/>
              <a:t>Рост случаев ВИЧ-инфекции отмечен в Восточно-Казахстанской – на 27 случаев, в Акмолинской и </a:t>
            </a:r>
            <a:r>
              <a:rPr lang="ru-RU" dirty="0" err="1" smtClean="0"/>
              <a:t>Костанайской</a:t>
            </a:r>
            <a:r>
              <a:rPr lang="ru-RU" dirty="0" smtClean="0"/>
              <a:t> -  на 15 случаев, г. </a:t>
            </a:r>
            <a:r>
              <a:rPr lang="ru-RU" dirty="0" err="1" smtClean="0"/>
              <a:t>Алматы</a:t>
            </a:r>
            <a:r>
              <a:rPr lang="ru-RU" dirty="0" smtClean="0"/>
              <a:t> –на 14 случаев, СКО –на 13 случаев, ЮКО –на 12 случаев, Актюбинской –на 11 случаев, г. Астане –на 9 случаев, в </a:t>
            </a:r>
            <a:r>
              <a:rPr lang="ru-RU" dirty="0" err="1" smtClean="0"/>
              <a:t>Алматинской</a:t>
            </a:r>
            <a:r>
              <a:rPr lang="ru-RU" dirty="0" smtClean="0"/>
              <a:t> области –на 8, в ЗКО – на  6, в Павлодарской –на 3 и в </a:t>
            </a:r>
            <a:r>
              <a:rPr lang="ru-RU" dirty="0" err="1" smtClean="0"/>
              <a:t>Мангистауской</a:t>
            </a:r>
            <a:r>
              <a:rPr lang="ru-RU" dirty="0" smtClean="0"/>
              <a:t> –на 1 случай.</a:t>
            </a:r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D41BEC-514E-4F82-9B4B-E0217F5CA464}" type="slidenum">
              <a:rPr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62313" y="509588"/>
            <a:ext cx="3400425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3949-F311-41E2-A4A1-497F024182B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02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ru-RU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 eaLnBrk="1" latinLnBrk="0" hangingPunct="1">
              <a:defRPr kumimoji="0" lang="ru-RU" sz="2000">
                <a:solidFill>
                  <a:srgbClr val="FFFFFF"/>
                </a:solidFill>
              </a:defRPr>
            </a:lvl1pPr>
            <a:extLst/>
          </a:lstStyle>
          <a:p>
            <a:fld id="{047E157E-8DCB-4F70-A0AF-5EB586A91DD4}" type="datetime1">
              <a:rPr smtClean="0">
                <a:latin typeface="Calibri"/>
              </a:rPr>
              <a:pPr/>
              <a:t>21.05.2018</a:t>
            </a:fld>
            <a:endParaRPr>
              <a:latin typeface="Calibri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40"/>
            <a:ext cx="5867400" cy="365125"/>
          </a:xfrm>
        </p:spPr>
        <p:txBody>
          <a:bodyPr/>
          <a:lstStyle>
            <a:lvl1pPr algn="r"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DEF5FA"/>
              </a:solidFill>
              <a:latin typeface="Calibri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smtClean="0">
                <a:solidFill>
                  <a:srgbClr val="DEF5FA"/>
                </a:solidFill>
                <a:latin typeface="Calibri"/>
              </a:rPr>
              <a:pPr/>
              <a:t>‹#›</a:t>
            </a:fld>
            <a:endParaRPr>
              <a:solidFill>
                <a:srgbClr val="DEF5FA"/>
              </a:solidFill>
              <a:latin typeface="Calibri"/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3124200"/>
            <a:ext cx="6477000" cy="2717800"/>
          </a:xfrm>
        </p:spPr>
        <p:txBody>
          <a:bodyPr rtlCol="0" anchor="b"/>
          <a:lstStyle>
            <a:lvl1pPr eaLnBrk="1" latinLnBrk="0" hangingPunct="1">
              <a:defRPr kumimoji="0" lang="ru-RU" cap="all" baseline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42749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47E7-A4F8-463C-AFBB-7A411D0536DF}" type="datetimeFigureOut">
              <a:rPr smtClean="0">
                <a:solidFill>
                  <a:srgbClr val="464646"/>
                </a:solidFill>
                <a:latin typeface="Calibri"/>
              </a:rPr>
              <a:pPr/>
              <a:t>21.05.2018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A3B-5833-47EE-BE0A-2D2F272454E7}" type="slidenum">
              <a:rPr smtClean="0"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366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ru-RU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 eaLnBrk="1" latinLnBrk="0" hangingPunct="1">
              <a:defRPr kumimoji="0" lang="ru-RU" sz="2000">
                <a:solidFill>
                  <a:srgbClr val="FFFFFF"/>
                </a:solidFill>
              </a:defRPr>
            </a:lvl1pPr>
            <a:extLst/>
          </a:lstStyle>
          <a:p>
            <a:fld id="{047E157E-8DCB-4F70-A0AF-5EB586A91DD4}" type="datetime1">
              <a:rPr>
                <a:latin typeface="Calibri"/>
              </a:rPr>
              <a:pPr/>
              <a:t>11.07.2018</a:t>
            </a:fld>
            <a:endParaRPr>
              <a:latin typeface="Calibri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9"/>
            <a:ext cx="5867400" cy="365125"/>
          </a:xfrm>
        </p:spPr>
        <p:txBody>
          <a:bodyPr/>
          <a:lstStyle>
            <a:lvl1pPr algn="r"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DEF5FA"/>
              </a:solidFill>
              <a:latin typeface="Calibri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>
                <a:solidFill>
                  <a:srgbClr val="DEF5FA"/>
                </a:solidFill>
                <a:latin typeface="Calibri"/>
              </a:rPr>
              <a:pPr/>
              <a:t>‹#›</a:t>
            </a:fld>
            <a:endParaRPr>
              <a:solidFill>
                <a:srgbClr val="DEF5FA"/>
              </a:solidFill>
              <a:latin typeface="Calibri"/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3124200"/>
            <a:ext cx="6477000" cy="2717800"/>
          </a:xfrm>
        </p:spPr>
        <p:txBody>
          <a:bodyPr rtlCol="0" anchor="b"/>
          <a:lstStyle>
            <a:lvl1pPr eaLnBrk="1" latinLnBrk="0" hangingPunct="1">
              <a:defRPr kumimoji="0" lang="ru-RU" cap="all" baseline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019315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>
                <a:solidFill>
                  <a:srgbClr val="464646"/>
                </a:solidFill>
                <a:latin typeface="Calibri"/>
              </a:rPr>
              <a:pPr/>
              <a:t>6/30/2006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2E0A0-C266-4798-8C8F-B9F91E9DA37E}" type="slidenum">
              <a:rPr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803400"/>
            <a:ext cx="8153400" cy="436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53928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743201"/>
            <a:ext cx="7123113" cy="1673225"/>
          </a:xfrm>
        </p:spPr>
        <p:txBody>
          <a:bodyPr anchor="t"/>
          <a:lstStyle>
            <a:lvl1pPr eaLnBrk="1" latinLnBrk="0" hangingPunct="1">
              <a:buNone/>
              <a:defRPr kumimoji="0" lang="ru-RU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 eaLnBrk="1" latinLnBrk="0" hangingPunct="1">
              <a:buNone/>
              <a:defRPr kumimoji="0" lang="ru-RU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>
                <a:solidFill>
                  <a:srgbClr val="464646"/>
                </a:solidFill>
                <a:latin typeface="Calibri"/>
              </a:rPr>
              <a:pPr/>
              <a:t>6/30/2006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295400" cy="701676"/>
          </a:xfrm>
        </p:spPr>
        <p:txBody>
          <a:bodyPr>
            <a:noAutofit/>
          </a:bodyPr>
          <a:lstStyle>
            <a:lvl1pPr eaLnBrk="1" latinLnBrk="0" hangingPunct="1">
              <a:defRPr kumimoji="0" lang="ru-RU" sz="2400">
                <a:solidFill>
                  <a:srgbClr val="FFFFFF"/>
                </a:solidFill>
              </a:defRPr>
            </a:lvl1pPr>
            <a:extLst/>
          </a:lstStyle>
          <a:p>
            <a:fld id="{8F82E0A0-C266-4798-8C8F-B9F91E9DA37E}" type="slidenum">
              <a:rPr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8609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803402"/>
            <a:ext cx="3886200" cy="435816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803399"/>
            <a:ext cx="3886200" cy="4358167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>
                <a:solidFill>
                  <a:srgbClr val="464646"/>
                </a:solidFill>
                <a:latin typeface="Calibri"/>
              </a:rPr>
              <a:pPr/>
              <a:t>6/30/2006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fld id="{8F82E0A0-C266-4798-8C8F-B9F91E9DA37E}" type="slidenum">
              <a:rPr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8139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7480"/>
            <a:ext cx="8153400" cy="1341120"/>
          </a:xfrm>
        </p:spPr>
        <p:txBody>
          <a:bodyPr anchor="b"/>
          <a:lstStyle>
            <a:lvl1pPr eaLnBrk="1" latinLnBrk="0" hangingPunct="1">
              <a:defRPr kumimoji="0" lang="ru-RU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559757"/>
            <a:ext cx="3886200" cy="35052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559757"/>
            <a:ext cx="3886200" cy="35052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>
                <a:solidFill>
                  <a:srgbClr val="464646"/>
                </a:solidFill>
                <a:latin typeface="Calibri"/>
              </a:rPr>
              <a:pPr/>
              <a:t>6/30/2006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fld id="{8F82E0A0-C266-4798-8C8F-B9F91E9DA37E}" type="slidenum">
              <a:rPr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816383"/>
            <a:ext cx="3886200" cy="707136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816383"/>
            <a:ext cx="3886200" cy="707136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52023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>
                <a:solidFill>
                  <a:srgbClr val="464646"/>
                </a:solidFill>
                <a:latin typeface="Calibri"/>
              </a:rPr>
              <a:pPr/>
              <a:t>6/30/2006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2265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>
                <a:solidFill>
                  <a:srgbClr val="464646"/>
                </a:solidFill>
                <a:latin typeface="Calibri"/>
              </a:rPr>
              <a:pPr/>
              <a:t>6/30/2006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>
                <a:solidFill>
                  <a:srgbClr val="464646"/>
                </a:solidFill>
                <a:latin typeface="Calibri"/>
              </a:rPr>
              <a:pPr/>
              <a:t>‹#›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80774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7480"/>
            <a:ext cx="8153400" cy="1341120"/>
          </a:xfrm>
        </p:spPr>
        <p:txBody>
          <a:bodyPr anchor="b"/>
          <a:lstStyle>
            <a:lvl1pPr algn="l" eaLnBrk="1" latinLnBrk="0" hangingPunct="1">
              <a:buNone/>
              <a:defRPr kumimoji="0" lang="ru-RU" sz="4200" b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>
                <a:solidFill>
                  <a:srgbClr val="464646"/>
                </a:solidFill>
                <a:latin typeface="Calibri"/>
              </a:rPr>
              <a:pPr/>
              <a:t>6/30/2006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1600200" cy="41656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ru-RU" sz="1800"/>
            </a:lvl1pPr>
            <a:lvl2pPr eaLnBrk="1" latinLnBrk="0" hangingPunct="1">
              <a:buNone/>
              <a:defRPr kumimoji="0" lang="ru-RU" sz="1200"/>
            </a:lvl2pPr>
            <a:lvl3pPr eaLnBrk="1" latinLnBrk="0" hangingPunct="1">
              <a:buNone/>
              <a:defRPr kumimoji="0" lang="ru-RU" sz="1000"/>
            </a:lvl3pPr>
            <a:lvl4pPr eaLnBrk="1" latinLnBrk="0" hangingPunct="1">
              <a:buNone/>
              <a:defRPr kumimoji="0" lang="ru-RU" sz="900"/>
            </a:lvl4pPr>
            <a:lvl5pPr eaLnBrk="1" latinLnBrk="0" hangingPunct="1"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905000"/>
            <a:ext cx="6400800" cy="42672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45831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4559808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ru-RU"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ru-RU" sz="1700"/>
            </a:lvl1pPr>
            <a:lvl2pPr eaLnBrk="1" latinLnBrk="0" hangingPunct="1">
              <a:buFontTx/>
              <a:buNone/>
              <a:defRPr kumimoji="0" lang="ru-RU" sz="1200"/>
            </a:lvl2pPr>
            <a:lvl3pPr eaLnBrk="1" latinLnBrk="0" hangingPunct="1">
              <a:buFontTx/>
              <a:buNone/>
              <a:defRPr kumimoji="0" lang="ru-RU" sz="1000"/>
            </a:lvl3pPr>
            <a:lvl4pPr eaLnBrk="1" latinLnBrk="0" hangingPunct="1">
              <a:buFontTx/>
              <a:buNone/>
              <a:defRPr kumimoji="0" lang="ru-RU" sz="900"/>
            </a:lvl4pPr>
            <a:lvl5pPr eaLnBrk="1" latinLnBrk="0" hangingPunct="1">
              <a:buFontTx/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89520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724400"/>
            <a:ext cx="7315200" cy="609600"/>
          </a:xfrm>
        </p:spPr>
        <p:txBody>
          <a:bodyPr anchor="ctr"/>
          <a:lstStyle>
            <a:lvl1pPr algn="l" eaLnBrk="1" latinLnBrk="0" hangingPunct="1">
              <a:buNone/>
              <a:defRPr kumimoji="0" lang="ru-RU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>
                <a:solidFill>
                  <a:srgbClr val="DEF5FA"/>
                </a:solidFill>
                <a:latin typeface="Calibri"/>
              </a:rPr>
              <a:pPr/>
              <a:t>6/30/2006</a:t>
            </a:fld>
            <a:endParaRPr>
              <a:solidFill>
                <a:srgbClr val="DEF5FA"/>
              </a:solidFill>
              <a:latin typeface="Calibri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9"/>
          </a:xfrm>
        </p:spPr>
        <p:txBody>
          <a:bodyPr rtlCol="0"/>
          <a:lstStyle>
            <a:lvl1pPr eaLnBrk="1" latinLnBrk="0" hangingPunct="1">
              <a:defRPr kumimoji="0" lang="ru-RU" sz="2800"/>
            </a:lvl1pPr>
            <a:extLst/>
          </a:lstStyle>
          <a:p>
            <a:fld id="{8F82E0A0-C266-4798-8C8F-B9F91E9DA37E}" type="slidenum">
              <a:rPr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7"/>
            <a:ext cx="4572000" cy="365125"/>
          </a:xfrm>
        </p:spPr>
        <p:txBody>
          <a:bodyPr rtlCol="0"/>
          <a:lstStyle>
            <a:extLst/>
          </a:lstStyle>
          <a:p>
            <a:endParaRPr>
              <a:solidFill>
                <a:srgbClr val="DEF5FA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1168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smtClean="0">
                <a:solidFill>
                  <a:srgbClr val="464646"/>
                </a:solidFill>
                <a:latin typeface="Calibri"/>
              </a:rPr>
              <a:pPr/>
              <a:t>21.05.2018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2E0A0-C266-4798-8C8F-B9F91E9DA37E}" type="slidenum">
              <a:rPr smtClean="0"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803400"/>
            <a:ext cx="8153400" cy="436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075084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F7AA-8D35-4AD8-80CB-313C81F7BBFD}" type="datetimeFigureOut">
              <a:rPr smtClean="0">
                <a:solidFill>
                  <a:srgbClr val="464646"/>
                </a:solidFill>
                <a:latin typeface="Calibri"/>
              </a:rPr>
              <a:pPr/>
              <a:t>11.07.2018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168F-29C9-4FBB-8802-9D5E56D2FCEC}" type="slidenum">
              <a:rPr smtClean="0"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524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743204"/>
            <a:ext cx="7123113" cy="1673225"/>
          </a:xfrm>
        </p:spPr>
        <p:txBody>
          <a:bodyPr anchor="t"/>
          <a:lstStyle>
            <a:lvl1pPr eaLnBrk="1" latinLnBrk="0" hangingPunct="1">
              <a:buNone/>
              <a:defRPr kumimoji="0" lang="ru-RU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 eaLnBrk="1" latinLnBrk="0" hangingPunct="1">
              <a:buNone/>
              <a:defRPr kumimoji="0" lang="ru-RU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 smtClean="0">
                <a:solidFill>
                  <a:srgbClr val="464646"/>
                </a:solidFill>
                <a:latin typeface="Calibri"/>
              </a:rPr>
              <a:pPr/>
              <a:t>21.05.2018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295400" cy="701676"/>
          </a:xfrm>
        </p:spPr>
        <p:txBody>
          <a:bodyPr>
            <a:noAutofit/>
          </a:bodyPr>
          <a:lstStyle>
            <a:lvl1pPr eaLnBrk="1" latinLnBrk="0" hangingPunct="1">
              <a:defRPr kumimoji="0" lang="ru-RU" sz="2400">
                <a:solidFill>
                  <a:srgbClr val="FFFFFF"/>
                </a:solidFill>
              </a:defRPr>
            </a:lvl1pPr>
            <a:extLst/>
          </a:lstStyle>
          <a:p>
            <a:fld id="{8F82E0A0-C266-4798-8C8F-B9F91E9DA37E}" type="slidenum">
              <a:rPr smtClean="0"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2715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803404"/>
            <a:ext cx="3886200" cy="435816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803402"/>
            <a:ext cx="3886200" cy="4358167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smtClean="0">
                <a:solidFill>
                  <a:srgbClr val="464646"/>
                </a:solidFill>
                <a:latin typeface="Calibri"/>
              </a:rPr>
              <a:pPr/>
              <a:t>21.05.2018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fld id="{8F82E0A0-C266-4798-8C8F-B9F91E9DA37E}" type="slidenum">
              <a:rPr smtClean="0"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944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7480"/>
            <a:ext cx="8153400" cy="1341120"/>
          </a:xfrm>
        </p:spPr>
        <p:txBody>
          <a:bodyPr anchor="b"/>
          <a:lstStyle>
            <a:lvl1pPr eaLnBrk="1" latinLnBrk="0" hangingPunct="1">
              <a:defRPr kumimoji="0" lang="ru-RU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559757"/>
            <a:ext cx="3886200" cy="35052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559757"/>
            <a:ext cx="3886200" cy="35052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smtClean="0">
                <a:solidFill>
                  <a:srgbClr val="464646"/>
                </a:solidFill>
                <a:latin typeface="Calibri"/>
              </a:rPr>
              <a:pPr/>
              <a:t>21.05.2018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fld id="{8F82E0A0-C266-4798-8C8F-B9F91E9DA37E}" type="slidenum">
              <a:rPr smtClean="0"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816383"/>
            <a:ext cx="3886200" cy="707136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816383"/>
            <a:ext cx="3886200" cy="707136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10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 smtClean="0">
                <a:solidFill>
                  <a:srgbClr val="464646"/>
                </a:solidFill>
                <a:latin typeface="Calibri"/>
              </a:rPr>
              <a:pPr/>
              <a:t>21.05.2018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smtClean="0"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507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 smtClean="0">
                <a:solidFill>
                  <a:srgbClr val="464646"/>
                </a:solidFill>
                <a:latin typeface="Calibri"/>
              </a:rPr>
              <a:pPr/>
              <a:t>21.05.2018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smtClean="0">
                <a:solidFill>
                  <a:srgbClr val="464646"/>
                </a:solidFill>
                <a:latin typeface="Calibri"/>
              </a:rPr>
              <a:pPr/>
              <a:t>‹#›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059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7480"/>
            <a:ext cx="8153400" cy="1341120"/>
          </a:xfrm>
        </p:spPr>
        <p:txBody>
          <a:bodyPr anchor="b"/>
          <a:lstStyle>
            <a:lvl1pPr algn="l" eaLnBrk="1" latinLnBrk="0" hangingPunct="1">
              <a:buNone/>
              <a:defRPr kumimoji="0" lang="ru-RU" sz="4200" b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 smtClean="0">
                <a:solidFill>
                  <a:srgbClr val="464646"/>
                </a:solidFill>
                <a:latin typeface="Calibri"/>
              </a:rPr>
              <a:pPr/>
              <a:t>21.05.2018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smtClean="0"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1600200" cy="41656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ru-RU" sz="1800"/>
            </a:lvl1pPr>
            <a:lvl2pPr eaLnBrk="1" latinLnBrk="0" hangingPunct="1">
              <a:buNone/>
              <a:defRPr kumimoji="0" lang="ru-RU" sz="1200"/>
            </a:lvl2pPr>
            <a:lvl3pPr eaLnBrk="1" latinLnBrk="0" hangingPunct="1">
              <a:buNone/>
              <a:defRPr kumimoji="0" lang="ru-RU" sz="1000"/>
            </a:lvl3pPr>
            <a:lvl4pPr eaLnBrk="1" latinLnBrk="0" hangingPunct="1">
              <a:buNone/>
              <a:defRPr kumimoji="0" lang="ru-RU" sz="900"/>
            </a:lvl4pPr>
            <a:lvl5pPr eaLnBrk="1" latinLnBrk="0" hangingPunct="1"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905000"/>
            <a:ext cx="6400800" cy="42672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3566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4559808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ru-RU"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ru-RU" sz="1700"/>
            </a:lvl1pPr>
            <a:lvl2pPr eaLnBrk="1" latinLnBrk="0" hangingPunct="1">
              <a:buFontTx/>
              <a:buNone/>
              <a:defRPr kumimoji="0" lang="ru-RU" sz="1200"/>
            </a:lvl2pPr>
            <a:lvl3pPr eaLnBrk="1" latinLnBrk="0" hangingPunct="1">
              <a:buFontTx/>
              <a:buNone/>
              <a:defRPr kumimoji="0" lang="ru-RU" sz="1000"/>
            </a:lvl3pPr>
            <a:lvl4pPr eaLnBrk="1" latinLnBrk="0" hangingPunct="1">
              <a:buFontTx/>
              <a:buNone/>
              <a:defRPr kumimoji="0" lang="ru-RU" sz="900"/>
            </a:lvl4pPr>
            <a:lvl5pPr eaLnBrk="1" latinLnBrk="0" hangingPunct="1">
              <a:buFontTx/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89520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724400"/>
            <a:ext cx="7315200" cy="609600"/>
          </a:xfrm>
        </p:spPr>
        <p:txBody>
          <a:bodyPr anchor="ctr"/>
          <a:lstStyle>
            <a:lvl1pPr algn="l" eaLnBrk="1" latinLnBrk="0" hangingPunct="1">
              <a:buNone/>
              <a:defRPr kumimoji="0" lang="ru-RU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 smtClean="0">
                <a:solidFill>
                  <a:srgbClr val="DEF5FA"/>
                </a:solidFill>
                <a:latin typeface="Calibri"/>
              </a:rPr>
              <a:pPr/>
              <a:t>21.05.2018</a:t>
            </a:fld>
            <a:endParaRPr>
              <a:solidFill>
                <a:srgbClr val="DEF5FA"/>
              </a:solidFill>
              <a:latin typeface="Calibri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9"/>
          </a:xfrm>
        </p:spPr>
        <p:txBody>
          <a:bodyPr rtlCol="0"/>
          <a:lstStyle>
            <a:lvl1pPr eaLnBrk="1" latinLnBrk="0" hangingPunct="1">
              <a:defRPr kumimoji="0" lang="ru-RU" sz="2800"/>
            </a:lvl1pPr>
            <a:extLst/>
          </a:lstStyle>
          <a:p>
            <a:fld id="{8F82E0A0-C266-4798-8C8F-B9F91E9DA37E}" type="slidenum">
              <a:rPr smtClean="0"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8"/>
            <a:ext cx="4572000" cy="365125"/>
          </a:xfrm>
        </p:spPr>
        <p:txBody>
          <a:bodyPr rtlCol="0"/>
          <a:lstStyle>
            <a:extLst/>
          </a:lstStyle>
          <a:p>
            <a:endParaRPr>
              <a:solidFill>
                <a:srgbClr val="DEF5FA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751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803400"/>
            <a:ext cx="8153400" cy="432308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6" y="6248208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460227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05947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505947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498011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ru-RU" sz="1400" b="1">
                <a:solidFill>
                  <a:srgbClr val="FFFFFF"/>
                </a:solidFill>
              </a:defRPr>
            </a:lvl1pPr>
            <a:extLst/>
          </a:lstStyle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7480"/>
            <a:ext cx="8153400" cy="134112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</p:spTree>
    <p:extLst>
      <p:ext uri="{BB962C8B-B14F-4D97-AF65-F5344CB8AC3E}">
        <p14:creationId xmlns:p14="http://schemas.microsoft.com/office/powerpoint/2010/main" val="78364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rtl="0" eaLnBrk="1" latinLnBrk="0" hangingPunct="1">
        <a:spcBef>
          <a:spcPct val="0"/>
        </a:spcBef>
        <a:buNone/>
        <a:defRPr kumimoji="0" lang="ru-RU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ru-RU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ru-RU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ru-RU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803400"/>
            <a:ext cx="8153400" cy="432308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>
                <a:solidFill>
                  <a:srgbClr val="464646"/>
                </a:solidFill>
                <a:latin typeface="Calibri"/>
              </a:rPr>
              <a:pPr/>
              <a:t>6/30/2006</a:t>
            </a:fld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2" y="6248207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464646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460227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05947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505947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498010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ru-RU" sz="1400" b="1">
                <a:solidFill>
                  <a:srgbClr val="FFFFFF"/>
                </a:solidFill>
              </a:defRPr>
            </a:lvl1pPr>
            <a:extLst/>
          </a:lstStyle>
          <a:p>
            <a:fld id="{8F82E0A0-C266-4798-8C8F-B9F91E9DA37E}" type="slidenum">
              <a:rPr>
                <a:latin typeface="Calibri"/>
              </a:rPr>
              <a:pPr/>
              <a:t>‹#›</a:t>
            </a:fld>
            <a:endParaRPr>
              <a:latin typeface="Calibri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7480"/>
            <a:ext cx="8153400" cy="134112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</p:spTree>
    <p:extLst>
      <p:ext uri="{BB962C8B-B14F-4D97-AF65-F5344CB8AC3E}">
        <p14:creationId xmlns:p14="http://schemas.microsoft.com/office/powerpoint/2010/main" val="179150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txStyles>
    <p:titleStyle>
      <a:lvl1pPr algn="l" rtl="0" eaLnBrk="1" latinLnBrk="0" hangingPunct="1">
        <a:spcBef>
          <a:spcPct val="0"/>
        </a:spcBef>
        <a:buNone/>
        <a:defRPr kumimoji="0" lang="ru-RU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ru-RU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ru-RU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ru-RU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371602" y="2743204"/>
            <a:ext cx="7123113" cy="2558004"/>
          </a:xfrm>
        </p:spPr>
        <p:txBody>
          <a:bodyPr/>
          <a:lstStyle/>
          <a:p>
            <a:pPr algn="just"/>
            <a:r>
              <a:rPr lang="ru-RU" b="1" dirty="0"/>
              <a:t>Профилактика ВИЧ-инфекции среди </a:t>
            </a:r>
            <a:r>
              <a:rPr lang="ru-RU" b="1" dirty="0" smtClean="0"/>
              <a:t>людей,  </a:t>
            </a:r>
            <a:r>
              <a:rPr lang="ru-RU" b="1" dirty="0"/>
              <a:t>употребляющих инъекционные наркотики в городе Алматы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70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-70054" y="0"/>
            <a:ext cx="9144000" cy="54868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Программа «Снижения вреда» среди ЛУИН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9789" y="2077938"/>
            <a:ext cx="2137804" cy="89891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prstClr val="white"/>
                </a:solidFill>
              </a:rPr>
              <a:t>Пункты Доверия при ПМСП  -19 </a:t>
            </a:r>
            <a:endParaRPr lang="ru-RU" sz="2000" b="1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04992" y="2077938"/>
            <a:ext cx="2320146" cy="9064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u="sng" dirty="0">
                <a:solidFill>
                  <a:prstClr val="white"/>
                </a:solidFill>
              </a:rPr>
              <a:t>Аутрич работники</a:t>
            </a:r>
          </a:p>
          <a:p>
            <a:pPr algn="ctr">
              <a:defRPr/>
            </a:pPr>
            <a:r>
              <a:rPr lang="ru-RU" sz="1600" b="1" u="sng" dirty="0" smtClean="0">
                <a:solidFill>
                  <a:prstClr val="white"/>
                </a:solidFill>
              </a:rPr>
              <a:t>(32)</a:t>
            </a:r>
            <a:endParaRPr lang="ru-RU" sz="1600" b="1" u="sng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52073" y="2077937"/>
            <a:ext cx="2782546" cy="92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prstClr val="white"/>
                </a:solidFill>
              </a:rPr>
              <a:t>Дружественные кабинеты </a:t>
            </a:r>
            <a:r>
              <a:rPr lang="ru-RU" b="1" dirty="0">
                <a:solidFill>
                  <a:prstClr val="white"/>
                </a:solidFill>
              </a:rPr>
              <a:t>- </a:t>
            </a:r>
            <a:r>
              <a:rPr lang="ru-RU" b="1" dirty="0" smtClean="0">
                <a:solidFill>
                  <a:prstClr val="white"/>
                </a:solidFill>
              </a:rPr>
              <a:t>6</a:t>
            </a:r>
            <a:endParaRPr lang="ru-RU" b="1" dirty="0">
              <a:solidFill>
                <a:prstClr val="white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6501887" y="1500092"/>
            <a:ext cx="144463" cy="4921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265065" y="1604032"/>
            <a:ext cx="1" cy="4667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1" name="Прямоугольник с двумя скругленными противолежащими углами 40"/>
          <p:cNvSpPr/>
          <p:nvPr/>
        </p:nvSpPr>
        <p:spPr>
          <a:xfrm>
            <a:off x="38581" y="3935447"/>
            <a:ext cx="3453300" cy="2717708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72000">
              <a:buFont typeface="Arial" pitchFamily="34" charset="0"/>
              <a:buChar char="•"/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Раздача шприцев, презервативов, ИОМ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marL="72000">
              <a:buFont typeface="Arial" pitchFamily="34" charset="0"/>
              <a:buChar char="•"/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 Тестирование на ВИЧ, консультирование </a:t>
            </a:r>
          </a:p>
          <a:p>
            <a:pPr marL="72000">
              <a:buFont typeface="Arial" pitchFamily="34" charset="0"/>
              <a:buChar char="•"/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Предоставление информации и перенаправление на получение других медицинских </a:t>
            </a:r>
            <a:r>
              <a:rPr lang="ru-RU" sz="1600" b="1" dirty="0" smtClean="0">
                <a:solidFill>
                  <a:prstClr val="black"/>
                </a:solidFill>
              </a:rPr>
              <a:t>услуг, консультацию нарколога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45" name="Прямоугольник с двумя скругленными противолежащими углами 44"/>
          <p:cNvSpPr/>
          <p:nvPr/>
        </p:nvSpPr>
        <p:spPr>
          <a:xfrm>
            <a:off x="3659894" y="3935447"/>
            <a:ext cx="2063346" cy="2630771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prstClr val="black"/>
                </a:solidFill>
              </a:rPr>
              <a:t>Доступ в группы, перенаправление в центры СПИД  для тестирования на  ВИЧ</a:t>
            </a:r>
          </a:p>
        </p:txBody>
      </p:sp>
      <p:sp>
        <p:nvSpPr>
          <p:cNvPr id="46" name="Прямоугольник с двумя скругленными противолежащими углами 45"/>
          <p:cNvSpPr/>
          <p:nvPr/>
        </p:nvSpPr>
        <p:spPr>
          <a:xfrm>
            <a:off x="6052074" y="3952785"/>
            <a:ext cx="2984422" cy="2613433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14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ru-RU" sz="1600" b="1" dirty="0">
                <a:solidFill>
                  <a:prstClr val="black"/>
                </a:solidFill>
              </a:rPr>
              <a:t>Профилактика, </a:t>
            </a:r>
          </a:p>
          <a:p>
            <a:pPr>
              <a:defRPr/>
            </a:pPr>
            <a:r>
              <a:rPr lang="ru-RU" sz="1600" b="1" dirty="0">
                <a:solidFill>
                  <a:prstClr val="black"/>
                </a:solidFill>
              </a:rPr>
              <a:t>диагностика и лечение ИППП. </a:t>
            </a:r>
          </a:p>
          <a:p>
            <a:pPr>
              <a:defRPr/>
            </a:pPr>
            <a:r>
              <a:rPr lang="ru-RU" sz="1600" b="1" dirty="0">
                <a:solidFill>
                  <a:prstClr val="black"/>
                </a:solidFill>
              </a:rPr>
              <a:t>Раздача средств профилактики.</a:t>
            </a:r>
          </a:p>
          <a:p>
            <a:pPr>
              <a:defRPr/>
            </a:pPr>
            <a:r>
              <a:rPr lang="ru-RU" sz="1600" b="1" dirty="0">
                <a:solidFill>
                  <a:prstClr val="black"/>
                </a:solidFill>
              </a:rPr>
              <a:t>Тестирование на ВИЧ и ПСК.</a:t>
            </a:r>
          </a:p>
          <a:p>
            <a:pPr>
              <a:defRPr/>
            </a:pPr>
            <a:r>
              <a:rPr lang="ru-RU" sz="1600" b="1" dirty="0">
                <a:solidFill>
                  <a:prstClr val="black"/>
                </a:solidFill>
              </a:rPr>
              <a:t>Предоставление </a:t>
            </a:r>
            <a:r>
              <a:rPr lang="ru-RU" sz="1600" b="1" dirty="0" smtClean="0">
                <a:solidFill>
                  <a:prstClr val="black"/>
                </a:solidFill>
              </a:rPr>
              <a:t>информации по ИППП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900478" y="2961433"/>
            <a:ext cx="4745872" cy="519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11430"/>
                <a:solidFill>
                  <a:prstClr val="black"/>
                </a:solidFill>
              </a:rPr>
              <a:t>Услуги</a:t>
            </a:r>
            <a:endParaRPr lang="ru-RU" b="1" dirty="0">
              <a:ln w="11430"/>
              <a:solidFill>
                <a:prstClr val="black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377038" y="3257306"/>
            <a:ext cx="0" cy="53975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522384" y="2542603"/>
            <a:ext cx="4836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582117" y="3340824"/>
            <a:ext cx="1077777" cy="499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265065" y="3443322"/>
            <a:ext cx="0" cy="42560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740352" y="3443322"/>
            <a:ext cx="0" cy="4921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1834374" y="1570746"/>
            <a:ext cx="115512" cy="4667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29789" y="836712"/>
            <a:ext cx="8546667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Оценочное количество ЛУИН в городе Алматы  - 8100</a:t>
            </a:r>
            <a:endParaRPr lang="ru-RU" b="1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2462651" y="2531146"/>
            <a:ext cx="4836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481397" y="2527395"/>
            <a:ext cx="4836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2462651" y="2636912"/>
            <a:ext cx="48368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5481397" y="2636912"/>
            <a:ext cx="44300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9928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6842720" cy="1183288"/>
          </a:xfrm>
        </p:spPr>
        <p:txBody>
          <a:bodyPr>
            <a:normAutofit/>
          </a:bodyPr>
          <a:lstStyle/>
          <a:p>
            <a:pPr algn="ctr">
              <a:tabLst>
                <a:tab pos="1703388" algn="l"/>
              </a:tabLst>
            </a:pPr>
            <a:r>
              <a:rPr lang="ru-RU" sz="3200" b="1" dirty="0">
                <a:solidFill>
                  <a:srgbClr val="DEF5FA">
                    <a:lumMod val="25000"/>
                  </a:srgbClr>
                </a:solidFill>
              </a:rPr>
              <a:t>Профилактическая работа среди </a:t>
            </a:r>
            <a:r>
              <a:rPr lang="ru-RU" sz="3200" b="1" dirty="0" smtClean="0">
                <a:solidFill>
                  <a:srgbClr val="DEF5FA">
                    <a:lumMod val="25000"/>
                  </a:srgbClr>
                </a:solidFill>
              </a:rPr>
              <a:t>ЛУИН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2828805"/>
              </p:ext>
            </p:extLst>
          </p:nvPr>
        </p:nvGraphicFramePr>
        <p:xfrm>
          <a:off x="179516" y="1844824"/>
          <a:ext cx="8712969" cy="4850464"/>
        </p:xfrm>
        <a:graphic>
          <a:graphicData uri="http://schemas.openxmlformats.org/drawingml/2006/table">
            <a:tbl>
              <a:tblPr/>
              <a:tblGrid>
                <a:gridCol w="4968552"/>
                <a:gridCol w="2088232"/>
                <a:gridCol w="1656185"/>
              </a:tblGrid>
              <a:tr h="804211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7 месяцев 2019г.</a:t>
                      </a:r>
                      <a:endParaRPr lang="ru-RU" sz="20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Нормативы на год</a:t>
                      </a:r>
                      <a:endParaRPr lang="ru-RU" sz="20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925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Прямой охват в данном полугодии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4249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310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% от БОС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52,4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60%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549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Количество розданных шприцев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666 тыс.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549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 - Обеспеченность одного ЛУИН 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157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240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60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Количество розданных презервативов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430 тыс.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0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 - Обеспеченность одного ЛУИН 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1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Количество клиентов прошедших тестирование на ВИЧ экспресс методом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2816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31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% обследованных на ВИЧ</a:t>
                      </a:r>
                    </a:p>
                    <a:p>
                      <a:pPr algn="just"/>
                      <a:endParaRPr lang="ru-RU" sz="2000" b="1" dirty="0" smtClean="0">
                        <a:solidFill>
                          <a:schemeClr val="tx1"/>
                        </a:solidFill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67" y="116632"/>
            <a:ext cx="1938337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36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36496" cy="936104"/>
          </a:xfrm>
        </p:spPr>
        <p:txBody>
          <a:bodyPr>
            <a:normAutofit/>
          </a:bodyPr>
          <a:lstStyle/>
          <a:p>
            <a:r>
              <a:rPr lang="ru-RU" dirty="0"/>
              <a:t>Проекты </a:t>
            </a:r>
            <a:r>
              <a:rPr lang="ru-RU" dirty="0" smtClean="0"/>
              <a:t>НПО среди ЛУИН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916832"/>
            <a:ext cx="8367464" cy="4721944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/>
              <a:t>Проект «БРИДЖ» </a:t>
            </a:r>
            <a:r>
              <a:rPr lang="ru-RU" sz="3600" dirty="0" smtClean="0"/>
              <a:t>Центра изучения глобального здоровья в Центральной Азии:</a:t>
            </a:r>
            <a:endParaRPr lang="ru-RU" sz="3600" dirty="0"/>
          </a:p>
          <a:p>
            <a:pPr lvl="1"/>
            <a:r>
              <a:rPr lang="ru-RU" sz="3600" dirty="0"/>
              <a:t>Тестирование </a:t>
            </a:r>
            <a:r>
              <a:rPr lang="ru-RU" sz="3600" dirty="0" smtClean="0"/>
              <a:t>ЛУИН на </a:t>
            </a:r>
            <a:r>
              <a:rPr lang="ru-RU" sz="3600" dirty="0"/>
              <a:t>ВИЧ – инфекцию </a:t>
            </a:r>
            <a:r>
              <a:rPr lang="ru-RU" sz="3600" dirty="0" smtClean="0"/>
              <a:t>экспресс методом. </a:t>
            </a:r>
            <a:endParaRPr lang="ru-RU" sz="3600" dirty="0"/>
          </a:p>
          <a:p>
            <a:pPr lvl="1"/>
            <a:r>
              <a:rPr lang="ru-RU" sz="3600" dirty="0" smtClean="0"/>
              <a:t>Социальное сопровождение ЛУИН, положительных в экспресс в Центр СПИД.</a:t>
            </a:r>
          </a:p>
          <a:p>
            <a:pPr lvl="1"/>
            <a:r>
              <a:rPr lang="ru-RU" sz="3600" dirty="0" smtClean="0"/>
              <a:t>Прикрепление </a:t>
            </a:r>
            <a:r>
              <a:rPr lang="ru-RU" sz="3600" dirty="0"/>
              <a:t>к наблюдению и уходу новых пациентов, возвращение к уходу ранее выявленных пациентов (за 1 полугодие 2019г.  - 295 чел.)</a:t>
            </a:r>
          </a:p>
          <a:p>
            <a:r>
              <a:rPr lang="ru-RU" sz="3600" dirty="0"/>
              <a:t>Проект «Ускоренный ответ на эпидемии ВИЧ и туберкулёза среди ключевых групп населения в городах ВЕЦА»  AFEW </a:t>
            </a:r>
            <a:r>
              <a:rPr lang="ru-RU" sz="3600" dirty="0" err="1"/>
              <a:t>Kazakhstan</a:t>
            </a:r>
            <a:endParaRPr lang="ru-RU" sz="3600" dirty="0"/>
          </a:p>
          <a:p>
            <a:pPr lvl="1"/>
            <a:r>
              <a:rPr lang="ru-RU" sz="3600" dirty="0"/>
              <a:t>   </a:t>
            </a:r>
            <a:r>
              <a:rPr lang="ru-RU" sz="3600" dirty="0" smtClean="0"/>
              <a:t>Тестирование </a:t>
            </a:r>
            <a:r>
              <a:rPr lang="ru-RU" sz="3600" dirty="0"/>
              <a:t>ЛУИН и </a:t>
            </a:r>
            <a:r>
              <a:rPr lang="ru-RU" sz="3600" dirty="0" smtClean="0"/>
              <a:t>их половых </a:t>
            </a:r>
            <a:r>
              <a:rPr lang="ru-RU" sz="3600" dirty="0"/>
              <a:t>партнеров </a:t>
            </a:r>
            <a:r>
              <a:rPr lang="ru-RU" sz="3600" dirty="0" smtClean="0"/>
              <a:t>на </a:t>
            </a:r>
            <a:r>
              <a:rPr lang="ru-RU" sz="3600" dirty="0"/>
              <a:t>ВИЧ-инфекцию </a:t>
            </a:r>
            <a:r>
              <a:rPr lang="ru-RU" sz="3600" dirty="0" smtClean="0"/>
              <a:t>экспресс методом </a:t>
            </a:r>
          </a:p>
          <a:p>
            <a:pPr lvl="1"/>
            <a:r>
              <a:rPr lang="ru-RU" sz="3600" dirty="0" smtClean="0"/>
              <a:t>Прикрепление </a:t>
            </a:r>
            <a:r>
              <a:rPr lang="ru-RU" sz="3600" dirty="0"/>
              <a:t>к наблюдению и уходу новых пациентов, возвращение </a:t>
            </a:r>
            <a:r>
              <a:rPr lang="ru-RU" sz="3600" dirty="0" smtClean="0"/>
              <a:t> к </a:t>
            </a:r>
            <a:r>
              <a:rPr lang="ru-RU" sz="3600" dirty="0"/>
              <a:t>уходу ранее выявленных пациентов (за 1 полугодие 2019г.  -  289 чел.)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937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7480"/>
            <a:ext cx="8511480" cy="11112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Мероприятия по поддержке проекта Глобального </a:t>
            </a:r>
            <a:r>
              <a:rPr lang="ru-RU" dirty="0"/>
              <a:t>фонда </a:t>
            </a:r>
            <a:r>
              <a:rPr lang="ru-RU" dirty="0" smtClean="0"/>
              <a:t>в </a:t>
            </a:r>
            <a:r>
              <a:rPr lang="ru-RU" dirty="0"/>
              <a:t>г. Алматы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916832"/>
            <a:ext cx="8439472" cy="4255368"/>
          </a:xfrm>
        </p:spPr>
        <p:txBody>
          <a:bodyPr/>
          <a:lstStyle/>
          <a:p>
            <a:r>
              <a:rPr lang="ru-RU" dirty="0" smtClean="0"/>
              <a:t>Сформированы тех спецификации, проведены расчеты стоимости соц. заказов в разрезе каждой КГН.</a:t>
            </a:r>
          </a:p>
          <a:p>
            <a:r>
              <a:rPr lang="ru-RU" dirty="0" smtClean="0"/>
              <a:t>Обоснование соц. проектов, с описанием текущей ситуации среди КГН.</a:t>
            </a:r>
          </a:p>
          <a:p>
            <a:r>
              <a:rPr lang="ru-RU" dirty="0" smtClean="0"/>
              <a:t>Совместно с Управлением общественного здоровья </a:t>
            </a:r>
            <a:r>
              <a:rPr lang="ru-RU" dirty="0" err="1" smtClean="0"/>
              <a:t>адвокация</a:t>
            </a:r>
            <a:r>
              <a:rPr lang="ru-RU" dirty="0" smtClean="0"/>
              <a:t> соц. проектов в управлении стратегии и бюджета </a:t>
            </a:r>
            <a:r>
              <a:rPr lang="ru-RU" dirty="0" err="1" smtClean="0"/>
              <a:t>Акимата</a:t>
            </a:r>
            <a:r>
              <a:rPr lang="ru-RU" dirty="0" smtClean="0"/>
              <a:t> города Алматы.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69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dirty="0" smtClean="0"/>
              <a:t>Благодарю за внимание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44448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Широкоэкранная презентация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531</Words>
  <Application>Microsoft Office PowerPoint</Application>
  <PresentationFormat>Экран (4:3)</PresentationFormat>
  <Paragraphs>61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WidescreenPres</vt:lpstr>
      <vt:lpstr>1_Широкоэкранная презентация</vt:lpstr>
      <vt:lpstr>Презентация PowerPoint</vt:lpstr>
      <vt:lpstr>Программа «Снижения вреда» среди ЛУИН</vt:lpstr>
      <vt:lpstr>Профилактическая работа среди ЛУИН</vt:lpstr>
      <vt:lpstr>Проекты НПО среди ЛУИН</vt:lpstr>
      <vt:lpstr>Мероприятия по поддержке проекта Глобального фонда в г. Алматы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16</cp:revision>
  <cp:lastPrinted>2018-07-11T08:51:29Z</cp:lastPrinted>
  <dcterms:created xsi:type="dcterms:W3CDTF">2018-07-11T07:26:31Z</dcterms:created>
  <dcterms:modified xsi:type="dcterms:W3CDTF">2019-08-14T11:49:23Z</dcterms:modified>
</cp:coreProperties>
</file>