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3" r:id="rId4"/>
    <p:sldId id="261" r:id="rId5"/>
    <p:sldId id="269" r:id="rId6"/>
    <p:sldId id="270" r:id="rId7"/>
    <p:sldId id="271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13" autoAdjust="0"/>
  </p:normalViewPr>
  <p:slideViewPr>
    <p:cSldViewPr>
      <p:cViewPr varScale="1">
        <p:scale>
          <a:sx n="55" d="100"/>
          <a:sy n="55" d="100"/>
        </p:scale>
        <p:origin x="9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a\&#1056;&#1072;&#1073;&#1086;&#1095;&#1080;&#1081;%20&#1089;&#1090;&#1086;&#1083;\&#1047;&#1072;&#1087;&#1088;&#1086;&#1089;%20&#1074;%20&#1054;&#1043;&#1062;%20&#1057;&#1055;&#1048;&#1044;%20&#1087;&#1086;%20&#1076;&#1086;&#1087;.%20&#1082;&#1086;&#1083;&#1080;&#1095;&#1077;&#1089;&#1090;&#1074;&#1091;%20&#1088;\&#1044;&#1083;&#1103;%20&#1043;&#1060;%20&#1076;&#1086;&#1087;&#1086;&#1083;&#1085;&#1080;&#1090;&#1077;&#1083;&#1100;&#1085;&#1086;%20&#1087;&#1086;%20&#1086;&#1073;&#1083;&#1072;&#1089;&#1090;&#1103;&#1084;%201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a\&#1056;&#1072;&#1073;&#1086;&#1095;&#1080;&#1081;%20&#1089;&#1090;&#1086;&#1083;\&#1047;&#1072;&#1087;&#1088;&#1086;&#1089;%20&#1074;%20&#1054;&#1043;&#1062;%20&#1057;&#1055;&#1048;&#1044;%20&#1087;&#1086;%20&#1076;&#1086;&#1087;.%20&#1082;&#1086;&#1083;&#1080;&#1095;&#1077;&#1089;&#1090;&#1074;&#1091;%20&#1088;\&#1044;&#1083;&#1103;%20&#1043;&#1060;%20&#1076;&#1086;&#1087;&#1086;&#1083;&#1085;&#1080;&#1090;&#1077;&#1083;&#1100;&#1085;&#1086;%20&#1087;&#1086;%20&#1086;&#1073;&#1083;&#1072;&#1089;&#1090;&#1103;&#1084;%201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a\&#1056;&#1072;&#1073;&#1086;&#1095;&#1080;&#1081;%20&#1089;&#1090;&#1086;&#1083;\&#1056;&#1072;&#1089;&#1095;&#1077;&#1090;&#1099;%20&#1085;&#1072;%20&#1059;&#1043;&#1053;%20&#1076;&#1083;&#1103;%20&#1043;&#1060;\&#1060;&#1080;&#1085;&#1072;&#1085;&#1089;&#1080;&#1088;&#1086;&#1074;&#1072;&#1085;&#1080;&#1077;%20&#1072;&#1091;&#1090;&#1088;&#1080;&#1095;&#1077;&#1081;%202016%20&#1075;&#1086;&#1076;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Презервативы!$C$78</c:f>
              <c:strCache>
                <c:ptCount val="1"/>
                <c:pt idx="0">
                  <c:v>Выделено на закуп презервативов из МБ </c:v>
                </c:pt>
              </c:strCache>
            </c:strRef>
          </c:tx>
          <c:spPr>
            <a:solidFill>
              <a:srgbClr val="002060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15"/>
            <c:invertIfNegative val="0"/>
            <c:bubble3D val="0"/>
            <c:spPr>
              <a:solidFill>
                <a:srgbClr val="00B0F0"/>
              </a:solidFill>
              <a:ln w="9525">
                <a:solidFill>
                  <a:sysClr val="windowText" lastClr="000000"/>
                </a:solidFill>
              </a:ln>
            </c:spPr>
          </c:dPt>
          <c:dLbls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Презервативы!$B$79:$B$94</c:f>
              <c:strCache>
                <c:ptCount val="16"/>
                <c:pt idx="0">
                  <c:v>ЗКО</c:v>
                </c:pt>
                <c:pt idx="1">
                  <c:v>г.Астана</c:v>
                </c:pt>
                <c:pt idx="2">
                  <c:v>Мангистауская</c:v>
                </c:pt>
                <c:pt idx="3">
                  <c:v>Жамбылская</c:v>
                </c:pt>
                <c:pt idx="4">
                  <c:v>ЮКО</c:v>
                </c:pt>
                <c:pt idx="5">
                  <c:v>Алматинская</c:v>
                </c:pt>
                <c:pt idx="6">
                  <c:v>г.Алматы</c:v>
                </c:pt>
                <c:pt idx="7">
                  <c:v>Кызылординская</c:v>
                </c:pt>
                <c:pt idx="8">
                  <c:v>Карагандинская</c:v>
                </c:pt>
                <c:pt idx="9">
                  <c:v>Акмолинская</c:v>
                </c:pt>
                <c:pt idx="10">
                  <c:v>Павлодарская</c:v>
                </c:pt>
                <c:pt idx="11">
                  <c:v>СКО</c:v>
                </c:pt>
                <c:pt idx="12">
                  <c:v>ВКО</c:v>
                </c:pt>
                <c:pt idx="13">
                  <c:v>Актюбинская</c:v>
                </c:pt>
                <c:pt idx="14">
                  <c:v>Костанайская</c:v>
                </c:pt>
                <c:pt idx="15">
                  <c:v>РК</c:v>
                </c:pt>
              </c:strCache>
            </c:strRef>
          </c:cat>
          <c:val>
            <c:numRef>
              <c:f>Презервативы!$C$79:$C$94</c:f>
              <c:numCache>
                <c:formatCode>0</c:formatCode>
                <c:ptCount val="16"/>
                <c:pt idx="0">
                  <c:v>57.446808510638299</c:v>
                </c:pt>
                <c:pt idx="1">
                  <c:v>53.86291739894552</c:v>
                </c:pt>
                <c:pt idx="2">
                  <c:v>53.051643192488264</c:v>
                </c:pt>
                <c:pt idx="3">
                  <c:v>50.581444603211359</c:v>
                </c:pt>
                <c:pt idx="4">
                  <c:v>44.813678513564753</c:v>
                </c:pt>
                <c:pt idx="5">
                  <c:v>42.169789498033772</c:v>
                </c:pt>
                <c:pt idx="6">
                  <c:v>22.151394422310759</c:v>
                </c:pt>
                <c:pt idx="7">
                  <c:v>21.875</c:v>
                </c:pt>
                <c:pt idx="8">
                  <c:v>20.980911358756934</c:v>
                </c:pt>
                <c:pt idx="9">
                  <c:v>19.35483870967742</c:v>
                </c:pt>
                <c:pt idx="10">
                  <c:v>17.773131207527445</c:v>
                </c:pt>
                <c:pt idx="11">
                  <c:v>9.3914350112697225</c:v>
                </c:pt>
                <c:pt idx="12">
                  <c:v>5</c:v>
                </c:pt>
                <c:pt idx="13">
                  <c:v>0</c:v>
                </c:pt>
                <c:pt idx="14">
                  <c:v>0</c:v>
                </c:pt>
                <c:pt idx="15">
                  <c:v>30.403986496737158</c:v>
                </c:pt>
              </c:numCache>
            </c:numRef>
          </c:val>
        </c:ser>
        <c:ser>
          <c:idx val="1"/>
          <c:order val="1"/>
          <c:tx>
            <c:strRef>
              <c:f>Презервативы!$D$78</c:f>
              <c:strCache>
                <c:ptCount val="1"/>
                <c:pt idx="0">
                  <c:v>Дефицит</c:v>
                </c:pt>
              </c:strCache>
            </c:strRef>
          </c:tx>
          <c:spPr>
            <a:ln w="9525">
              <a:solidFill>
                <a:sysClr val="windowText" lastClr="000000"/>
              </a:solidFill>
            </a:ln>
          </c:spPr>
          <c:invertIfNegative val="0"/>
          <c:dPt>
            <c:idx val="1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ysClr val="windowText" lastClr="000000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Презервативы!$B$79:$B$94</c:f>
              <c:strCache>
                <c:ptCount val="16"/>
                <c:pt idx="0">
                  <c:v>ЗКО</c:v>
                </c:pt>
                <c:pt idx="1">
                  <c:v>г.Астана</c:v>
                </c:pt>
                <c:pt idx="2">
                  <c:v>Мангистауская</c:v>
                </c:pt>
                <c:pt idx="3">
                  <c:v>Жамбылская</c:v>
                </c:pt>
                <c:pt idx="4">
                  <c:v>ЮКО</c:v>
                </c:pt>
                <c:pt idx="5">
                  <c:v>Алматинская</c:v>
                </c:pt>
                <c:pt idx="6">
                  <c:v>г.Алматы</c:v>
                </c:pt>
                <c:pt idx="7">
                  <c:v>Кызылординская</c:v>
                </c:pt>
                <c:pt idx="8">
                  <c:v>Карагандинская</c:v>
                </c:pt>
                <c:pt idx="9">
                  <c:v>Акмолинская</c:v>
                </c:pt>
                <c:pt idx="10">
                  <c:v>Павлодарская</c:v>
                </c:pt>
                <c:pt idx="11">
                  <c:v>СКО</c:v>
                </c:pt>
                <c:pt idx="12">
                  <c:v>ВКО</c:v>
                </c:pt>
                <c:pt idx="13">
                  <c:v>Актюбинская</c:v>
                </c:pt>
                <c:pt idx="14">
                  <c:v>Костанайская</c:v>
                </c:pt>
                <c:pt idx="15">
                  <c:v>РК</c:v>
                </c:pt>
              </c:strCache>
            </c:strRef>
          </c:cat>
          <c:val>
            <c:numRef>
              <c:f>Презервативы!$D$79:$D$94</c:f>
              <c:numCache>
                <c:formatCode>0</c:formatCode>
                <c:ptCount val="16"/>
                <c:pt idx="0">
                  <c:v>42.553191489361701</c:v>
                </c:pt>
                <c:pt idx="1">
                  <c:v>46.13708260105448</c:v>
                </c:pt>
                <c:pt idx="2">
                  <c:v>46.948356807511736</c:v>
                </c:pt>
                <c:pt idx="3">
                  <c:v>49.418555396788641</c:v>
                </c:pt>
                <c:pt idx="4">
                  <c:v>55.186321486435247</c:v>
                </c:pt>
                <c:pt idx="5">
                  <c:v>57.830210501966228</c:v>
                </c:pt>
                <c:pt idx="6">
                  <c:v>77.848605577689241</c:v>
                </c:pt>
                <c:pt idx="7">
                  <c:v>78.125</c:v>
                </c:pt>
                <c:pt idx="8">
                  <c:v>79.019088641243059</c:v>
                </c:pt>
                <c:pt idx="9">
                  <c:v>80.645161290322577</c:v>
                </c:pt>
                <c:pt idx="10">
                  <c:v>82.226868792472558</c:v>
                </c:pt>
                <c:pt idx="11">
                  <c:v>90.608564988730279</c:v>
                </c:pt>
                <c:pt idx="12">
                  <c:v>95</c:v>
                </c:pt>
                <c:pt idx="13">
                  <c:v>100</c:v>
                </c:pt>
                <c:pt idx="14">
                  <c:v>100</c:v>
                </c:pt>
                <c:pt idx="15">
                  <c:v>69.596013503262839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58093368"/>
        <c:axId val="345309240"/>
      </c:barChart>
      <c:catAx>
        <c:axId val="258093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5309240"/>
        <c:crosses val="autoZero"/>
        <c:auto val="1"/>
        <c:lblAlgn val="ctr"/>
        <c:lblOffset val="100"/>
        <c:noMultiLvlLbl val="0"/>
      </c:catAx>
      <c:valAx>
        <c:axId val="345309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8093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Шприцы!$D$57</c:f>
              <c:strCache>
                <c:ptCount val="1"/>
                <c:pt idx="0">
                  <c:v>Выделено на закуп шприцев из МБ 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15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Шприцы!$C$58:$C$73</c:f>
              <c:strCache>
                <c:ptCount val="16"/>
                <c:pt idx="0">
                  <c:v>г.Астана</c:v>
                </c:pt>
                <c:pt idx="1">
                  <c:v>Карагандинская</c:v>
                </c:pt>
                <c:pt idx="2">
                  <c:v>Мангистауская</c:v>
                </c:pt>
                <c:pt idx="3">
                  <c:v>ЮКО</c:v>
                </c:pt>
                <c:pt idx="4">
                  <c:v>Акмолинская</c:v>
                </c:pt>
                <c:pt idx="5">
                  <c:v>Кызылординская</c:v>
                </c:pt>
                <c:pt idx="6">
                  <c:v>г.Алматы</c:v>
                </c:pt>
                <c:pt idx="7">
                  <c:v>ЗКО</c:v>
                </c:pt>
                <c:pt idx="8">
                  <c:v>Жамбылская</c:v>
                </c:pt>
                <c:pt idx="9">
                  <c:v>Павлодарская</c:v>
                </c:pt>
                <c:pt idx="10">
                  <c:v>СКО</c:v>
                </c:pt>
                <c:pt idx="11">
                  <c:v>Алматинская</c:v>
                </c:pt>
                <c:pt idx="12">
                  <c:v>ВКО</c:v>
                </c:pt>
                <c:pt idx="13">
                  <c:v>Костанайская</c:v>
                </c:pt>
                <c:pt idx="14">
                  <c:v>Актюбинская</c:v>
                </c:pt>
                <c:pt idx="15">
                  <c:v>Всего по РК</c:v>
                </c:pt>
              </c:strCache>
            </c:strRef>
          </c:cat>
          <c:val>
            <c:numRef>
              <c:f>Шприцы!$D$58:$D$73</c:f>
              <c:numCache>
                <c:formatCode>0</c:formatCode>
                <c:ptCount val="16"/>
                <c:pt idx="0">
                  <c:v>85.705034887139519</c:v>
                </c:pt>
                <c:pt idx="1">
                  <c:v>84.190556492411474</c:v>
                </c:pt>
                <c:pt idx="2">
                  <c:v>76.19047619047619</c:v>
                </c:pt>
                <c:pt idx="3">
                  <c:v>75.50813008130082</c:v>
                </c:pt>
                <c:pt idx="4">
                  <c:v>64.444444444444443</c:v>
                </c:pt>
                <c:pt idx="5">
                  <c:v>64.285714285714292</c:v>
                </c:pt>
                <c:pt idx="6">
                  <c:v>62.462462462462462</c:v>
                </c:pt>
                <c:pt idx="7">
                  <c:v>48.936170212765958</c:v>
                </c:pt>
                <c:pt idx="8">
                  <c:v>44.270833333333336</c:v>
                </c:pt>
                <c:pt idx="9">
                  <c:v>41.666666666666664</c:v>
                </c:pt>
                <c:pt idx="10">
                  <c:v>17.985611510791365</c:v>
                </c:pt>
                <c:pt idx="11">
                  <c:v>11.111111111111111</c:v>
                </c:pt>
                <c:pt idx="12">
                  <c:v>11.05248280410817</c:v>
                </c:pt>
                <c:pt idx="13">
                  <c:v>3.7791652974038779</c:v>
                </c:pt>
                <c:pt idx="14">
                  <c:v>0</c:v>
                </c:pt>
                <c:pt idx="15">
                  <c:v>48.989422405105508</c:v>
                </c:pt>
              </c:numCache>
            </c:numRef>
          </c:val>
        </c:ser>
        <c:ser>
          <c:idx val="1"/>
          <c:order val="1"/>
          <c:tx>
            <c:strRef>
              <c:f>Шприцы!$E$57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Шприцы!$C$58:$C$73</c:f>
              <c:strCache>
                <c:ptCount val="16"/>
                <c:pt idx="0">
                  <c:v>г.Астана</c:v>
                </c:pt>
                <c:pt idx="1">
                  <c:v>Карагандинская</c:v>
                </c:pt>
                <c:pt idx="2">
                  <c:v>Мангистауская</c:v>
                </c:pt>
                <c:pt idx="3">
                  <c:v>ЮКО</c:v>
                </c:pt>
                <c:pt idx="4">
                  <c:v>Акмолинская</c:v>
                </c:pt>
                <c:pt idx="5">
                  <c:v>Кызылординская</c:v>
                </c:pt>
                <c:pt idx="6">
                  <c:v>г.Алматы</c:v>
                </c:pt>
                <c:pt idx="7">
                  <c:v>ЗКО</c:v>
                </c:pt>
                <c:pt idx="8">
                  <c:v>Жамбылская</c:v>
                </c:pt>
                <c:pt idx="9">
                  <c:v>Павлодарская</c:v>
                </c:pt>
                <c:pt idx="10">
                  <c:v>СКО</c:v>
                </c:pt>
                <c:pt idx="11">
                  <c:v>Алматинская</c:v>
                </c:pt>
                <c:pt idx="12">
                  <c:v>ВКО</c:v>
                </c:pt>
                <c:pt idx="13">
                  <c:v>Костанайская</c:v>
                </c:pt>
                <c:pt idx="14">
                  <c:v>Актюбинская</c:v>
                </c:pt>
                <c:pt idx="15">
                  <c:v>Всего по РК</c:v>
                </c:pt>
              </c:strCache>
            </c:strRef>
          </c:cat>
          <c:val>
            <c:numRef>
              <c:f>Шприцы!$E$58:$E$73</c:f>
              <c:numCache>
                <c:formatCode>0</c:formatCode>
                <c:ptCount val="16"/>
                <c:pt idx="0">
                  <c:v>14.294965112860481</c:v>
                </c:pt>
                <c:pt idx="1">
                  <c:v>15.809443507588526</c:v>
                </c:pt>
                <c:pt idx="2">
                  <c:v>23.80952380952381</c:v>
                </c:pt>
                <c:pt idx="3">
                  <c:v>24.49186991869918</c:v>
                </c:pt>
                <c:pt idx="4">
                  <c:v>35.555555555555557</c:v>
                </c:pt>
                <c:pt idx="5">
                  <c:v>35.714285714285708</c:v>
                </c:pt>
                <c:pt idx="6">
                  <c:v>37.537537537537538</c:v>
                </c:pt>
                <c:pt idx="7">
                  <c:v>51.063829787234042</c:v>
                </c:pt>
                <c:pt idx="8">
                  <c:v>55.729166666666664</c:v>
                </c:pt>
                <c:pt idx="9">
                  <c:v>58.333333333333336</c:v>
                </c:pt>
                <c:pt idx="10">
                  <c:v>82.014388489208642</c:v>
                </c:pt>
                <c:pt idx="11">
                  <c:v>88.888888888888886</c:v>
                </c:pt>
                <c:pt idx="12">
                  <c:v>88.947517195891834</c:v>
                </c:pt>
                <c:pt idx="13">
                  <c:v>96.220834702596122</c:v>
                </c:pt>
                <c:pt idx="14">
                  <c:v>100</c:v>
                </c:pt>
                <c:pt idx="15">
                  <c:v>51.010577594894492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345312376"/>
        <c:axId val="345313160"/>
      </c:barChart>
      <c:catAx>
        <c:axId val="345312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5313160"/>
        <c:crosses val="autoZero"/>
        <c:auto val="1"/>
        <c:lblAlgn val="ctr"/>
        <c:lblOffset val="100"/>
        <c:noMultiLvlLbl val="0"/>
      </c:catAx>
      <c:valAx>
        <c:axId val="345313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53123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Лист1!$C$97</c:f>
              <c:strCache>
                <c:ptCount val="1"/>
                <c:pt idx="0">
                  <c:v>Выделено на зарплату аутрич из МБ </c:v>
                </c:pt>
              </c:strCache>
            </c:strRef>
          </c:tx>
          <c:spPr>
            <a:solidFill>
              <a:srgbClr val="002060"/>
            </a:solidFill>
            <a:ln w="12700"/>
          </c:spPr>
          <c:invertIfNegative val="0"/>
          <c:dPt>
            <c:idx val="16"/>
            <c:invertIfNegative val="0"/>
            <c:bubble3D val="0"/>
            <c:spPr>
              <a:solidFill>
                <a:srgbClr val="00B0F0"/>
              </a:solidFill>
              <a:ln w="12700"/>
            </c:spPr>
          </c:dPt>
          <c:dLbls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Лист1!$B$98:$B$114</c:f>
              <c:strCache>
                <c:ptCount val="17"/>
                <c:pt idx="0">
                  <c:v>Атырауская</c:v>
                </c:pt>
                <c:pt idx="1">
                  <c:v>ВКО</c:v>
                </c:pt>
                <c:pt idx="2">
                  <c:v>ЗКО</c:v>
                </c:pt>
                <c:pt idx="3">
                  <c:v>Костанайская</c:v>
                </c:pt>
                <c:pt idx="4">
                  <c:v>Мангистауская</c:v>
                </c:pt>
                <c:pt idx="5">
                  <c:v>ЮКО</c:v>
                </c:pt>
                <c:pt idx="6">
                  <c:v>г.Астана</c:v>
                </c:pt>
                <c:pt idx="7">
                  <c:v>Павлодарская</c:v>
                </c:pt>
                <c:pt idx="8">
                  <c:v>Карагандинская</c:v>
                </c:pt>
                <c:pt idx="9">
                  <c:v>Алматинская</c:v>
                </c:pt>
                <c:pt idx="10">
                  <c:v>Акмолинская</c:v>
                </c:pt>
                <c:pt idx="11">
                  <c:v>г.Алматы</c:v>
                </c:pt>
                <c:pt idx="12">
                  <c:v>Кызылординская</c:v>
                </c:pt>
                <c:pt idx="13">
                  <c:v>СКО</c:v>
                </c:pt>
                <c:pt idx="14">
                  <c:v>Жамбылская</c:v>
                </c:pt>
                <c:pt idx="15">
                  <c:v>Актюбинская</c:v>
                </c:pt>
                <c:pt idx="16">
                  <c:v>Всего по РК</c:v>
                </c:pt>
              </c:strCache>
            </c:strRef>
          </c:cat>
          <c:val>
            <c:numRef>
              <c:f>Лист1!$C$98:$C$114</c:f>
              <c:numCache>
                <c:formatCode>0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80</c:v>
                </c:pt>
                <c:pt idx="8">
                  <c:v>73.84615384615384</c:v>
                </c:pt>
                <c:pt idx="9">
                  <c:v>65.217391304347828</c:v>
                </c:pt>
                <c:pt idx="10" formatCode="General">
                  <c:v>60</c:v>
                </c:pt>
                <c:pt idx="11">
                  <c:v>53.125</c:v>
                </c:pt>
                <c:pt idx="12">
                  <c:v>46.428571428571431</c:v>
                </c:pt>
                <c:pt idx="13">
                  <c:v>15</c:v>
                </c:pt>
                <c:pt idx="14">
                  <c:v>0</c:v>
                </c:pt>
                <c:pt idx="15" formatCode="General">
                  <c:v>0</c:v>
                </c:pt>
                <c:pt idx="16">
                  <c:v>72.508591065292094</c:v>
                </c:pt>
              </c:numCache>
            </c:numRef>
          </c:val>
        </c:ser>
        <c:ser>
          <c:idx val="1"/>
          <c:order val="1"/>
          <c:tx>
            <c:strRef>
              <c:f>Лист1!$D$97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C00000"/>
            </a:solidFill>
            <a:ln w="12700"/>
          </c:spPr>
          <c:invertIfNegative val="0"/>
          <c:dPt>
            <c:idx val="16"/>
            <c:invertIfNegative val="0"/>
            <c:bubble3D val="0"/>
            <c:spPr>
              <a:solidFill>
                <a:srgbClr val="FF0000"/>
              </a:solidFill>
              <a:ln w="12700"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Лист1!$B$98:$B$114</c:f>
              <c:strCache>
                <c:ptCount val="17"/>
                <c:pt idx="0">
                  <c:v>Атырауская</c:v>
                </c:pt>
                <c:pt idx="1">
                  <c:v>ВКО</c:v>
                </c:pt>
                <c:pt idx="2">
                  <c:v>ЗКО</c:v>
                </c:pt>
                <c:pt idx="3">
                  <c:v>Костанайская</c:v>
                </c:pt>
                <c:pt idx="4">
                  <c:v>Мангистауская</c:v>
                </c:pt>
                <c:pt idx="5">
                  <c:v>ЮКО</c:v>
                </c:pt>
                <c:pt idx="6">
                  <c:v>г.Астана</c:v>
                </c:pt>
                <c:pt idx="7">
                  <c:v>Павлодарская</c:v>
                </c:pt>
                <c:pt idx="8">
                  <c:v>Карагандинская</c:v>
                </c:pt>
                <c:pt idx="9">
                  <c:v>Алматинская</c:v>
                </c:pt>
                <c:pt idx="10">
                  <c:v>Акмолинская</c:v>
                </c:pt>
                <c:pt idx="11">
                  <c:v>г.Алматы</c:v>
                </c:pt>
                <c:pt idx="12">
                  <c:v>Кызылординская</c:v>
                </c:pt>
                <c:pt idx="13">
                  <c:v>СКО</c:v>
                </c:pt>
                <c:pt idx="14">
                  <c:v>Жамбылская</c:v>
                </c:pt>
                <c:pt idx="15">
                  <c:v>Актюбинская</c:v>
                </c:pt>
                <c:pt idx="16">
                  <c:v>Всего по РК</c:v>
                </c:pt>
              </c:strCache>
            </c:strRef>
          </c:cat>
          <c:val>
            <c:numRef>
              <c:f>Лист1!$D$98:$D$114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20</c:v>
                </c:pt>
                <c:pt idx="8">
                  <c:v>26.15384615384616</c:v>
                </c:pt>
                <c:pt idx="9">
                  <c:v>34.782608695652172</c:v>
                </c:pt>
                <c:pt idx="10" formatCode="General">
                  <c:v>40</c:v>
                </c:pt>
                <c:pt idx="11">
                  <c:v>46.875</c:v>
                </c:pt>
                <c:pt idx="12">
                  <c:v>53.571428571428569</c:v>
                </c:pt>
                <c:pt idx="13">
                  <c:v>85</c:v>
                </c:pt>
                <c:pt idx="14">
                  <c:v>100</c:v>
                </c:pt>
                <c:pt idx="15" formatCode="General">
                  <c:v>100</c:v>
                </c:pt>
                <c:pt idx="16">
                  <c:v>27.491408934707906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347522928"/>
        <c:axId val="347516264"/>
      </c:barChart>
      <c:catAx>
        <c:axId val="34752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516264"/>
        <c:crosses val="autoZero"/>
        <c:auto val="1"/>
        <c:lblAlgn val="ctr"/>
        <c:lblOffset val="100"/>
        <c:noMultiLvlLbl val="0"/>
      </c:catAx>
      <c:valAx>
        <c:axId val="3475162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ot"/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prstDash val="sysDash"/>
          </a:ln>
        </c:spPr>
        <c:crossAx val="3475229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DBFCD-4E95-47A2-A7C6-B5DCC33248D3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50391-38BB-42C7-BEB6-FD761D941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73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закуп презервативов в 2011 году было</a:t>
            </a:r>
            <a:r>
              <a:rPr lang="ru-RU" baseline="0" dirty="0" smtClean="0"/>
              <a:t> выделено 799 697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2012 – 1 074 663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2013 – 1 032 690 </a:t>
            </a:r>
            <a:r>
              <a:rPr lang="en-US" baseline="0" dirty="0" smtClean="0"/>
              <a:t>$ </a:t>
            </a:r>
            <a:r>
              <a:rPr lang="kk-KZ" baseline="0" dirty="0" smtClean="0"/>
              <a:t>США.</a:t>
            </a:r>
          </a:p>
          <a:p>
            <a:r>
              <a:rPr lang="kk-KZ" baseline="0" dirty="0" smtClean="0"/>
              <a:t>Если в 2011 и 2012 году приемущественная часть презервативов закупалась за счет средста ГФ, то в 2013 году на закуп презервативов 50,3% финансирования было выделено за счет местного госбюджета и 49,7%  за счет средств ГФ.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2955B-5C80-4701-8156-916ECD0434D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4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закуп презервативов в 2011 году было</a:t>
            </a:r>
            <a:r>
              <a:rPr lang="ru-RU" baseline="0" dirty="0" smtClean="0"/>
              <a:t> выделено 799 697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2012 – 1 074 663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2013 – 1 032 690 </a:t>
            </a:r>
            <a:r>
              <a:rPr lang="en-US" baseline="0" dirty="0" smtClean="0"/>
              <a:t>$ </a:t>
            </a:r>
            <a:r>
              <a:rPr lang="kk-KZ" baseline="0" dirty="0" smtClean="0"/>
              <a:t>США.</a:t>
            </a:r>
          </a:p>
          <a:p>
            <a:r>
              <a:rPr lang="kk-KZ" baseline="0" dirty="0" smtClean="0"/>
              <a:t>Если в 2011 и 2012 году приемущественная часть презервативов закупалась за счет средста ГФ, то в 2013 году на закуп презервативов 50,3% финансирования было выделено за счет местного госбюджета и 49,7%  за счет средств ГФ.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2955B-5C80-4701-8156-916ECD0434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4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закуп презервативов в 2011 году было</a:t>
            </a:r>
            <a:r>
              <a:rPr lang="ru-RU" baseline="0" dirty="0" smtClean="0"/>
              <a:t> выделено 799 697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2012 – 1 074 663 </a:t>
            </a:r>
            <a:r>
              <a:rPr lang="en-US" baseline="0" dirty="0" smtClean="0"/>
              <a:t>$ </a:t>
            </a:r>
            <a:r>
              <a:rPr lang="kk-KZ" baseline="0" dirty="0" smtClean="0"/>
              <a:t>США, в 2013 – 1 032 690 </a:t>
            </a:r>
            <a:r>
              <a:rPr lang="en-US" baseline="0" dirty="0" smtClean="0"/>
              <a:t>$ </a:t>
            </a:r>
            <a:r>
              <a:rPr lang="kk-KZ" baseline="0" dirty="0" smtClean="0"/>
              <a:t>США.</a:t>
            </a:r>
          </a:p>
          <a:p>
            <a:r>
              <a:rPr lang="kk-KZ" baseline="0" dirty="0" smtClean="0"/>
              <a:t>Если в 2011 и 2012 году приемущественная часть презервативов закупалась за счет средста ГФ, то в 2013 году на закуп презервативов 50,3% финансирования было выделено за счет местного госбюджета и 49,7%  за счет средств ГФ.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2955B-5C80-4701-8156-916ECD0434D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4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08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5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0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8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52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5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3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2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2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1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4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54EB3-3B45-4842-9695-6842F67064D6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9D39-0692-4008-B8FA-D9549E931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6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Государственная программа развития здравоохранения Республики Казахстан «</a:t>
            </a:r>
            <a:r>
              <a:rPr lang="ru-RU" b="1" dirty="0" err="1"/>
              <a:t>Денсаулық</a:t>
            </a:r>
            <a:r>
              <a:rPr lang="ru-RU" b="1" dirty="0"/>
              <a:t>» на 2016 – 2019 годы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Петренко И.И., заместитель Генерального директора РЦСПИД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Государственная программа развития </a:t>
            </a:r>
            <a:r>
              <a:rPr lang="ru-RU" b="1" dirty="0"/>
              <a:t>здравоохранения Республики </a:t>
            </a:r>
            <a:r>
              <a:rPr lang="ru-RU" b="1" dirty="0" smtClean="0"/>
              <a:t>Казахстан «</a:t>
            </a:r>
            <a:r>
              <a:rPr lang="ru-RU" b="1" dirty="0" err="1"/>
              <a:t>Денсаулық</a:t>
            </a:r>
            <a:r>
              <a:rPr lang="ru-RU" b="1" dirty="0"/>
              <a:t>» на 2016 – 2019 </a:t>
            </a:r>
            <a:r>
              <a:rPr lang="ru-RU" b="1" dirty="0" smtClean="0"/>
              <a:t>годы</a:t>
            </a:r>
            <a:r>
              <a:rPr lang="ru-RU" dirty="0" smtClean="0"/>
              <a:t>, </a:t>
            </a:r>
            <a:r>
              <a:rPr lang="ru-RU" sz="2400" dirty="0" smtClean="0"/>
              <a:t>утверждена Указом Президента  Республики Казахстан </a:t>
            </a:r>
            <a:r>
              <a:rPr lang="en-US" sz="2400" dirty="0"/>
              <a:t>   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от 28 декабря 2015 года № </a:t>
            </a:r>
            <a:r>
              <a:rPr lang="ru-RU" sz="2400" dirty="0" smtClean="0"/>
              <a:t>1082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r>
              <a:rPr lang="en-US" b="1" dirty="0" err="1"/>
              <a:t>Цель</a:t>
            </a:r>
            <a:r>
              <a:rPr lang="en-US" b="1" dirty="0"/>
              <a:t> </a:t>
            </a:r>
            <a:r>
              <a:rPr lang="en-US" b="1" dirty="0" err="1" smtClean="0"/>
              <a:t>Программы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/>
              <a:t>Укрепление здоровья населения для обеспечения устойчивого социально-экономического развития </a:t>
            </a:r>
            <a:r>
              <a:rPr lang="ru-RU" dirty="0" smtClean="0"/>
              <a:t>страны</a:t>
            </a:r>
          </a:p>
          <a:p>
            <a:pPr marL="0" indent="0">
              <a:buNone/>
            </a:pPr>
            <a:r>
              <a:rPr lang="en-US" b="1" dirty="0" err="1" smtClean="0"/>
              <a:t>Задачи</a:t>
            </a:r>
            <a:r>
              <a:rPr lang="ru-RU" b="1" dirty="0" smtClean="0"/>
              <a:t>: 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системы общественного </a:t>
            </a:r>
            <a:r>
              <a:rPr lang="ru-RU" dirty="0" smtClean="0"/>
              <a:t>здравоохранения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профилактики и управления </a:t>
            </a:r>
            <a:r>
              <a:rPr lang="ru-RU" dirty="0" smtClean="0"/>
              <a:t>заболеваниями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эффективности управления и </a:t>
            </a:r>
            <a:r>
              <a:rPr lang="ru-RU" dirty="0" err="1" smtClean="0"/>
              <a:t>финансиро-вания</a:t>
            </a:r>
            <a:r>
              <a:rPr lang="ru-RU" dirty="0" smtClean="0"/>
              <a:t> </a:t>
            </a:r>
            <a:r>
              <a:rPr lang="ru-RU" dirty="0"/>
              <a:t>системы </a:t>
            </a:r>
            <a:r>
              <a:rPr lang="ru-RU" dirty="0" smtClean="0"/>
              <a:t>здравоохранения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эффективности использования ресурсов и совершенствование инфраструктуры отрасли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73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/>
              <a:t>«</a:t>
            </a:r>
            <a:r>
              <a:rPr lang="ru-RU" sz="3100" b="1" dirty="0" err="1"/>
              <a:t>Денсаулық</a:t>
            </a:r>
            <a:r>
              <a:rPr lang="ru-RU" sz="3100" b="1" dirty="0"/>
              <a:t>» на 2016 – 2019 годы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766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dirty="0" err="1"/>
              <a:t>Целевой</a:t>
            </a:r>
            <a:r>
              <a:rPr lang="en-US" sz="4400" b="1" dirty="0"/>
              <a:t> </a:t>
            </a:r>
            <a:r>
              <a:rPr lang="en-US" sz="4400" b="1" dirty="0" err="1" smtClean="0"/>
              <a:t>индикатор</a:t>
            </a:r>
            <a:r>
              <a:rPr lang="ru-RU" sz="4400" dirty="0" smtClean="0"/>
              <a:t>: </a:t>
            </a:r>
            <a:r>
              <a:rPr lang="ru-RU" sz="4400" dirty="0"/>
              <a:t>К 2020 году уровень ожидаемой продолжительности жизни достигнет 73 </a:t>
            </a:r>
            <a:r>
              <a:rPr lang="ru-RU" sz="4400" dirty="0" smtClean="0"/>
              <a:t>лет</a:t>
            </a:r>
          </a:p>
          <a:p>
            <a:pPr marL="0" indent="0">
              <a:buNone/>
            </a:pPr>
            <a:r>
              <a:rPr lang="en-US" sz="4400" b="1" dirty="0" err="1" smtClean="0"/>
              <a:t>Показател</a:t>
            </a:r>
            <a:r>
              <a:rPr lang="ru-RU" sz="4400" b="1" dirty="0" smtClean="0"/>
              <a:t>ь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результатов</a:t>
            </a:r>
            <a:r>
              <a:rPr lang="ru-RU" sz="4400" dirty="0" smtClean="0"/>
              <a:t>: </a:t>
            </a:r>
            <a:r>
              <a:rPr lang="ru-RU" sz="4400" dirty="0"/>
              <a:t>Распространенность ВИЧ-инфекции в возрастной группе 15-49 лет в пределах 0,2-0,6</a:t>
            </a:r>
            <a:r>
              <a:rPr lang="ru-RU" sz="4400" dirty="0" smtClean="0"/>
              <a:t>%</a:t>
            </a:r>
          </a:p>
          <a:p>
            <a:pPr marL="0" indent="0">
              <a:buNone/>
            </a:pPr>
            <a:r>
              <a:rPr lang="ru-RU" dirty="0" smtClean="0"/>
              <a:t>   2016 -0,26%</a:t>
            </a:r>
          </a:p>
          <a:p>
            <a:pPr marL="0" indent="0">
              <a:buNone/>
            </a:pPr>
            <a:r>
              <a:rPr lang="ru-RU" dirty="0" smtClean="0"/>
              <a:t>   2017 -0,33%</a:t>
            </a:r>
          </a:p>
          <a:p>
            <a:pPr marL="0" indent="0">
              <a:buNone/>
            </a:pPr>
            <a:r>
              <a:rPr lang="ru-RU" dirty="0" smtClean="0"/>
              <a:t>   2018 –0,41%</a:t>
            </a:r>
          </a:p>
          <a:p>
            <a:pPr marL="0" indent="0">
              <a:buNone/>
            </a:pPr>
            <a:r>
              <a:rPr lang="ru-RU" dirty="0" smtClean="0"/>
              <a:t>   2019 -0,51%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 algn="just">
              <a:buNone/>
            </a:pPr>
            <a:r>
              <a:rPr lang="ru-RU" sz="4400" dirty="0" smtClean="0"/>
              <a:t>2.Правительству </a:t>
            </a:r>
            <a:r>
              <a:rPr lang="ru-RU" sz="4400" dirty="0"/>
              <a:t>Республики Казахстан</a:t>
            </a:r>
            <a:r>
              <a:rPr lang="ru-RU" sz="4400" dirty="0" smtClean="0"/>
              <a:t>:</a:t>
            </a:r>
          </a:p>
          <a:p>
            <a:pPr marL="0" indent="0" algn="just">
              <a:buNone/>
            </a:pPr>
            <a:r>
              <a:rPr lang="ru-RU" sz="4400" dirty="0" smtClean="0"/>
              <a:t>    </a:t>
            </a:r>
            <a:r>
              <a:rPr lang="ru-RU" sz="4400" dirty="0"/>
              <a:t>1) в месячный срок разработать и утвердить План мероприятий по реализации Программы по согласованию с Администрацией Президента Республики Казахстан; </a:t>
            </a:r>
            <a:endParaRPr lang="ru-RU" sz="4400" dirty="0" smtClean="0"/>
          </a:p>
          <a:p>
            <a:pPr marL="0" indent="0">
              <a:buNone/>
            </a:pPr>
            <a:endParaRPr lang="ru-RU" sz="3800" dirty="0" smtClean="0"/>
          </a:p>
          <a:p>
            <a:pPr marL="0" indent="0" algn="just">
              <a:buNone/>
            </a:pPr>
            <a:r>
              <a:rPr lang="ru-RU" sz="4400" dirty="0" smtClean="0"/>
              <a:t>3. </a:t>
            </a:r>
            <a:r>
              <a:rPr lang="ru-RU" sz="4400" dirty="0"/>
              <a:t>Центральным государственным органам и местным исполнительным органам принять меры по реализации Программы.</a:t>
            </a:r>
            <a:br>
              <a:rPr lang="ru-RU" sz="44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766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Затраты на финансирование по данным РЦ СПИД</a:t>
            </a:r>
            <a:br>
              <a:rPr lang="ru-RU" sz="2400" dirty="0" smtClean="0"/>
            </a:br>
            <a:r>
              <a:rPr lang="ru-RU" sz="2400" dirty="0" smtClean="0"/>
              <a:t>(презервативы) 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820483"/>
              </p:ext>
            </p:extLst>
          </p:nvPr>
        </p:nvGraphicFramePr>
        <p:xfrm>
          <a:off x="395536" y="836712"/>
          <a:ext cx="8229600" cy="1677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440160"/>
                <a:gridCol w="1368152"/>
                <a:gridCol w="1470465"/>
                <a:gridCol w="2222631"/>
              </a:tblGrid>
              <a:tr h="7524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Закуп презервативов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- 2015г.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Необходимо на 2016г.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- 2016г.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Дефицит бюджета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3276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МБ (ТГ)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160 198 900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423 746 735</a:t>
                      </a:r>
                    </a:p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128 835 900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294 910 835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2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МБ (</a:t>
                      </a:r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США)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696516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1 210 705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368 103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828401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283586"/>
              </p:ext>
            </p:extLst>
          </p:nvPr>
        </p:nvGraphicFramePr>
        <p:xfrm>
          <a:off x="152350" y="2544885"/>
          <a:ext cx="6162675" cy="431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00192" y="3380164"/>
            <a:ext cx="2843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Расчет произведен на систематический охват УГН профпрограммами, при обеспечении:</a:t>
            </a:r>
          </a:p>
          <a:p>
            <a:pPr marL="171450" indent="-171450">
              <a:buFontTx/>
              <a:buChar char="-"/>
            </a:pPr>
            <a:r>
              <a:rPr lang="ru-RU" sz="1200" dirty="0" smtClean="0"/>
              <a:t>100 презервативов в год на 1 ЛУИН;</a:t>
            </a:r>
          </a:p>
          <a:p>
            <a:pPr marL="171450" indent="-171450">
              <a:buFontTx/>
              <a:buChar char="-"/>
            </a:pPr>
            <a:r>
              <a:rPr lang="ru-RU" sz="1200" dirty="0" smtClean="0"/>
              <a:t>750 презервативов в год на 1 РС;</a:t>
            </a:r>
          </a:p>
          <a:p>
            <a:pPr marL="171450" indent="-171450">
              <a:buFontTx/>
              <a:buChar char="-"/>
            </a:pPr>
            <a:r>
              <a:rPr lang="ru-RU" sz="1200" dirty="0" smtClean="0"/>
              <a:t>365 презервативов в год на 1 МСМ;</a:t>
            </a:r>
          </a:p>
          <a:p>
            <a:pPr marL="171450" indent="-171450">
              <a:buFontTx/>
              <a:buChar char="-"/>
            </a:pPr>
            <a:endParaRPr lang="ru-RU" sz="1200" dirty="0" smtClean="0"/>
          </a:p>
          <a:p>
            <a:pPr marL="171450" indent="-171450">
              <a:buFontTx/>
              <a:buChar char="-"/>
            </a:pP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412808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Затраты на финансирование по данным РЦ СПИД</a:t>
            </a:r>
            <a:br>
              <a:rPr lang="ru-RU" sz="2400" dirty="0" smtClean="0"/>
            </a:br>
            <a:r>
              <a:rPr lang="ru-RU" sz="2400" dirty="0" smtClean="0"/>
              <a:t>(шприцы) 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907265"/>
              </p:ext>
            </p:extLst>
          </p:nvPr>
        </p:nvGraphicFramePr>
        <p:xfrm>
          <a:off x="395536" y="836712"/>
          <a:ext cx="8229600" cy="1652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440160"/>
                <a:gridCol w="1368152"/>
                <a:gridCol w="1470465"/>
                <a:gridCol w="2222631"/>
              </a:tblGrid>
              <a:tr h="7524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Закуп презервативов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- 2015г.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Необходимо на 2016г.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- 2016г.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Дефицит бюджета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</a:tr>
              <a:tr h="4716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МБ (ТГ)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141 749 180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181 296 295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107 824 220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109 731 335</a:t>
                      </a:r>
                    </a:p>
                  </a:txBody>
                  <a:tcPr marL="9525" marR="9525" marT="9525" marB="0" anchor="ctr"/>
                </a:tc>
              </a:tr>
              <a:tr h="4282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МБ (</a:t>
                      </a:r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США)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616 301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517 989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308 069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313 518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32240" y="2924944"/>
            <a:ext cx="2267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Расчет произведен 240 шт. шприцев на 1 ЛУИН в год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911918"/>
              </p:ext>
            </p:extLst>
          </p:nvPr>
        </p:nvGraphicFramePr>
        <p:xfrm>
          <a:off x="107504" y="2636912"/>
          <a:ext cx="692581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75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Затраты на финансирование по данным РЦ СПИД</a:t>
            </a:r>
            <a:br>
              <a:rPr lang="ru-RU" sz="2400" dirty="0" smtClean="0"/>
            </a:br>
            <a:r>
              <a:rPr lang="ru-RU" sz="2400" dirty="0" smtClean="0"/>
              <a:t>(аутрич-работники) 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869467"/>
              </p:ext>
            </p:extLst>
          </p:nvPr>
        </p:nvGraphicFramePr>
        <p:xfrm>
          <a:off x="2" y="764704"/>
          <a:ext cx="8964487" cy="2061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17"/>
                <a:gridCol w="1568763"/>
                <a:gridCol w="1490326"/>
                <a:gridCol w="1601774"/>
                <a:gridCol w="2421107"/>
              </a:tblGrid>
              <a:tr h="4855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Зарплата  аутрич-работников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- 2015г.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Необходимо на 2016г.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Выделено - 2016г.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Дефицит бюджета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621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МБ (ТГ)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100 080 000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227 329 200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164 833 200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62 496 000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1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МБ (</a:t>
                      </a:r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США)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435 130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649 512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470 952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178 560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71592" y="3573016"/>
            <a:ext cx="2725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Из расчета зарплаты -   32 500тг. (93</a:t>
            </a:r>
            <a:r>
              <a:rPr lang="en-US" sz="1200" dirty="0" smtClean="0"/>
              <a:t>$</a:t>
            </a:r>
            <a:r>
              <a:rPr lang="ru-RU" sz="1200" dirty="0" smtClean="0"/>
              <a:t>США) в месяц на 1 аутрич-работника</a:t>
            </a:r>
          </a:p>
          <a:p>
            <a:pPr marL="171450" indent="-171450">
              <a:buFontTx/>
              <a:buChar char="-"/>
            </a:pPr>
            <a:endParaRPr lang="ru-RU" sz="1200" dirty="0" smtClean="0"/>
          </a:p>
          <a:p>
            <a:pPr marL="171450" indent="-171450">
              <a:buFontTx/>
              <a:buChar char="-"/>
            </a:pPr>
            <a:endParaRPr lang="ru-RU" sz="1200" dirty="0" smtClean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943306"/>
              </p:ext>
            </p:extLst>
          </p:nvPr>
        </p:nvGraphicFramePr>
        <p:xfrm>
          <a:off x="395536" y="2852936"/>
          <a:ext cx="6096000" cy="386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401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876130"/>
              </p:ext>
            </p:extLst>
          </p:nvPr>
        </p:nvGraphicFramePr>
        <p:xfrm>
          <a:off x="899592" y="980736"/>
          <a:ext cx="7670800" cy="554460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223420"/>
                <a:gridCol w="1029126"/>
                <a:gridCol w="876663"/>
                <a:gridCol w="752787"/>
                <a:gridCol w="978305"/>
                <a:gridCol w="991010"/>
                <a:gridCol w="819489"/>
              </a:tblGrid>
              <a:tr h="2691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Область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Необходимо аутрич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Необходимо презервативы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614"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количество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тг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$ США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количество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тг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$ США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Акмолинская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2730000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7812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44632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803376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Актюбинская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24514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441252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1261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41146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740628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2116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Атырауская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11522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207396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4680000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13392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89026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1602468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4578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Жамбылская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2340000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6696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36792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662256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1892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ЗКО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11326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203868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Карагандинская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7020000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20088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80458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1448244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4138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Костанайская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3120000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8928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40988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737784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2108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1170000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3348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12460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224280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Мангистауская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24864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447552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1279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Павлодарская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3120000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8928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34650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623700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1782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3120000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8928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31052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558936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6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ЮКО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1950000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5580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36372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654696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2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г</a:t>
                      </a:r>
                      <a:r>
                        <a:rPr lang="ru-RU" sz="1200" u="none" strike="noStrike" dirty="0" smtClean="0">
                          <a:effectLst/>
                        </a:rPr>
                        <a:t>. Алматы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2340000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6696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26502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477036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2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г</a:t>
                      </a:r>
                      <a:r>
                        <a:rPr lang="ru-RU" sz="1200" u="none" strike="noStrike" dirty="0" smtClean="0">
                          <a:effectLst/>
                        </a:rPr>
                        <a:t>. Астана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22652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407736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2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 по РК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39390000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112716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568956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10241208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29261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Затраты на финансирование по данным РЦ СПИД</a:t>
            </a:r>
            <a:br>
              <a:rPr lang="ru-RU" sz="2400" dirty="0" smtClean="0"/>
            </a:br>
            <a:r>
              <a:rPr lang="ru-RU" sz="2400" dirty="0" smtClean="0"/>
              <a:t>(профпрограммы в КУИС)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5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718</Words>
  <Application>Microsoft Office PowerPoint</Application>
  <PresentationFormat>On-screen Show (4:3)</PresentationFormat>
  <Paragraphs>218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Государственная программа развития здравоохранения Республики Казахстан «Денсаулық» на 2016 – 2019 годы</vt:lpstr>
      <vt:lpstr>PowerPoint Presentation</vt:lpstr>
      <vt:lpstr>«Денсаулық» на 2016 – 2019 годы</vt:lpstr>
      <vt:lpstr>Затраты на финансирование по данным РЦ СПИД (презервативы) </vt:lpstr>
      <vt:lpstr>Затраты на финансирование по данным РЦ СПИД (шприцы) </vt:lpstr>
      <vt:lpstr>Затраты на финансирование по данным РЦ СПИД (аутрич-работники) </vt:lpstr>
      <vt:lpstr>Затраты на финансирование по данным РЦ СПИД (профпрограммы в КУИС)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Alla Elizarieva</dc:creator>
  <cp:lastModifiedBy>Kazakhstan Registry</cp:lastModifiedBy>
  <cp:revision>24</cp:revision>
  <cp:lastPrinted>2016-03-04T05:59:24Z</cp:lastPrinted>
  <dcterms:created xsi:type="dcterms:W3CDTF">2016-03-02T06:25:31Z</dcterms:created>
  <dcterms:modified xsi:type="dcterms:W3CDTF">2016-03-04T10:29:01Z</dcterms:modified>
</cp:coreProperties>
</file>