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4" r:id="rId4"/>
    <p:sldId id="275" r:id="rId5"/>
    <p:sldId id="272" r:id="rId6"/>
    <p:sldId id="273" r:id="rId7"/>
    <p:sldId id="276" r:id="rId8"/>
    <p:sldId id="279" r:id="rId9"/>
    <p:sldId id="278" r:id="rId10"/>
    <p:sldId id="280" r:id="rId11"/>
    <p:sldId id="284" r:id="rId12"/>
    <p:sldId id="283" r:id="rId13"/>
    <p:sldId id="266" r:id="rId14"/>
    <p:sldId id="267" r:id="rId15"/>
    <p:sldId id="282" r:id="rId16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 тенге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2077294685990338E-2"/>
                  <c:y val="5.83728499142092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617-4F0B-ADF8-421A3E93A9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5.2535564922789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617-4F0B-ADF8-421A3E93A9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10990000</c:v>
                </c:pt>
                <c:pt idx="1">
                  <c:v>20436357</c:v>
                </c:pt>
                <c:pt idx="2">
                  <c:v>22675000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942-4B69-8521-FD4978D286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185392"/>
        <c:axId val="6186480"/>
      </c:lineChart>
      <c:catAx>
        <c:axId val="618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86480"/>
        <c:crosses val="autoZero"/>
        <c:auto val="1"/>
        <c:lblAlgn val="ctr"/>
        <c:lblOffset val="100"/>
        <c:noMultiLvlLbl val="0"/>
      </c:catAx>
      <c:valAx>
        <c:axId val="618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8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Глобальный фонд (ГФ)</c:v>
                </c:pt>
              </c:strCache>
            </c:strRef>
          </c:tx>
          <c:spPr>
            <a:pattFill prst="narHorz">
              <a:fgClr>
                <a:schemeClr val="accent6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6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  <c:pt idx="1">
                  <c:v>13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F8-4218-A48A-AA68417AD3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pattFill prst="narHorz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5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F8-4218-A48A-AA68417AD3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Министерство здравохранения (МЗ)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5F8-4218-A48A-AA68417AD3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6188112"/>
        <c:axId val="6188656"/>
      </c:barChart>
      <c:catAx>
        <c:axId val="618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88656"/>
        <c:crosses val="autoZero"/>
        <c:auto val="1"/>
        <c:lblAlgn val="ctr"/>
        <c:lblOffset val="100"/>
        <c:noMultiLvlLbl val="0"/>
      </c:catAx>
      <c:valAx>
        <c:axId val="618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88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E3691-25C3-4C78-A487-8DDBC6819530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05C2A-68B9-4089-A5AA-CCC615FC71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295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F714A-5D3D-4D2F-A151-61967608BF6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6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F714A-5D3D-4D2F-A151-61967608BF6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69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64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95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8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509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3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78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61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52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67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39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40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0CD13-54CA-4119-87D4-937CFFBD3EF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9852E-37DD-4018-BBFA-31A2D9203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60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6658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финансовой устойчивости НПО по ТБ за счет увеличения бюджета государственных грантов и государственного социального заказа по ТБ проектам, способствующие развитию и усилению потенциала сообществ людей, которых коснулась проблема туберкулеза, и, как результат, улучшению доступа пациентов и членов их семей к услугам социальной поддержки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24000" y="5606143"/>
            <a:ext cx="9144000" cy="59871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 «Санат алеми»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Идрисова Р.Т.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9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12083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НПО по ТБ в рамках государственного социального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заказа в 2020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данным открытого портала  goszakup.gov.kz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ГРП ГФ по компоненту туберкулез)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685557"/>
              </p:ext>
            </p:extLst>
          </p:nvPr>
        </p:nvGraphicFramePr>
        <p:xfrm>
          <a:off x="838202" y="1426028"/>
          <a:ext cx="10515597" cy="4955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07"/>
                <a:gridCol w="1327058"/>
                <a:gridCol w="1736269"/>
                <a:gridCol w="3574121"/>
                <a:gridCol w="1430081"/>
                <a:gridCol w="1123171"/>
                <a:gridCol w="1021590"/>
              </a:tblGrid>
              <a:tr h="840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Исполнитель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ГСЗ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лота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Заказчик ГСЗ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лота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тыс.тг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 реализации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35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областей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-Султан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Алматы               г. Шымкент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ОЮЛ «Казахстанская сеть по противодействию туберкулезу»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«Повышение осведомленности населения о мерах профилактики ВИЧ инфекции и туберкулеза</a:t>
                      </a:r>
                      <a:r>
                        <a:rPr lang="ru-RU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целях снижения стигмы и дискриминации в обществе по данным заболеваниям»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МЗ РК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13 600,0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течении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4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Карагандинская область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 «</a:t>
                      </a:r>
                      <a:r>
                        <a:rPr lang="en-US" sz="1200" dirty="0">
                          <a:effectLst/>
                        </a:rPr>
                        <a:t>DAUA2050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«Оказание </a:t>
                      </a:r>
                      <a:r>
                        <a:rPr lang="ru-RU" sz="1200" dirty="0" smtClean="0">
                          <a:effectLst/>
                        </a:rPr>
                        <a:t>помощи в виде социального пакета</a:t>
                      </a:r>
                      <a:r>
                        <a:rPr lang="ru-RU" sz="1200" baseline="0" dirty="0" smtClean="0">
                          <a:effectLst/>
                        </a:rPr>
                        <a:t> (продукты питания и моющие средства) больным туберкулезом, получающих лечение в </a:t>
                      </a:r>
                      <a:r>
                        <a:rPr lang="ru-RU" sz="1200" dirty="0" smtClean="0">
                          <a:effectLst/>
                        </a:rPr>
                        <a:t> амбулаторных условиях»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Отдел занятости и социальных программ </a:t>
                      </a:r>
                      <a:r>
                        <a:rPr lang="ru-RU" sz="1200" dirty="0" err="1" smtClean="0">
                          <a:effectLst/>
                        </a:rPr>
                        <a:t>акимата</a:t>
                      </a:r>
                      <a:r>
                        <a:rPr lang="ru-RU" sz="1200" dirty="0" smtClean="0">
                          <a:effectLst/>
                        </a:rPr>
                        <a:t>    </a:t>
                      </a:r>
                      <a:r>
                        <a:rPr lang="ru-RU" sz="1200" dirty="0">
                          <a:effectLst/>
                        </a:rPr>
                        <a:t>г. Балхаш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1 025,0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течении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8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Павлодар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 «Центр поддержки одиноких матерей»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«Организация горячего питания больным туберкулезом на амбулаторном лечении»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Управление соцзащиты                     г. Павлодар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5 800,0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течение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81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Акмолинская область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ОФ «Игилик»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«Информационная компания по профилактике туберкулеза среди населения»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Управление здравоохранения  г. Кокчетав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250,0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года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7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ВСЕГО: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22 </a:t>
                      </a:r>
                      <a:r>
                        <a:rPr lang="ru-RU" sz="1100" b="1" dirty="0" smtClean="0">
                          <a:effectLst/>
                        </a:rPr>
                        <a:t>675,0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  015,0   МБ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0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0B3E1A-6DA4-4121-BCC2-7C19BCC66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876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по государственному социальному заказу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6D3F3A2B-673D-48AB-9024-C08CBDE2AC1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6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E57AE3-0701-443B-9DB0-2463CAF84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НПО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ТБ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получившие финансирование в период 2018-2020 гг.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ГРП ГФ по компоненту туберкулез)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A1671A18-3043-44A0-9D0A-B3596681ADB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564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1514"/>
            <a:ext cx="10515600" cy="92528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финансовой устойчивости НПО по ТБ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финансовой устойчивости НПО в сфере ТБ необходимо активизировать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адвокационную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работу по увеличения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государственных грантов и государственного социального заказа по ТБ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проектам, способствующие  усилению роли НПО в оказании качественных услуг, ориентированных на нужды людей, затронутых туберкулезом.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Консолидированные усилия НПО способствуют возможности государства перейти к финансированию услуг в сфере социально опасных заболеваний из бюджета, сохранив НПО своими партнёрами. </a:t>
            </a: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реализация  следующих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адвокационных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 по ГСЗ:  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развить сотрудничество с подписанием меморандумов между НПО и ПТО, УОЗ/ПМСП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участие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вовлеченность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координационных Советах при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/УОЗ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усилить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совместную работу по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анализа ситуации по вопросам ТБ, ТБ/ВИЧ среди ЦГ региона и формированию лотов с ПТО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подача письма-обоснования 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выделению социального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заказа по ТБ в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Акиматы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УОЗ 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разработка и подготовка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ехнической спецификации и бюджета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по ТБ 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финансовой устойчивости НПО по ТБ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613571" cy="4351338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Местным исполнительным органам необходимо: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обеспечения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устойчивости услуг в сфере ТБ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 успехов, достигнутых в рамках проектов международных доноров, добавить в перечень лотов по государственному социальному заказу, лоты, направленные на оказание услуг ключевым группам населения, затронутых проблемой туберкулеза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определения эффективности проектов и степени удовлетворенности ключевых групп населения необходимо проводить оценку качества деятельности организаций, реализующих лоты, направленные на оказание услуг по ТБ, ТБ/ВИЧ 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сокращения зарубежного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 необходимо увеличение суммы выделяемого государственного социального заказа по оказанию услуг ключевым группам населения для  гибкого          перехода на национальное финансирование.</a:t>
            </a: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НПО необходимо: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силить совместную работу с соответствующими государственными органами по формированию лотов с учетом потребности ключевых групп населения в рамках государственного социального заказа и государственных грантов по ТБ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егулярно проводить мониторинг сроков публикации лотов государственного социального заказа для стабильности работы и эффективности оказания услуг ключевым 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группам населения.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23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2454" y="3373504"/>
            <a:ext cx="9661953" cy="132607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1028" name="Picture 4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980" y="910676"/>
            <a:ext cx="1559163" cy="178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980" y="910676"/>
            <a:ext cx="1685601" cy="180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47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финансирование 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9828"/>
            <a:ext cx="10602686" cy="4772706"/>
          </a:xfrm>
        </p:spPr>
        <p:txBody>
          <a:bodyPr>
            <a:normAutofit fontScale="925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НПО в Казахстане финансируется государством за счет бюджетных средств (республиканских и местных) через механизм ГСЗ, направленный на решение задач в социальной сфере, a также путем предоставления государственных грантов и премий.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социальный заказ – это форма реализации социальных программ, выполняемых НПО за счёт бюджетных средств через процедуры и портал государственных закупок, где определяющую роль играет цена и соответствие требованиям конкурсной документации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Гранты – государственное финансирование общественных организаций для внедрения конкретного проекта, в соответствии с четко определенными сферами, продолжительностью деятельности, а также статьями бюджетов. Грант безвозмездно предоставляются на конкурсной основе на осуществление общественно полезных проектов в соответствии с договором (соглашением).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Поставщиками ГСЗ могут выступать только НПО, осуществляющие деятельность в соответствии с уставными целями в сферах, предусмотренных законом, кроме политических партий, профессиональных союзов и религиозных объединений.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социальном заказе определяет 15 сфер реализации ГСЗ, в том числе достижение целей в области охрана здоровья граждан, пропаганда здорового образа жизни;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т.п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11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7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финансирование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задачей финансовой поддержки общественных организаций является эффективное удовлетворение потребностей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ключевых групп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и решение актуальных социальных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финансирование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государственного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заказа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жизненно-важной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необходимостью для НПО для предоставления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ключевым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группам в условиях сокращения финансирования со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международных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доноров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сожалению на выполнение ГСЗ выделяются небольшие суммы, и в связи с тем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процессы согласований и организация конкурсных процедур занимают 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трёх месяцев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более, проекты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начинают реализовываться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втором полугодии,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период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услуг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сокращается или же оказывается с большим перерывам, к тому же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мероприятий и прочие требования заказчик не пересматривает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елесообразно увеличить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ГСЗ на период более одного года, что позволит государственным заказчикам избежать необходимости проводить конкурсы на одни и те же услуги или проекты каждый год.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повышения устойчивости НПО позволит повысить качество услуг, предоставляемых НПО, решать актуальные вопросы с широким участием граждан,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уровень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 к некоммерческому сектору.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0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преимущества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НПО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 над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ТБ          с фокусом на ключевые группы населения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61457"/>
            <a:ext cx="10515600" cy="4315506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группы населения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«труднодоступные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для системы здравоохранения группы населения, у которых затруднен или отсутствует доступ к диагностике и лечению туберкулеза из-за стигмы, дискриминации, условий и образа жизни, но при этом высокий риск развития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лекарственноустойчивого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туберкулеза (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ЛУ-ТБ): живущие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ВИЧ (ЛЖВ),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употребляющие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 (ЛУН),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злоупотребляющие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алкоголем (ЛЗА),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определенного места жительства (БОМЖ),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бывшие заключенные (БЗК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мигранты, малоимущие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НПО в работе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ключевыми группами: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Доступ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целевым группам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Знание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нужд и потребностей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ключевых групп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принципу «равный-равному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инновационных методов;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Экономическую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методов работы;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сообществ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текущий момент 4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НПО в 3 регионах РК работают по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госсоцзаказу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счет средств местного бюджета,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средств республиканского бюджета 1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НПО работает с охватом всех регионов, а также г.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-Султан, г. Алматы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 МЗ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19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НПО в 14 регионах работают в рамках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ГФ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93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6053F9F0-DDFB-4AF5-9131-7B879A7DD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924" y="763084"/>
            <a:ext cx="5391468" cy="2974623"/>
          </a:xfrm>
          <a:prstGeom prst="rect">
            <a:avLst/>
          </a:prstGeom>
        </p:spPr>
      </p:pic>
      <p:sp>
        <p:nvSpPr>
          <p:cNvPr id="10" name="Rectangle 8">
            <a:extLst>
              <a:ext uri="{FF2B5EF4-FFF2-40B4-BE49-F238E27FC236}">
                <a16:creationId xmlns="" xmlns:a16="http://schemas.microsoft.com/office/drawing/2014/main" id="{4A2AA304-2D10-4E5E-B4C9-E384BD5A7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="" xmlns:a16="http://schemas.microsoft.com/office/drawing/2014/main" id="{5D3A337A-D602-4F6D-8652-6B51BE090E23}"/>
              </a:ext>
            </a:extLst>
          </p:cNvPr>
          <p:cNvSpPr txBox="1">
            <a:spLocks/>
          </p:cNvSpPr>
          <p:nvPr/>
        </p:nvSpPr>
        <p:spPr>
          <a:xfrm>
            <a:off x="5221983" y="2782707"/>
            <a:ext cx="1197941" cy="5113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i="1" dirty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ACCC0B74-9D71-46F0-ABA5-68620716AF76}"/>
              </a:ext>
            </a:extLst>
          </p:cNvPr>
          <p:cNvSpPr txBox="1">
            <a:spLocks/>
          </p:cNvSpPr>
          <p:nvPr/>
        </p:nvSpPr>
        <p:spPr bwMode="auto">
          <a:xfrm>
            <a:off x="467060" y="-152400"/>
            <a:ext cx="11257877" cy="81289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Вклад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НПО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в борьбу с туберкулезом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по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данным ГРП ГФ по компоненту туберкулез)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1B58CF4E-4B42-4FC1-BA08-F8D367998E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058" y="763085"/>
            <a:ext cx="5628940" cy="297462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D9FE8DDA-69D5-4973-B19C-D62F16F3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023" y="3780329"/>
            <a:ext cx="5601009" cy="2929362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8C66351B-0AF3-4AEB-975A-CE26E72239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19924" y="3840120"/>
            <a:ext cx="5391468" cy="294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="" xmlns:a16="http://schemas.microsoft.com/office/drawing/2014/main" id="{4A2AA304-2D10-4E5E-B4C9-E384BD5A7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="" xmlns:a16="http://schemas.microsoft.com/office/drawing/2014/main" id="{266CF492-2861-417B-AA5F-1A96DF3DA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14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="" xmlns:a16="http://schemas.microsoft.com/office/drawing/2014/main" id="{5D3A337A-D602-4F6D-8652-6B51BE090E23}"/>
              </a:ext>
            </a:extLst>
          </p:cNvPr>
          <p:cNvSpPr txBox="1">
            <a:spLocks/>
          </p:cNvSpPr>
          <p:nvPr/>
        </p:nvSpPr>
        <p:spPr>
          <a:xfrm>
            <a:off x="5221983" y="2782707"/>
            <a:ext cx="1197941" cy="5113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i="1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94819EBF-0B23-4A34-A441-1315C3698516}"/>
              </a:ext>
            </a:extLst>
          </p:cNvPr>
          <p:cNvSpPr txBox="1">
            <a:spLocks/>
          </p:cNvSpPr>
          <p:nvPr/>
        </p:nvSpPr>
        <p:spPr bwMode="auto">
          <a:xfrm>
            <a:off x="317894" y="109548"/>
            <a:ext cx="11556211" cy="93610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Вклад НПО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в борьбу с туберкулезом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Calibri"/>
              </a:rPr>
              <a:t>(по данным ГРП ГФ по компоненту туберкулез)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9DD01FF1-B2A3-4AD2-BA30-08092D067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94" y="1314054"/>
            <a:ext cx="6676264" cy="4160441"/>
          </a:xfrm>
          <a:prstGeom prst="rect">
            <a:avLst/>
          </a:prstGeom>
          <a:ln w="12700">
            <a:solidFill>
              <a:schemeClr val="bg2">
                <a:lumMod val="75000"/>
              </a:schemeClr>
            </a:solidFill>
          </a:ln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326937F4-D681-43FF-A5D8-8BDC0228F9D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952" r="11380"/>
          <a:stretch/>
        </p:blipFill>
        <p:spPr>
          <a:xfrm>
            <a:off x="7176967" y="1303395"/>
            <a:ext cx="4721280" cy="4139486"/>
          </a:xfrm>
          <a:prstGeom prst="rect">
            <a:avLst/>
          </a:prstGeom>
          <a:ln w="12700"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765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1257"/>
            <a:ext cx="10515600" cy="8633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НПО по ТБ в рамках государственного социального заказа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60714"/>
            <a:ext cx="10613571" cy="4816249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2018 год на направление улучшения доступа к качественной помощи по ТБ, ТБ/ВИЧ в РК в рамках государственного социального заказа для НПО было выделено 10 990 000тенге.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2018 году только 1 регион: Карагандинская область объявляла лот государственного социального заказа (ГСЗ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из средств местного бюджета,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направленный на социальную поддержку ключевым группам населения, затронутым проблемой туберкулеза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в рамках государственного социального заказа для финансирования НПО по ТБ было выделено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436 357 тенге.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Лоты, выделенные из местного бюджеты, были объявлены в Карагандинской, Кзыл-Ординской, Павлодарской и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Акмолинской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областях.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государственного социального заказа для финансирования НПО по ТБ в 2020 году было выделено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675 000 тенге.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местного бюджета лоты объявлены в Карагандинской,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Акмолинской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Павлодарской областях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8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14528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НПО по ТБ в рамках государственного социального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заказа в 2018 году                                                                   </a:t>
            </a: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данным открытого портала 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goszakup.gov.kz</a:t>
            </a: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ГРП ГФ по компоненту туберкулез)</a:t>
            </a:r>
            <a:endParaRPr lang="ru-RU" sz="1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750196"/>
              </p:ext>
            </p:extLst>
          </p:nvPr>
        </p:nvGraphicFramePr>
        <p:xfrm>
          <a:off x="838202" y="1784195"/>
          <a:ext cx="10515597" cy="4444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07"/>
                <a:gridCol w="1327058"/>
                <a:gridCol w="1736269"/>
                <a:gridCol w="3574121"/>
                <a:gridCol w="1430081"/>
                <a:gridCol w="1123171"/>
                <a:gridCol w="1021590"/>
              </a:tblGrid>
              <a:tr h="1111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Регион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Исполнитель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ГСЗ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Название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лота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Заказчик </a:t>
                      </a:r>
                      <a:r>
                        <a:rPr lang="ru-RU" sz="1200" dirty="0">
                          <a:effectLst/>
                        </a:rPr>
                        <a:t>ГСЗ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Сумма </a:t>
                      </a:r>
                      <a:r>
                        <a:rPr lang="ru-RU" sz="1200" dirty="0">
                          <a:effectLst/>
                        </a:rPr>
                        <a:t>лота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тыс.тг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Срок </a:t>
                      </a:r>
                      <a:r>
                        <a:rPr lang="ru-RU" sz="1200" dirty="0">
                          <a:effectLst/>
                        </a:rPr>
                        <a:t>реализации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48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</a:t>
                      </a:r>
                      <a:r>
                        <a:rPr lang="ru-RU" sz="1200" baseline="0" dirty="0" smtClean="0">
                          <a:effectLst/>
                        </a:rPr>
                        <a:t> областей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</a:rPr>
                        <a:t>г. </a:t>
                      </a:r>
                      <a:r>
                        <a:rPr lang="ru-RU" sz="1200" baseline="0" dirty="0" err="1" smtClean="0">
                          <a:effectLst/>
                        </a:rPr>
                        <a:t>Нур</a:t>
                      </a:r>
                      <a:r>
                        <a:rPr lang="ru-RU" sz="1200" baseline="0" dirty="0" smtClean="0">
                          <a:effectLst/>
                        </a:rPr>
                        <a:t>-Султан              г. Алматы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КАЗАХСТАНСКИЙ ФОНД ЗАЩИТЫ ПРАВ ПОТРЕБИТЕЛЕЙ"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Повышение</a:t>
                      </a:r>
                      <a:r>
                        <a:rPr lang="ru-RU" sz="1200" baseline="0" dirty="0" smtClean="0">
                          <a:effectLst/>
                        </a:rPr>
                        <a:t> осведомленности населения, в частности бизнес-структур о профилактике, лечении ВИЧ</a:t>
                      </a:r>
                      <a:r>
                        <a:rPr lang="en-US" sz="1200" baseline="0" dirty="0" smtClean="0">
                          <a:effectLst/>
                        </a:rPr>
                        <a:t>/</a:t>
                      </a:r>
                      <a:r>
                        <a:rPr lang="ru-RU" sz="1200" baseline="0" dirty="0" smtClean="0">
                          <a:effectLst/>
                        </a:rPr>
                        <a:t>СПИД, туберкулеза в целях снижения стигмы, снижения заболеваемости и улучшения показателей глобального индекса конкурентоспособности – влияние ВИЧ/СПИД, туберкулеза на бизнес в Казахстане»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МЗ РК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000,0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течении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01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Карагандинская область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 </a:t>
                      </a: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en-US" sz="1200" dirty="0" smtClean="0">
                          <a:effectLst/>
                        </a:rPr>
                        <a:t>DAUA2050</a:t>
                      </a:r>
                      <a:r>
                        <a:rPr lang="ru-RU" sz="1200" dirty="0" smtClean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«Оказание социальной поддержки амбулаторным пациентам г. Балхаш»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 занятости и социальных программ г. Балхаш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990,0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течении года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8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ВСЕГО: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10 </a:t>
                      </a:r>
                      <a:r>
                        <a:rPr lang="ru-RU" sz="1200" b="1" dirty="0" smtClean="0">
                          <a:effectLst/>
                        </a:rPr>
                        <a:t>990,0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2 990, 0  МБ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96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126274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НПО по ТБ в рамках государственного социального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заказа в 2019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данным открытого портала  goszakup.gov.kz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ГРП ГФ по компоненту туберкулез)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683627"/>
              </p:ext>
            </p:extLst>
          </p:nvPr>
        </p:nvGraphicFramePr>
        <p:xfrm>
          <a:off x="838202" y="1502228"/>
          <a:ext cx="10515597" cy="4905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07"/>
                <a:gridCol w="1327058"/>
                <a:gridCol w="1736269"/>
                <a:gridCol w="3574121"/>
                <a:gridCol w="1430081"/>
                <a:gridCol w="1123171"/>
                <a:gridCol w="1021590"/>
              </a:tblGrid>
              <a:tr h="838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Исполнитель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ГСЗ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лота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Заказчик ГСЗ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лота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тыс.тг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 реализации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8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г.Нур</a:t>
                      </a:r>
                      <a:r>
                        <a:rPr lang="ru-RU" sz="1200" dirty="0">
                          <a:effectLst/>
                        </a:rPr>
                        <a:t>-Султан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г. Алматы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г. Шымкент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ОЮЛ «Казахстанская сеть противодействию туберкулезу»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Мероприятия по своевременному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выявлению туберкулеза среди мигрантов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МЗ РК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7 840,0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течении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4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Кзыл-Орда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 «Белая ромашка»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«Проект по профилактике туберкулеза среди больных, алко- и наркозависимых лиц, бомжей и лиц, освободившихся из мест лишения свободы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Управление здравоохранения Кзыл-Ординской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3 430,357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течении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Карагандинская область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 «</a:t>
                      </a:r>
                      <a:r>
                        <a:rPr lang="en-US" sz="1200" dirty="0">
                          <a:effectLst/>
                        </a:rPr>
                        <a:t>DAUA2050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«Оказание социальной поддержки амбулаторным пациентам г. Балхаш»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Акимат г. Балхаш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996,0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течении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8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Павлодар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ОО «Центр поддержки одиноких матерей»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«Организация горячего питания больным туберкулезом на амбулаторном лечении»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Управление соцзащиты                     г. Павлодар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течение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5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Акмолинская область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ОФ «Игилик»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«Информационная компания по профилактике туберкулеза среди населения»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Управление здравоохранения  г. Кокчетав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1 870,0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года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ВСЕГО: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20 </a:t>
                      </a:r>
                      <a:r>
                        <a:rPr lang="ru-RU" sz="1100" b="1" dirty="0" smtClean="0">
                          <a:effectLst/>
                        </a:rPr>
                        <a:t>436</a:t>
                      </a:r>
                      <a:r>
                        <a:rPr lang="ru-RU" sz="1100" b="1" baseline="0" dirty="0" smtClean="0">
                          <a:effectLst/>
                        </a:rPr>
                        <a:t>, </a:t>
                      </a:r>
                      <a:r>
                        <a:rPr lang="ru-RU" sz="1100" b="1" dirty="0" smtClean="0">
                          <a:effectLst/>
                        </a:rPr>
                        <a:t>357</a:t>
                      </a:r>
                      <a:endParaRPr lang="en-US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12 596</a:t>
                      </a:r>
                      <a:r>
                        <a:rPr lang="ru-RU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357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6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</TotalTime>
  <Words>1507</Words>
  <Application>Microsoft Office PowerPoint</Application>
  <PresentationFormat>Широкоэкранный</PresentationFormat>
  <Paragraphs>225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Повышение финансовой устойчивости НПО по ТБ за счет увеличения бюджета государственных грантов и государственного социального заказа по ТБ проектам, способствующие развитию и усилению потенциала сообществ людей, которых коснулась проблема туберкулеза, и, как результат, улучшению доступа пациентов и членов их семей к услугам социальной поддержки</vt:lpstr>
      <vt:lpstr>Государственное финансирование </vt:lpstr>
      <vt:lpstr>Государственное финансирование </vt:lpstr>
      <vt:lpstr>Основные преимущества НПО в контроле над ТБ          с фокусом на ключевые группы населения</vt:lpstr>
      <vt:lpstr>Презентация PowerPoint</vt:lpstr>
      <vt:lpstr>Презентация PowerPoint</vt:lpstr>
      <vt:lpstr>Финансирование НПО по ТБ в рамках государственного социального заказа</vt:lpstr>
      <vt:lpstr>Финансирование НПО по ТБ в рамках государственного социального заказа в 2018 году                                                                   (по данным открытого портала  goszakup.gov.kz., ГРП ГФ по компоненту туберкулез)</vt:lpstr>
      <vt:lpstr>Финансирование НПО по ТБ в рамках государственного социального заказа в 2019 году (по данным открытого портала  goszakup.gov.kz., ГРП ГФ по компоненту туберкулез)</vt:lpstr>
      <vt:lpstr>Финансирование НПО по ТБ в рамках государственного социального заказа в 2020 году (по данным открытого портала  goszakup.gov.kz., ГРП ГФ по компоненту туберкулез)</vt:lpstr>
      <vt:lpstr>Закупки по государственному социальному заказу</vt:lpstr>
      <vt:lpstr>НПО в сфере ТБ получившие финансирование в период 2018-2020 гг. (по данным ГРП ГФ по компоненту туберкулез)</vt:lpstr>
      <vt:lpstr>Повышение финансовой устойчивости НПО по ТБ </vt:lpstr>
      <vt:lpstr>Повышение финансовой устойчивости НПО по ТБ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финансовой устойчивости НПО по ТБ за счет увеличения бюджета государственных грантов и государственного социального заказа по ТБ проектам, способствующие развитию и усилению потенциала сообществ людей, которых коснулась проблема туберкулеза, и, как результат, улучшению доступа пациентов и членов их семей к услугам социальной поддержки</dc:title>
  <dc:creator>admin</dc:creator>
  <cp:lastModifiedBy>admin</cp:lastModifiedBy>
  <cp:revision>82</cp:revision>
  <cp:lastPrinted>2021-03-17T03:09:47Z</cp:lastPrinted>
  <dcterms:created xsi:type="dcterms:W3CDTF">2021-03-14T15:34:43Z</dcterms:created>
  <dcterms:modified xsi:type="dcterms:W3CDTF">2021-03-17T13:03:16Z</dcterms:modified>
</cp:coreProperties>
</file>