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9" r:id="rId4"/>
    <p:sldId id="275" r:id="rId5"/>
    <p:sldId id="262" r:id="rId6"/>
    <p:sldId id="268" r:id="rId7"/>
    <p:sldId id="257" r:id="rId8"/>
    <p:sldId id="261" r:id="rId9"/>
    <p:sldId id="265" r:id="rId10"/>
    <p:sldId id="263" r:id="rId11"/>
    <p:sldId id="267" r:id="rId12"/>
    <p:sldId id="276" r:id="rId13"/>
    <p:sldId id="270" r:id="rId14"/>
    <p:sldId id="272" r:id="rId15"/>
    <p:sldId id="278" r:id="rId16"/>
    <p:sldId id="271" r:id="rId17"/>
    <p:sldId id="264" r:id="rId18"/>
    <p:sldId id="266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75CB32EF-E501-4678-ABEF-9FD33E46BBB3}"/>
    <pc:docChg chg="undo custSel addSld delSld modSld sldOrd">
      <pc:chgData name="Ryssaldy Demeuova" userId="1b36aab8-03ea-4a7c-9005-27f2602792bf" providerId="ADAL" clId="{75CB32EF-E501-4678-ABEF-9FD33E46BBB3}" dt="2021-06-02T17:56:37.997" v="4961" actId="20577"/>
      <pc:docMkLst>
        <pc:docMk/>
      </pc:docMkLst>
      <pc:sldChg chg="modSp add mod">
        <pc:chgData name="Ryssaldy Demeuova" userId="1b36aab8-03ea-4a7c-9005-27f2602792bf" providerId="ADAL" clId="{75CB32EF-E501-4678-ABEF-9FD33E46BBB3}" dt="2021-05-31T03:45:41.021" v="1826" actId="20577"/>
        <pc:sldMkLst>
          <pc:docMk/>
          <pc:sldMk cId="1523836470" sldId="262"/>
        </pc:sldMkLst>
        <pc:spChg chg="mod">
          <ac:chgData name="Ryssaldy Demeuova" userId="1b36aab8-03ea-4a7c-9005-27f2602792bf" providerId="ADAL" clId="{75CB32EF-E501-4678-ABEF-9FD33E46BBB3}" dt="2021-05-31T03:45:24.738" v="1820" actId="14100"/>
          <ac:spMkLst>
            <pc:docMk/>
            <pc:sldMk cId="1523836470" sldId="262"/>
            <ac:spMk id="2" creationId="{083E0E9D-9261-4FBC-9983-5DC629A32417}"/>
          </ac:spMkLst>
        </pc:spChg>
        <pc:spChg chg="mod">
          <ac:chgData name="Ryssaldy Demeuova" userId="1b36aab8-03ea-4a7c-9005-27f2602792bf" providerId="ADAL" clId="{75CB32EF-E501-4678-ABEF-9FD33E46BBB3}" dt="2021-05-31T03:45:41.021" v="1826" actId="20577"/>
          <ac:spMkLst>
            <pc:docMk/>
            <pc:sldMk cId="1523836470" sldId="262"/>
            <ac:spMk id="3" creationId="{68AF7715-E270-496E-8C67-03275A6ABEF2}"/>
          </ac:spMkLst>
        </pc:spChg>
      </pc:sldChg>
      <pc:sldChg chg="del">
        <pc:chgData name="Ryssaldy Demeuova" userId="1b36aab8-03ea-4a7c-9005-27f2602792bf" providerId="ADAL" clId="{75CB32EF-E501-4678-ABEF-9FD33E46BBB3}" dt="2021-05-31T03:41:39.907" v="1643" actId="2696"/>
        <pc:sldMkLst>
          <pc:docMk/>
          <pc:sldMk cId="3858737934" sldId="262"/>
        </pc:sldMkLst>
      </pc:sldChg>
      <pc:sldChg chg="modSp mod">
        <pc:chgData name="Ryssaldy Demeuova" userId="1b36aab8-03ea-4a7c-9005-27f2602792bf" providerId="ADAL" clId="{75CB32EF-E501-4678-ABEF-9FD33E46BBB3}" dt="2021-05-31T03:44:42.428" v="1806" actId="20577"/>
        <pc:sldMkLst>
          <pc:docMk/>
          <pc:sldMk cId="3584130634" sldId="264"/>
        </pc:sldMkLst>
        <pc:spChg chg="mod">
          <ac:chgData name="Ryssaldy Demeuova" userId="1b36aab8-03ea-4a7c-9005-27f2602792bf" providerId="ADAL" clId="{75CB32EF-E501-4678-ABEF-9FD33E46BBB3}" dt="2021-05-31T03:44:42.428" v="1806" actId="20577"/>
          <ac:spMkLst>
            <pc:docMk/>
            <pc:sldMk cId="3584130634" sldId="264"/>
            <ac:spMk id="3" creationId="{F35C4A8F-89BE-480C-9857-37C9D38E6CF3}"/>
          </ac:spMkLst>
        </pc:spChg>
      </pc:sldChg>
      <pc:sldChg chg="modSp mod">
        <pc:chgData name="Ryssaldy Demeuova" userId="1b36aab8-03ea-4a7c-9005-27f2602792bf" providerId="ADAL" clId="{75CB32EF-E501-4678-ABEF-9FD33E46BBB3}" dt="2021-05-31T05:24:21.852" v="4798" actId="20577"/>
        <pc:sldMkLst>
          <pc:docMk/>
          <pc:sldMk cId="2298546907" sldId="265"/>
        </pc:sldMkLst>
        <pc:spChg chg="mod">
          <ac:chgData name="Ryssaldy Demeuova" userId="1b36aab8-03ea-4a7c-9005-27f2602792bf" providerId="ADAL" clId="{75CB32EF-E501-4678-ABEF-9FD33E46BBB3}" dt="2021-05-31T03:46:47.804" v="1839" actId="1076"/>
          <ac:spMkLst>
            <pc:docMk/>
            <pc:sldMk cId="2298546907" sldId="265"/>
            <ac:spMk id="2" creationId="{8C9EF705-D887-495B-85E3-F59CA5A94FB2}"/>
          </ac:spMkLst>
        </pc:spChg>
        <pc:graphicFrameChg chg="modGraphic">
          <ac:chgData name="Ryssaldy Demeuova" userId="1b36aab8-03ea-4a7c-9005-27f2602792bf" providerId="ADAL" clId="{75CB32EF-E501-4678-ABEF-9FD33E46BBB3}" dt="2021-05-31T05:24:21.852" v="4798" actId="20577"/>
          <ac:graphicFrameMkLst>
            <pc:docMk/>
            <pc:sldMk cId="2298546907" sldId="265"/>
            <ac:graphicFrameMk id="4" creationId="{401D22C5-0F8B-40EC-BD84-A796555E8503}"/>
          </ac:graphicFrameMkLst>
        </pc:graphicFrameChg>
      </pc:sldChg>
      <pc:sldChg chg="modSp mod">
        <pc:chgData name="Ryssaldy Demeuova" userId="1b36aab8-03ea-4a7c-9005-27f2602792bf" providerId="ADAL" clId="{75CB32EF-E501-4678-ABEF-9FD33E46BBB3}" dt="2021-05-31T03:29:57.678" v="695" actId="27636"/>
        <pc:sldMkLst>
          <pc:docMk/>
          <pc:sldMk cId="1536303418" sldId="266"/>
        </pc:sldMkLst>
        <pc:spChg chg="mod">
          <ac:chgData name="Ryssaldy Demeuova" userId="1b36aab8-03ea-4a7c-9005-27f2602792bf" providerId="ADAL" clId="{75CB32EF-E501-4678-ABEF-9FD33E46BBB3}" dt="2021-05-31T03:29:57.678" v="695" actId="27636"/>
          <ac:spMkLst>
            <pc:docMk/>
            <pc:sldMk cId="1536303418" sldId="266"/>
            <ac:spMk id="3" creationId="{80260EF6-E657-4C1C-AA35-B95C013C9C63}"/>
          </ac:spMkLst>
        </pc:spChg>
      </pc:sldChg>
      <pc:sldChg chg="modSp mod">
        <pc:chgData name="Ryssaldy Demeuova" userId="1b36aab8-03ea-4a7c-9005-27f2602792bf" providerId="ADAL" clId="{75CB32EF-E501-4678-ABEF-9FD33E46BBB3}" dt="2021-05-31T04:03:41.774" v="4653" actId="21"/>
        <pc:sldMkLst>
          <pc:docMk/>
          <pc:sldMk cId="563068890" sldId="267"/>
        </pc:sldMkLst>
        <pc:graphicFrameChg chg="mod modGraphic">
          <ac:chgData name="Ryssaldy Demeuova" userId="1b36aab8-03ea-4a7c-9005-27f2602792bf" providerId="ADAL" clId="{75CB32EF-E501-4678-ABEF-9FD33E46BBB3}" dt="2021-05-31T04:03:41.774" v="4653" actId="21"/>
          <ac:graphicFrameMkLst>
            <pc:docMk/>
            <pc:sldMk cId="563068890" sldId="267"/>
            <ac:graphicFrameMk id="4" creationId="{C18ECAEE-271A-4EC2-842C-598C566CE128}"/>
          </ac:graphicFrameMkLst>
        </pc:graphicFrameChg>
      </pc:sldChg>
      <pc:sldChg chg="addSp delSp modSp mod">
        <pc:chgData name="Ryssaldy Demeuova" userId="1b36aab8-03ea-4a7c-9005-27f2602792bf" providerId="ADAL" clId="{75CB32EF-E501-4678-ABEF-9FD33E46BBB3}" dt="2021-05-31T03:42:02.180" v="1651" actId="20577"/>
        <pc:sldMkLst>
          <pc:docMk/>
          <pc:sldMk cId="316410" sldId="269"/>
        </pc:sldMkLst>
        <pc:spChg chg="mod">
          <ac:chgData name="Ryssaldy Demeuova" userId="1b36aab8-03ea-4a7c-9005-27f2602792bf" providerId="ADAL" clId="{75CB32EF-E501-4678-ABEF-9FD33E46BBB3}" dt="2021-05-31T03:42:02.180" v="1651" actId="20577"/>
          <ac:spMkLst>
            <pc:docMk/>
            <pc:sldMk cId="316410" sldId="269"/>
            <ac:spMk id="2" creationId="{0AE9B527-3D04-401D-8743-CEE0A011FD82}"/>
          </ac:spMkLst>
        </pc:spChg>
        <pc:spChg chg="add del">
          <ac:chgData name="Ryssaldy Demeuova" userId="1b36aab8-03ea-4a7c-9005-27f2602792bf" providerId="ADAL" clId="{75CB32EF-E501-4678-ABEF-9FD33E46BBB3}" dt="2021-05-31T03:34:15.226" v="822" actId="22"/>
          <ac:spMkLst>
            <pc:docMk/>
            <pc:sldMk cId="316410" sldId="269"/>
            <ac:spMk id="5" creationId="{8FCF0AB2-39B6-4B9E-AC0B-68721A70B3CE}"/>
          </ac:spMkLst>
        </pc:spChg>
      </pc:sldChg>
      <pc:sldChg chg="modSp mod">
        <pc:chgData name="Ryssaldy Demeuova" userId="1b36aab8-03ea-4a7c-9005-27f2602792bf" providerId="ADAL" clId="{75CB32EF-E501-4678-ABEF-9FD33E46BBB3}" dt="2021-05-31T05:00:14.457" v="4703" actId="20577"/>
        <pc:sldMkLst>
          <pc:docMk/>
          <pc:sldMk cId="920165726" sldId="272"/>
        </pc:sldMkLst>
        <pc:spChg chg="mod">
          <ac:chgData name="Ryssaldy Demeuova" userId="1b36aab8-03ea-4a7c-9005-27f2602792bf" providerId="ADAL" clId="{75CB32EF-E501-4678-ABEF-9FD33E46BBB3}" dt="2021-05-31T05:00:14.457" v="4703" actId="20577"/>
          <ac:spMkLst>
            <pc:docMk/>
            <pc:sldMk cId="920165726" sldId="272"/>
            <ac:spMk id="3" creationId="{0D35024F-A9BD-4FEE-897A-FBFF61B89652}"/>
          </ac:spMkLst>
        </pc:spChg>
      </pc:sldChg>
      <pc:sldChg chg="del">
        <pc:chgData name="Ryssaldy Demeuova" userId="1b36aab8-03ea-4a7c-9005-27f2602792bf" providerId="ADAL" clId="{75CB32EF-E501-4678-ABEF-9FD33E46BBB3}" dt="2021-05-31T03:41:39.907" v="1643" actId="2696"/>
        <pc:sldMkLst>
          <pc:docMk/>
          <pc:sldMk cId="602253429" sldId="273"/>
        </pc:sldMkLst>
      </pc:sldChg>
      <pc:sldChg chg="modSp add del mod">
        <pc:chgData name="Ryssaldy Demeuova" userId="1b36aab8-03ea-4a7c-9005-27f2602792bf" providerId="ADAL" clId="{75CB32EF-E501-4678-ABEF-9FD33E46BBB3}" dt="2021-05-31T03:45:45.316" v="1827" actId="47"/>
        <pc:sldMkLst>
          <pc:docMk/>
          <pc:sldMk cId="3773347317" sldId="273"/>
        </pc:sldMkLst>
        <pc:spChg chg="mod">
          <ac:chgData name="Ryssaldy Demeuova" userId="1b36aab8-03ea-4a7c-9005-27f2602792bf" providerId="ADAL" clId="{75CB32EF-E501-4678-ABEF-9FD33E46BBB3}" dt="2021-05-31T03:45:33.486" v="1821" actId="21"/>
          <ac:spMkLst>
            <pc:docMk/>
            <pc:sldMk cId="3773347317" sldId="273"/>
            <ac:spMk id="3" creationId="{118B5D1D-3A9D-450D-BE12-16A86A13447B}"/>
          </ac:spMkLst>
        </pc:spChg>
      </pc:sldChg>
      <pc:sldChg chg="delSp modSp new mod">
        <pc:chgData name="Ryssaldy Demeuova" userId="1b36aab8-03ea-4a7c-9005-27f2602792bf" providerId="ADAL" clId="{75CB32EF-E501-4678-ABEF-9FD33E46BBB3}" dt="2021-05-31T03:33:56.607" v="820" actId="478"/>
        <pc:sldMkLst>
          <pc:docMk/>
          <pc:sldMk cId="1977970047" sldId="274"/>
        </pc:sldMkLst>
        <pc:spChg chg="del">
          <ac:chgData name="Ryssaldy Demeuova" userId="1b36aab8-03ea-4a7c-9005-27f2602792bf" providerId="ADAL" clId="{75CB32EF-E501-4678-ABEF-9FD33E46BBB3}" dt="2021-05-31T03:33:56.607" v="820" actId="478"/>
          <ac:spMkLst>
            <pc:docMk/>
            <pc:sldMk cId="1977970047" sldId="274"/>
            <ac:spMk id="2" creationId="{C53D0E06-5F1E-4441-9CD5-027A13B348F6}"/>
          </ac:spMkLst>
        </pc:spChg>
        <pc:spChg chg="mod">
          <ac:chgData name="Ryssaldy Demeuova" userId="1b36aab8-03ea-4a7c-9005-27f2602792bf" providerId="ADAL" clId="{75CB32EF-E501-4678-ABEF-9FD33E46BBB3}" dt="2021-05-31T03:33:53.268" v="819" actId="20577"/>
          <ac:spMkLst>
            <pc:docMk/>
            <pc:sldMk cId="1977970047" sldId="274"/>
            <ac:spMk id="3" creationId="{45010FDD-8C3E-42DE-B490-C72EE124D924}"/>
          </ac:spMkLst>
        </pc:spChg>
      </pc:sldChg>
      <pc:sldChg chg="modSp new mod">
        <pc:chgData name="Ryssaldy Demeuova" userId="1b36aab8-03ea-4a7c-9005-27f2602792bf" providerId="ADAL" clId="{75CB32EF-E501-4678-ABEF-9FD33E46BBB3}" dt="2021-06-02T17:56:37.997" v="4961" actId="20577"/>
        <pc:sldMkLst>
          <pc:docMk/>
          <pc:sldMk cId="3697307894" sldId="275"/>
        </pc:sldMkLst>
        <pc:spChg chg="mod">
          <ac:chgData name="Ryssaldy Demeuova" userId="1b36aab8-03ea-4a7c-9005-27f2602792bf" providerId="ADAL" clId="{75CB32EF-E501-4678-ABEF-9FD33E46BBB3}" dt="2021-05-31T03:42:25.244" v="1664" actId="20577"/>
          <ac:spMkLst>
            <pc:docMk/>
            <pc:sldMk cId="3697307894" sldId="275"/>
            <ac:spMk id="2" creationId="{A2FFD32A-345A-496D-ADA4-25F4360BF3E0}"/>
          </ac:spMkLst>
        </pc:spChg>
        <pc:spChg chg="mod">
          <ac:chgData name="Ryssaldy Demeuova" userId="1b36aab8-03ea-4a7c-9005-27f2602792bf" providerId="ADAL" clId="{75CB32EF-E501-4678-ABEF-9FD33E46BBB3}" dt="2021-06-02T17:56:37.997" v="4961" actId="20577"/>
          <ac:spMkLst>
            <pc:docMk/>
            <pc:sldMk cId="3697307894" sldId="275"/>
            <ac:spMk id="3" creationId="{B3EC4709-C392-4263-85B7-123E75C4190A}"/>
          </ac:spMkLst>
        </pc:spChg>
      </pc:sldChg>
      <pc:sldChg chg="delSp modSp new mod">
        <pc:chgData name="Ryssaldy Demeuova" userId="1b36aab8-03ea-4a7c-9005-27f2602792bf" providerId="ADAL" clId="{75CB32EF-E501-4678-ABEF-9FD33E46BBB3}" dt="2021-05-31T04:04:16.629" v="4696" actId="20577"/>
        <pc:sldMkLst>
          <pc:docMk/>
          <pc:sldMk cId="195628694" sldId="276"/>
        </pc:sldMkLst>
        <pc:spChg chg="del">
          <ac:chgData name="Ryssaldy Demeuova" userId="1b36aab8-03ea-4a7c-9005-27f2602792bf" providerId="ADAL" clId="{75CB32EF-E501-4678-ABEF-9FD33E46BBB3}" dt="2021-05-31T03:47:47.684" v="1849" actId="478"/>
          <ac:spMkLst>
            <pc:docMk/>
            <pc:sldMk cId="195628694" sldId="276"/>
            <ac:spMk id="2" creationId="{75764135-7809-48BD-968A-EEFF4EBB5E30}"/>
          </ac:spMkLst>
        </pc:spChg>
        <pc:spChg chg="mod">
          <ac:chgData name="Ryssaldy Demeuova" userId="1b36aab8-03ea-4a7c-9005-27f2602792bf" providerId="ADAL" clId="{75CB32EF-E501-4678-ABEF-9FD33E46BBB3}" dt="2021-05-31T04:04:16.629" v="4696" actId="20577"/>
          <ac:spMkLst>
            <pc:docMk/>
            <pc:sldMk cId="195628694" sldId="276"/>
            <ac:spMk id="3" creationId="{28B68804-2C47-49EE-9E29-0A83EE0BE2BA}"/>
          </ac:spMkLst>
        </pc:spChg>
      </pc:sldChg>
      <pc:sldChg chg="modSp new del mod">
        <pc:chgData name="Ryssaldy Demeuova" userId="1b36aab8-03ea-4a7c-9005-27f2602792bf" providerId="ADAL" clId="{75CB32EF-E501-4678-ABEF-9FD33E46BBB3}" dt="2021-05-31T05:06:54.291" v="4791" actId="2696"/>
        <pc:sldMkLst>
          <pc:docMk/>
          <pc:sldMk cId="1968516433" sldId="277"/>
        </pc:sldMkLst>
        <pc:spChg chg="mod">
          <ac:chgData name="Ryssaldy Demeuova" userId="1b36aab8-03ea-4a7c-9005-27f2602792bf" providerId="ADAL" clId="{75CB32EF-E501-4678-ABEF-9FD33E46BBB3}" dt="2021-05-31T05:01:18.276" v="4705" actId="20577"/>
          <ac:spMkLst>
            <pc:docMk/>
            <pc:sldMk cId="1968516433" sldId="277"/>
            <ac:spMk id="2" creationId="{91C4A678-1AA0-49C7-BB75-5275EF387CE9}"/>
          </ac:spMkLst>
        </pc:spChg>
      </pc:sldChg>
      <pc:sldChg chg="addSp delSp modSp add mod ord">
        <pc:chgData name="Ryssaldy Demeuova" userId="1b36aab8-03ea-4a7c-9005-27f2602792bf" providerId="ADAL" clId="{75CB32EF-E501-4678-ABEF-9FD33E46BBB3}" dt="2021-05-31T05:06:47.486" v="4790"/>
        <pc:sldMkLst>
          <pc:docMk/>
          <pc:sldMk cId="2437803916" sldId="278"/>
        </pc:sldMkLst>
        <pc:spChg chg="add del mod">
          <ac:chgData name="Ryssaldy Demeuova" userId="1b36aab8-03ea-4a7c-9005-27f2602792bf" providerId="ADAL" clId="{75CB32EF-E501-4678-ABEF-9FD33E46BBB3}" dt="2021-05-31T05:04:49.604" v="4766"/>
          <ac:spMkLst>
            <pc:docMk/>
            <pc:sldMk cId="2437803916" sldId="278"/>
            <ac:spMk id="5" creationId="{0127500C-0BD4-432E-8B3F-DA9ED7A6EE59}"/>
          </ac:spMkLst>
        </pc:spChg>
        <pc:graphicFrameChg chg="del mod modGraphic">
          <ac:chgData name="Ryssaldy Demeuova" userId="1b36aab8-03ea-4a7c-9005-27f2602792bf" providerId="ADAL" clId="{75CB32EF-E501-4678-ABEF-9FD33E46BBB3}" dt="2021-05-31T05:04:45.377" v="4765" actId="478"/>
          <ac:graphicFrameMkLst>
            <pc:docMk/>
            <pc:sldMk cId="2437803916" sldId="278"/>
            <ac:graphicFrameMk id="4" creationId="{401D22C5-0F8B-40EC-BD84-A796555E8503}"/>
          </ac:graphicFrameMkLst>
        </pc:graphicFrameChg>
        <pc:graphicFrameChg chg="add mod modGraphic">
          <ac:chgData name="Ryssaldy Demeuova" userId="1b36aab8-03ea-4a7c-9005-27f2602792bf" providerId="ADAL" clId="{75CB32EF-E501-4678-ABEF-9FD33E46BBB3}" dt="2021-05-31T05:06:15.193" v="4788" actId="20577"/>
          <ac:graphicFrameMkLst>
            <pc:docMk/>
            <pc:sldMk cId="2437803916" sldId="278"/>
            <ac:graphicFrameMk id="6" creationId="{F2FF7798-C3A3-42BF-90ED-4BEAC13FA0C0}"/>
          </ac:graphicFrameMkLst>
        </pc:graphicFrameChg>
      </pc:sldChg>
    </pc:docChg>
  </pc:docChgLst>
  <pc:docChgLst>
    <pc:chgData name="Ryssaldy Demeuova" userId="1b36aab8-03ea-4a7c-9005-27f2602792bf" providerId="ADAL" clId="{7167A2CC-2582-48E2-8B09-F824F7684B46}"/>
    <pc:docChg chg="custSel modSld">
      <pc:chgData name="Ryssaldy Demeuova" userId="1b36aab8-03ea-4a7c-9005-27f2602792bf" providerId="ADAL" clId="{7167A2CC-2582-48E2-8B09-F824F7684B46}" dt="2021-06-07T15:20:41.228" v="43" actId="20577"/>
      <pc:docMkLst>
        <pc:docMk/>
      </pc:docMkLst>
      <pc:sldChg chg="modSp mod">
        <pc:chgData name="Ryssaldy Demeuova" userId="1b36aab8-03ea-4a7c-9005-27f2602792bf" providerId="ADAL" clId="{7167A2CC-2582-48E2-8B09-F824F7684B46}" dt="2021-06-07T14:31:59.826" v="41" actId="20577"/>
        <pc:sldMkLst>
          <pc:docMk/>
          <pc:sldMk cId="528144190" sldId="257"/>
        </pc:sldMkLst>
        <pc:graphicFrameChg chg="modGraphic">
          <ac:chgData name="Ryssaldy Demeuova" userId="1b36aab8-03ea-4a7c-9005-27f2602792bf" providerId="ADAL" clId="{7167A2CC-2582-48E2-8B09-F824F7684B46}" dt="2021-06-07T14:31:59.826" v="41" actId="20577"/>
          <ac:graphicFrameMkLst>
            <pc:docMk/>
            <pc:sldMk cId="528144190" sldId="257"/>
            <ac:graphicFrameMk id="4" creationId="{BEC87856-6E66-4D81-B1F4-42C841D58252}"/>
          </ac:graphicFrameMkLst>
        </pc:graphicFrameChg>
      </pc:sldChg>
      <pc:sldChg chg="modSp mod">
        <pc:chgData name="Ryssaldy Demeuova" userId="1b36aab8-03ea-4a7c-9005-27f2602792bf" providerId="ADAL" clId="{7167A2CC-2582-48E2-8B09-F824F7684B46}" dt="2021-06-07T04:22:14.173" v="2" actId="1076"/>
        <pc:sldMkLst>
          <pc:docMk/>
          <pc:sldMk cId="4265684544" sldId="260"/>
        </pc:sldMkLst>
        <pc:spChg chg="mod">
          <ac:chgData name="Ryssaldy Demeuova" userId="1b36aab8-03ea-4a7c-9005-27f2602792bf" providerId="ADAL" clId="{7167A2CC-2582-48E2-8B09-F824F7684B46}" dt="2021-06-07T04:22:10.637" v="1" actId="1076"/>
          <ac:spMkLst>
            <pc:docMk/>
            <pc:sldMk cId="4265684544" sldId="260"/>
            <ac:spMk id="4" creationId="{BA66151D-E10F-4B58-89DB-B0087AF0A201}"/>
          </ac:spMkLst>
        </pc:spChg>
        <pc:spChg chg="mod">
          <ac:chgData name="Ryssaldy Demeuova" userId="1b36aab8-03ea-4a7c-9005-27f2602792bf" providerId="ADAL" clId="{7167A2CC-2582-48E2-8B09-F824F7684B46}" dt="2021-06-07T04:22:14.173" v="2" actId="1076"/>
          <ac:spMkLst>
            <pc:docMk/>
            <pc:sldMk cId="4265684544" sldId="260"/>
            <ac:spMk id="10" creationId="{6239A61E-F3E8-4DB1-A1DE-A2E527503485}"/>
          </ac:spMkLst>
        </pc:spChg>
      </pc:sldChg>
      <pc:sldChg chg="modSp mod">
        <pc:chgData name="Ryssaldy Demeuova" userId="1b36aab8-03ea-4a7c-9005-27f2602792bf" providerId="ADAL" clId="{7167A2CC-2582-48E2-8B09-F824F7684B46}" dt="2021-06-07T15:20:41.228" v="43" actId="20577"/>
        <pc:sldMkLst>
          <pc:docMk/>
          <pc:sldMk cId="2298546907" sldId="265"/>
        </pc:sldMkLst>
        <pc:graphicFrameChg chg="modGraphic">
          <ac:chgData name="Ryssaldy Demeuova" userId="1b36aab8-03ea-4a7c-9005-27f2602792bf" providerId="ADAL" clId="{7167A2CC-2582-48E2-8B09-F824F7684B46}" dt="2021-06-07T15:20:41.228" v="43" actId="20577"/>
          <ac:graphicFrameMkLst>
            <pc:docMk/>
            <pc:sldMk cId="2298546907" sldId="265"/>
            <ac:graphicFrameMk id="4" creationId="{401D22C5-0F8B-40EC-BD84-A796555E8503}"/>
          </ac:graphicFrameMkLst>
        </pc:graphicFrameChg>
      </pc:sldChg>
      <pc:sldChg chg="modSp mod">
        <pc:chgData name="Ryssaldy Demeuova" userId="1b36aab8-03ea-4a7c-9005-27f2602792bf" providerId="ADAL" clId="{7167A2CC-2582-48E2-8B09-F824F7684B46}" dt="2021-06-07T14:13:05.930" v="35" actId="20577"/>
        <pc:sldMkLst>
          <pc:docMk/>
          <pc:sldMk cId="316410" sldId="269"/>
        </pc:sldMkLst>
        <pc:spChg chg="mod">
          <ac:chgData name="Ryssaldy Demeuova" userId="1b36aab8-03ea-4a7c-9005-27f2602792bf" providerId="ADAL" clId="{7167A2CC-2582-48E2-8B09-F824F7684B46}" dt="2021-06-07T14:13:05.930" v="35" actId="20577"/>
          <ac:spMkLst>
            <pc:docMk/>
            <pc:sldMk cId="316410" sldId="269"/>
            <ac:spMk id="3" creationId="{F733061D-7885-4684-9EF1-999C6CC851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5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0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0368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02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2336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24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08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4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1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0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2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7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1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3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10917-1B2B-41DA-AAB2-6141AD023ED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5298CC-9C3B-40F1-AC84-4E705F43A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6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BE7D84-D844-426A-8404-DB18DF7C4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ru-RU" dirty="0"/>
              <a:t>Аманжолов Н. Х., член надзорного комитета СКК, сообщество людей, живущих с ВИЧ</a:t>
            </a:r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125E2-F2C7-419E-9B41-7B7E5B5ED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7000"/>
            <a:ext cx="7766936" cy="2653836"/>
          </a:xfrm>
        </p:spPr>
        <p:txBody>
          <a:bodyPr>
            <a:normAutofit/>
          </a:bodyPr>
          <a:lstStyle/>
          <a:p>
            <a:r>
              <a:rPr lang="ru-RU" b="1" dirty="0"/>
              <a:t>Взаимодействие с НПО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0666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C614E-52DF-418D-A4C5-8FFB424D9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36" y="222512"/>
            <a:ext cx="9203423" cy="245357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Аутрич-работники - ключевое звено в доступе к труднодоступным группам населения с целью их привлечения за услугами тестирования, лечения и информирования по принципу равный-равному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BC58375-0115-41B2-8810-B56246C7D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74646"/>
              </p:ext>
            </p:extLst>
          </p:nvPr>
        </p:nvGraphicFramePr>
        <p:xfrm>
          <a:off x="393583" y="2762974"/>
          <a:ext cx="9010476" cy="3067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283">
                  <a:extLst>
                    <a:ext uri="{9D8B030D-6E8A-4147-A177-3AD203B41FA5}">
                      <a16:colId xmlns:a16="http://schemas.microsoft.com/office/drawing/2014/main" val="2148066034"/>
                    </a:ext>
                  </a:extLst>
                </a:gridCol>
                <a:gridCol w="1990111">
                  <a:extLst>
                    <a:ext uri="{9D8B030D-6E8A-4147-A177-3AD203B41FA5}">
                      <a16:colId xmlns:a16="http://schemas.microsoft.com/office/drawing/2014/main" val="2492657438"/>
                    </a:ext>
                  </a:extLst>
                </a:gridCol>
                <a:gridCol w="3137483">
                  <a:extLst>
                    <a:ext uri="{9D8B030D-6E8A-4147-A177-3AD203B41FA5}">
                      <a16:colId xmlns:a16="http://schemas.microsoft.com/office/drawing/2014/main" val="675498369"/>
                    </a:ext>
                  </a:extLst>
                </a:gridCol>
                <a:gridCol w="3506599">
                  <a:extLst>
                    <a:ext uri="{9D8B030D-6E8A-4147-A177-3AD203B41FA5}">
                      <a16:colId xmlns:a16="http://schemas.microsoft.com/office/drawing/2014/main" val="1961624637"/>
                    </a:ext>
                  </a:extLst>
                </a:gridCol>
              </a:tblGrid>
              <a:tr h="4919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Название организации: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Количество ставок аутрич-работников, 2018 год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Количество ставок аутрич-работников, 2020 год: Караганды, Балхаш, Жезказган, Темиртау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08595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ОЦСПИД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0358958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ОФ «Доверие»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088393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ОО «Умит»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1313122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ОО «Сау Урпак»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4107341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ОО «ГАЛА»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379087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ОБФ «Шапагат»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745565"/>
                  </a:ext>
                </a:extLst>
              </a:tr>
              <a:tr h="2814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 100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264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562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69CE7-A1FC-45C2-A63F-D8A43C7C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349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Мангистауская область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18ECAEE-271A-4EC2-842C-598C566CE1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335199"/>
              </p:ext>
            </p:extLst>
          </p:nvPr>
        </p:nvGraphicFramePr>
        <p:xfrm>
          <a:off x="393583" y="1694692"/>
          <a:ext cx="9337646" cy="22531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756">
                  <a:extLst>
                    <a:ext uri="{9D8B030D-6E8A-4147-A177-3AD203B41FA5}">
                      <a16:colId xmlns:a16="http://schemas.microsoft.com/office/drawing/2014/main" val="3941183380"/>
                    </a:ext>
                  </a:extLst>
                </a:gridCol>
                <a:gridCol w="1708246">
                  <a:extLst>
                    <a:ext uri="{9D8B030D-6E8A-4147-A177-3AD203B41FA5}">
                      <a16:colId xmlns:a16="http://schemas.microsoft.com/office/drawing/2014/main" val="4265484489"/>
                    </a:ext>
                  </a:extLst>
                </a:gridCol>
                <a:gridCol w="1635854">
                  <a:extLst>
                    <a:ext uri="{9D8B030D-6E8A-4147-A177-3AD203B41FA5}">
                      <a16:colId xmlns:a16="http://schemas.microsoft.com/office/drawing/2014/main" val="661577477"/>
                    </a:ext>
                  </a:extLst>
                </a:gridCol>
                <a:gridCol w="1141957">
                  <a:extLst>
                    <a:ext uri="{9D8B030D-6E8A-4147-A177-3AD203B41FA5}">
                      <a16:colId xmlns:a16="http://schemas.microsoft.com/office/drawing/2014/main" val="3432336034"/>
                    </a:ext>
                  </a:extLst>
                </a:gridCol>
                <a:gridCol w="4503833">
                  <a:extLst>
                    <a:ext uri="{9D8B030D-6E8A-4147-A177-3AD203B41FA5}">
                      <a16:colId xmlns:a16="http://schemas.microsoft.com/office/drawing/2014/main" val="833987407"/>
                    </a:ext>
                  </a:extLst>
                </a:gridCol>
              </a:tblGrid>
              <a:tr h="8522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Название организации: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Сумма в тенге, 2018 год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Сумма в тенге, 2020 год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3684710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ОЦСПИД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9310977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ОФ «Умит»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7256457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 «Асер»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ТБ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ТБ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553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068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B68804-2C47-49EE-9E29-0A83EE0BE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739"/>
            <a:ext cx="8596668" cy="4774624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По ВИЧ компоненту существующее НПО закрыто по просьбе руководства ОЦСПИД; </a:t>
            </a:r>
            <a:r>
              <a:rPr lang="ru-RU" sz="1800" dirty="0">
                <a:solidFill>
                  <a:schemeClr val="tx1"/>
                </a:solidFill>
                <a:effectLst/>
              </a:rPr>
              <a:t>(руководство ОЦСПИД не согласно с совмещением работы сотрудников ОЦСПИД с НПО, отдельного НПО из числа КГН нет);</a:t>
            </a:r>
            <a:endParaRPr lang="ru-RU" dirty="0"/>
          </a:p>
          <a:p>
            <a:endParaRPr lang="ru-RU" dirty="0"/>
          </a:p>
          <a:p>
            <a:r>
              <a:rPr lang="ru-RU" dirty="0"/>
              <a:t>Всю работу аутрич-работников выполняют аутрич-работники центра СПИД</a:t>
            </a:r>
          </a:p>
          <a:p>
            <a:endParaRPr lang="ru-RU" dirty="0"/>
          </a:p>
          <a:p>
            <a:r>
              <a:rPr lang="ru-RU" dirty="0"/>
              <a:t>Сотрудники ОЦСПИД отметили, что существует потребность в помощи НПО, особенно это было замечено во время ограничительных мероприятий при доставке терапии пациентам на дом или раздаточных материалов;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8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3D2A4-0CE4-48FB-A695-D27AD9C1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г. </a:t>
            </a:r>
            <a:r>
              <a:rPr lang="ru-RU" b="1" dirty="0" err="1">
                <a:solidFill>
                  <a:schemeClr val="tx1"/>
                </a:solidFill>
              </a:rPr>
              <a:t>Нур-султан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C0FF05E-BE47-4552-9278-35F4BD6125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001051"/>
              </p:ext>
            </p:extLst>
          </p:nvPr>
        </p:nvGraphicFramePr>
        <p:xfrm>
          <a:off x="311420" y="1930400"/>
          <a:ext cx="10346094" cy="2663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554">
                  <a:extLst>
                    <a:ext uri="{9D8B030D-6E8A-4147-A177-3AD203B41FA5}">
                      <a16:colId xmlns:a16="http://schemas.microsoft.com/office/drawing/2014/main" val="2133439353"/>
                    </a:ext>
                  </a:extLst>
                </a:gridCol>
                <a:gridCol w="4179910">
                  <a:extLst>
                    <a:ext uri="{9D8B030D-6E8A-4147-A177-3AD203B41FA5}">
                      <a16:colId xmlns:a16="http://schemas.microsoft.com/office/drawing/2014/main" val="3561856111"/>
                    </a:ext>
                  </a:extLst>
                </a:gridCol>
                <a:gridCol w="2470839">
                  <a:extLst>
                    <a:ext uri="{9D8B030D-6E8A-4147-A177-3AD203B41FA5}">
                      <a16:colId xmlns:a16="http://schemas.microsoft.com/office/drawing/2014/main" val="2644754408"/>
                    </a:ext>
                  </a:extLst>
                </a:gridCol>
                <a:gridCol w="1237602">
                  <a:extLst>
                    <a:ext uri="{9D8B030D-6E8A-4147-A177-3AD203B41FA5}">
                      <a16:colId xmlns:a16="http://schemas.microsoft.com/office/drawing/2014/main" val="2350257779"/>
                    </a:ext>
                  </a:extLst>
                </a:gridCol>
                <a:gridCol w="1082629">
                  <a:extLst>
                    <a:ext uri="{9D8B030D-6E8A-4147-A177-3AD203B41FA5}">
                      <a16:colId xmlns:a16="http://schemas.microsoft.com/office/drawing/2014/main" val="3183856249"/>
                    </a:ext>
                  </a:extLst>
                </a:gridCol>
                <a:gridCol w="914560">
                  <a:extLst>
                    <a:ext uri="{9D8B030D-6E8A-4147-A177-3AD203B41FA5}">
                      <a16:colId xmlns:a16="http://schemas.microsoft.com/office/drawing/2014/main" val="2318350298"/>
                    </a:ext>
                  </a:extLst>
                </a:gridCol>
              </a:tblGrid>
              <a:tr h="9933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Грантополучатели: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ВИЧ (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суб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суб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-получатели по договору с КГП «ГЦСПИД»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Туберкулез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Метадон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Всего 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441602"/>
                  </a:ext>
                </a:extLst>
              </a:tr>
              <a:tr h="470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КГП на ПХВ «Городской центр по профилактике и борьбе со СПИД» (ГЦСПИД)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(общая координация)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9080158"/>
                  </a:ext>
                </a:extLst>
              </a:tr>
              <a:tr h="2399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ОФ «Жизнь вопреки»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1: ЛЖВ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345709"/>
                  </a:ext>
                </a:extLst>
              </a:tr>
              <a:tr h="2399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ОФ «Жария»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1: СР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234667"/>
                  </a:ext>
                </a:extLst>
              </a:tr>
              <a:tr h="2399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Филиал ОФ «Санат Алеми»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1: Тб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067570"/>
                  </a:ext>
                </a:extLst>
              </a:tr>
              <a:tr h="2399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ОФ «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Human Health Institute</a:t>
                      </a: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: МСМ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153202"/>
                  </a:ext>
                </a:extLst>
              </a:tr>
              <a:tr h="2399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085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2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D8564-F1F8-4FC6-9ACF-87BE0DFE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/>
          <a:lstStyle/>
          <a:p>
            <a:r>
              <a:rPr lang="ru-RU" b="1" dirty="0"/>
              <a:t>Координация программ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5024F-A9BD-4FEE-897A-FBFF61B89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906"/>
            <a:ext cx="8205132" cy="5049969"/>
          </a:xfrm>
        </p:spPr>
        <p:txBody>
          <a:bodyPr>
            <a:normAutofit/>
          </a:bodyPr>
          <a:lstStyle/>
          <a:p>
            <a:r>
              <a:rPr lang="ru-RU" dirty="0"/>
              <a:t>Взаимодействие с НПО по ВИЧ координируется Городским центром по профилактике и борьбе со СПИД; Все НПО отметили положительные опыты взаимодействия с ГЦСПИД и поддержку со стороны ГЦСПИД;</a:t>
            </a:r>
          </a:p>
          <a:p>
            <a:endParaRPr lang="ru-RU" dirty="0"/>
          </a:p>
          <a:p>
            <a:r>
              <a:rPr lang="ru-RU" dirty="0"/>
              <a:t>В состав городского координационного комитета по охране здоровья при Акиме города не входят НПО по ВИЧ и ТБ;</a:t>
            </a:r>
          </a:p>
          <a:p>
            <a:endParaRPr lang="ru-RU" dirty="0"/>
          </a:p>
          <a:p>
            <a:r>
              <a:rPr lang="ru-RU" dirty="0"/>
              <a:t>В Городском общественном совете также НПО не представлены были на момент визита;</a:t>
            </a:r>
          </a:p>
          <a:p>
            <a:endParaRPr lang="ru-RU" dirty="0"/>
          </a:p>
          <a:p>
            <a:r>
              <a:rPr lang="ru-RU" dirty="0">
                <a:solidFill>
                  <a:schemeClr val="tx1"/>
                </a:solidFill>
                <a:effectLst/>
              </a:rPr>
              <a:t>В ОФ «</a:t>
            </a:r>
            <a:r>
              <a:rPr lang="en-US" dirty="0">
                <a:solidFill>
                  <a:schemeClr val="tx1"/>
                </a:solidFill>
                <a:effectLst/>
              </a:rPr>
              <a:t>Human Health Institute</a:t>
            </a:r>
            <a:r>
              <a:rPr lang="ru-RU" dirty="0"/>
              <a:t>» была отмечена профессиональная координация аутрич-работы и налажено внутреннее взаимодействие;</a:t>
            </a:r>
          </a:p>
          <a:p>
            <a:endParaRPr lang="ru-RU" dirty="0"/>
          </a:p>
          <a:p>
            <a:r>
              <a:rPr lang="ru-RU" dirty="0"/>
              <a:t>ОФ «Жизнь вопреки»  награждены ОУЗ.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165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EF705-D887-495B-85E3-F59CA5A9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71" y="440626"/>
            <a:ext cx="10515600" cy="94355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Финансирование по гранту Глобального фонда 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2FF7798-C3A3-42BF-90ED-4BEAC13F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464253"/>
              </p:ext>
            </p:extLst>
          </p:nvPr>
        </p:nvGraphicFramePr>
        <p:xfrm>
          <a:off x="615820" y="1558212"/>
          <a:ext cx="9405258" cy="4084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334">
                  <a:extLst>
                    <a:ext uri="{9D8B030D-6E8A-4147-A177-3AD203B41FA5}">
                      <a16:colId xmlns:a16="http://schemas.microsoft.com/office/drawing/2014/main" val="1791146593"/>
                    </a:ext>
                  </a:extLst>
                </a:gridCol>
                <a:gridCol w="4418078">
                  <a:extLst>
                    <a:ext uri="{9D8B030D-6E8A-4147-A177-3AD203B41FA5}">
                      <a16:colId xmlns:a16="http://schemas.microsoft.com/office/drawing/2014/main" val="3499348350"/>
                    </a:ext>
                  </a:extLst>
                </a:gridCol>
                <a:gridCol w="1686190">
                  <a:extLst>
                    <a:ext uri="{9D8B030D-6E8A-4147-A177-3AD203B41FA5}">
                      <a16:colId xmlns:a16="http://schemas.microsoft.com/office/drawing/2014/main" val="1592724293"/>
                    </a:ext>
                  </a:extLst>
                </a:gridCol>
                <a:gridCol w="1594691">
                  <a:extLst>
                    <a:ext uri="{9D8B030D-6E8A-4147-A177-3AD203B41FA5}">
                      <a16:colId xmlns:a16="http://schemas.microsoft.com/office/drawing/2014/main" val="2466959468"/>
                    </a:ext>
                  </a:extLst>
                </a:gridCol>
                <a:gridCol w="1277965">
                  <a:extLst>
                    <a:ext uri="{9D8B030D-6E8A-4147-A177-3AD203B41FA5}">
                      <a16:colId xmlns:a16="http://schemas.microsoft.com/office/drawing/2014/main" val="1699473866"/>
                    </a:ext>
                  </a:extLst>
                </a:gridCol>
              </a:tblGrid>
              <a:tr h="11368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Название организации: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Сумма в тенге,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2020 год (утвержденная)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Сумма в тенге,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2020 год (обновленная)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Бюджеты сокращены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5253321"/>
                  </a:ext>
                </a:extLst>
              </a:tr>
              <a:tr h="7514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КГП на ПХВ «Городской центр по профилактике и борьбе со СПИД» (ГЦСПИД)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2476800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2397779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ОФ «Жизнь вопреки»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15036086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14243088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-793,002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5971951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ОФ «Жария»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15062000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1136101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Филиал ОФ «Санат Алеми»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1878469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«Городской центр психического здоровья»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8522362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ОФ «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Human Health Institute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13508000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13064000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-444,000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607604"/>
                  </a:ext>
                </a:extLst>
              </a:tr>
              <a:tr h="3660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1237002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561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80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6BAEF-0350-4781-BBC9-ADD03014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 fontScale="90000"/>
          </a:bodyPr>
          <a:lstStyle/>
          <a:p>
            <a:r>
              <a:rPr lang="ru-RU" dirty="0"/>
              <a:t>Аутрич-работники</a:t>
            </a:r>
            <a:endParaRPr lang="en-US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89089E3-8516-460C-85BF-94BA29F18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31518"/>
              </p:ext>
            </p:extLst>
          </p:nvPr>
        </p:nvGraphicFramePr>
        <p:xfrm>
          <a:off x="961054" y="1367406"/>
          <a:ext cx="10392747" cy="3828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875">
                  <a:extLst>
                    <a:ext uri="{9D8B030D-6E8A-4147-A177-3AD203B41FA5}">
                      <a16:colId xmlns:a16="http://schemas.microsoft.com/office/drawing/2014/main" val="1583575637"/>
                    </a:ext>
                  </a:extLst>
                </a:gridCol>
                <a:gridCol w="4973393">
                  <a:extLst>
                    <a:ext uri="{9D8B030D-6E8A-4147-A177-3AD203B41FA5}">
                      <a16:colId xmlns:a16="http://schemas.microsoft.com/office/drawing/2014/main" val="925985597"/>
                    </a:ext>
                  </a:extLst>
                </a:gridCol>
                <a:gridCol w="2577891">
                  <a:extLst>
                    <a:ext uri="{9D8B030D-6E8A-4147-A177-3AD203B41FA5}">
                      <a16:colId xmlns:a16="http://schemas.microsoft.com/office/drawing/2014/main" val="3297207811"/>
                    </a:ext>
                  </a:extLst>
                </a:gridCol>
                <a:gridCol w="2366588">
                  <a:extLst>
                    <a:ext uri="{9D8B030D-6E8A-4147-A177-3AD203B41FA5}">
                      <a16:colId xmlns:a16="http://schemas.microsoft.com/office/drawing/2014/main" val="1725211705"/>
                    </a:ext>
                  </a:extLst>
                </a:gridCol>
              </a:tblGrid>
              <a:tr h="9180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Название организации: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Количество ставок аутрич-работников, 2018 год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Количество ставок аутрич-работников, 2020 год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6556203"/>
                  </a:ext>
                </a:extLst>
              </a:tr>
              <a:tr h="6074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КГП на ПХВ «Городской центр по профилактике и борьбе со СПИД» (ГЦСПИД)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33 (гос бюджет)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16 (госбюджет)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194433"/>
                  </a:ext>
                </a:extLst>
              </a:tr>
              <a:tr h="6074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КГП на ПХВ «Городской центр фтизиопульмонологии МЗРК»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691756"/>
                  </a:ext>
                </a:extLst>
              </a:tr>
              <a:tr h="29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ОФ «Жизнь вопреки» ЛЖВ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6117745"/>
                  </a:ext>
                </a:extLst>
              </a:tr>
              <a:tr h="29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ОФ «Жария» -Секс-работники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181152"/>
                  </a:ext>
                </a:extLst>
              </a:tr>
              <a:tr h="29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Филиал ОФ «Санат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Алеми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» - ТБ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41495"/>
                  </a:ext>
                </a:extLst>
              </a:tr>
              <a:tr h="29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ОФ «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Human Health Institute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» - МСМ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108160"/>
                  </a:ext>
                </a:extLst>
              </a:tr>
              <a:tr h="296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62 ставки по ВИЧ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всего 70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35 ставок по ВИЧ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всего 45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7804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4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AC41F-3BEB-4A55-8916-5F1A493BA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7" y="107265"/>
            <a:ext cx="10515600" cy="51571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Предложения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5C4A8F-89BE-480C-9857-37C9D38E6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822121"/>
            <a:ext cx="9194334" cy="5670754"/>
          </a:xfrm>
        </p:spPr>
        <p:txBody>
          <a:bodyPr>
            <a:normAutofit/>
          </a:bodyPr>
          <a:lstStyle/>
          <a:p>
            <a:r>
              <a:rPr lang="ru-RU" dirty="0"/>
              <a:t>Аутрич-работники и равные консультанты на момента визита сталкивались с проблемами доступа к услугам ПМСП из-за отсутствия статуса «</a:t>
            </a:r>
            <a:r>
              <a:rPr lang="ru-RU" u="sng" dirty="0"/>
              <a:t>застрахованный</a:t>
            </a:r>
            <a:r>
              <a:rPr lang="ru-RU" dirty="0"/>
              <a:t>». По</a:t>
            </a:r>
            <a:r>
              <a:rPr lang="en-US" dirty="0"/>
              <a:t> </a:t>
            </a:r>
            <a:r>
              <a:rPr lang="ru-RU" dirty="0"/>
              <a:t>возвращении были организованы несколько встреч с руководством национального ФОМС, кто в свою очередь организовали тренинги для сотрудников ПМСП и НПО. Представители ФОМС также на платформе КГН провели вебинар и сессию вопросы и ответы;</a:t>
            </a:r>
          </a:p>
          <a:p>
            <a:r>
              <a:rPr lang="ru-RU" dirty="0"/>
              <a:t>Равные консультанты в ходе встреч отмечали грубое отношение сотрудников ПМСП к клиентам и к ним при обращении за услугами. По возвращении собранная информация была передана сотрудникам ФОМС, с каждым сотрудником ПМСП были проведены беседы и дополнительные тренинги;</a:t>
            </a:r>
          </a:p>
          <a:p>
            <a:r>
              <a:rPr lang="ru-RU" dirty="0"/>
              <a:t>Сотрудникам ПМСП следует организовать дополнительные тренинги по ознакомлению с работой НПО или следует интегрировать программу совместного систематического обучения НПО с ПМСП;</a:t>
            </a:r>
          </a:p>
          <a:p>
            <a:r>
              <a:rPr lang="ru-RU" dirty="0"/>
              <a:t>Не все аутрич-работники осведомлены о необходимости направления клиентов в ОЦПЗ; </a:t>
            </a:r>
          </a:p>
          <a:p>
            <a:r>
              <a:rPr lang="ru-RU" dirty="0"/>
              <a:t>Из-за ограничительных мероприятий в Карагандинской области были проблемы у клиентов ПТАО (Мира расскажет);</a:t>
            </a:r>
          </a:p>
        </p:txBody>
      </p:sp>
    </p:spTree>
    <p:extLst>
      <p:ext uri="{BB962C8B-B14F-4D97-AF65-F5344CB8AC3E}">
        <p14:creationId xmlns:p14="http://schemas.microsoft.com/office/powerpoint/2010/main" val="358413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BA3D9-0459-4534-8BB3-036D13A1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</p:spPr>
        <p:txBody>
          <a:bodyPr>
            <a:normAutofit/>
          </a:bodyPr>
          <a:lstStyle/>
          <a:p>
            <a:r>
              <a:rPr lang="ru-RU" b="1" dirty="0"/>
              <a:t>Предложения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60EF6-E657-4C1C-AA35-B95C013C9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237"/>
            <a:ext cx="8725250" cy="498572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Были проблемы межличностных взаимоотношений у НПО по МСМ в Карагандинской области, что создавал барьеры в доступе к клиентам; были организованы консультационные встречи, разъяснительные беседы, отдельные переговоры, визит в ночной клуб – место сбора МСМ; </a:t>
            </a:r>
          </a:p>
          <a:p>
            <a:r>
              <a:rPr lang="ru-RU" dirty="0"/>
              <a:t>Были пожелания снова восстановить ежеквартальную финансовую отчетность как раньше много лет вместо ежемесячной отчетности, что внедрили недавно.</a:t>
            </a:r>
            <a:endParaRPr lang="en-US" dirty="0"/>
          </a:p>
          <a:p>
            <a:r>
              <a:rPr lang="ru-RU" sz="1800" dirty="0">
                <a:effectLst/>
                <a:ea typeface="Times New Roman" panose="02020603050405020304" pitchFamily="18" charset="0"/>
              </a:rPr>
              <a:t>Сотрудники НПО отметили необходимость открытия дружественного кабинета в виде 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шелтора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г.Нур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-Султан, совместного с частным сектором. Для этого уже найдено помещение в гостиничном комплексе и нуждаются в поддержке двух дополнительных ставок медсестры и психолога для оказания консультаций. Услуги </a:t>
            </a:r>
            <a:r>
              <a:rPr lang="ru-RU" sz="1800" dirty="0" err="1">
                <a:effectLst/>
                <a:ea typeface="Times New Roman" panose="02020603050405020304" pitchFamily="18" charset="0"/>
              </a:rPr>
              <a:t>шелтора</a:t>
            </a:r>
            <a:r>
              <a:rPr lang="ru-RU" sz="1800" dirty="0">
                <a:effectLst/>
                <a:ea typeface="Times New Roman" panose="02020603050405020304" pitchFamily="18" charset="0"/>
              </a:rPr>
              <a:t> будут отвечать потребностям ключевых групп, предоставляя услуги обследования и лечения ИППП, тестирования на ВИЧ </a:t>
            </a:r>
          </a:p>
          <a:p>
            <a:r>
              <a:rPr lang="ru-RU" dirty="0">
                <a:ea typeface="Times New Roman" panose="02020603050405020304" pitchFamily="18" charset="0"/>
              </a:rPr>
              <a:t>Были пожелания для НПО разработать отдельную базу данных с участием самих НПО, которая осуществляет учет всех мероприятий НПО, которые не предусмотрены проектом, но оказывают воздействие на удержание клиентов в программе.</a:t>
            </a:r>
            <a:endParaRPr lang="ru-RU" sz="1800" dirty="0">
              <a:effectLst/>
              <a:ea typeface="Times New Roman" panose="02020603050405020304" pitchFamily="18" charset="0"/>
            </a:endParaRPr>
          </a:p>
          <a:p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03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010FDD-8C3E-42DE-B490-C72EE124D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Спасибо большое!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7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16499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</a:t>
            </a:r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BA66151D-E10F-4B58-89DB-B0087AF0A201}"/>
              </a:ext>
            </a:extLst>
          </p:cNvPr>
          <p:cNvSpPr txBox="1">
            <a:spLocks/>
          </p:cNvSpPr>
          <p:nvPr/>
        </p:nvSpPr>
        <p:spPr>
          <a:xfrm>
            <a:off x="556260" y="3156691"/>
            <a:ext cx="10591800" cy="22687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Карагандинская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2. Мангистауская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г.Нур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-Султан 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B0382A58-3C0A-45F4-8833-4EC460C20CC0}"/>
              </a:ext>
            </a:extLst>
          </p:cNvPr>
          <p:cNvSpPr txBox="1">
            <a:spLocks/>
          </p:cNvSpPr>
          <p:nvPr/>
        </p:nvSpPr>
        <p:spPr>
          <a:xfrm>
            <a:off x="5852160" y="1290181"/>
            <a:ext cx="5303520" cy="442240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Заголовок 4">
            <a:extLst>
              <a:ext uri="{FF2B5EF4-FFF2-40B4-BE49-F238E27FC236}">
                <a16:creationId xmlns:a16="http://schemas.microsoft.com/office/drawing/2014/main" id="{6239A61E-F3E8-4DB1-A1DE-A2E527503485}"/>
              </a:ext>
            </a:extLst>
          </p:cNvPr>
          <p:cNvSpPr txBox="1">
            <a:spLocks/>
          </p:cNvSpPr>
          <p:nvPr/>
        </p:nvSpPr>
        <p:spPr>
          <a:xfrm>
            <a:off x="846909" y="1732421"/>
            <a:ext cx="3548543" cy="470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Области, 2020 г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9B527-3D04-401D-8743-CEE0A011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1888"/>
          </a:xfrm>
        </p:spPr>
        <p:txBody>
          <a:bodyPr>
            <a:normAutofit/>
          </a:bodyPr>
          <a:lstStyle/>
          <a:p>
            <a:r>
              <a:rPr lang="ru-RU" b="1" dirty="0"/>
              <a:t>Программа визита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3061D-7885-4684-9EF1-999C6CC85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014"/>
            <a:ext cx="10515600" cy="5119949"/>
          </a:xfrm>
        </p:spPr>
        <p:txBody>
          <a:bodyPr>
            <a:normAutofit/>
          </a:bodyPr>
          <a:lstStyle/>
          <a:p>
            <a:r>
              <a:rPr lang="ru-RU" dirty="0"/>
              <a:t>Визит к руководству областного управления здравоохранения – информировать о статусе программы, о необходимости увеличения или выделения финансирования: 1) для поддержки НПО в рамках государственного социального заказа; 2) для ставок аутрич-работников; 3) шприцев, презервативов, 4) лекарственных препаратов для дружественных кабинетов, 5) для ТБ, а также включение НПО  в состав общественных советов;</a:t>
            </a:r>
          </a:p>
          <a:p>
            <a:r>
              <a:rPr lang="ru-RU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НПО в Карагандинской и Мангистауской области с нами вместе сделали визит к руководству УЗО (познакомились и озвучили свои потребности в поддержке).</a:t>
            </a:r>
          </a:p>
          <a:p>
            <a:endParaRPr lang="ru-RU" dirty="0"/>
          </a:p>
          <a:p>
            <a:r>
              <a:rPr lang="ru-RU" dirty="0"/>
              <a:t>Ознакомление с реализацией программ, встречи с сотрудниками НПО, аутрич-работниками и клиентами программ;</a:t>
            </a:r>
          </a:p>
          <a:p>
            <a:r>
              <a:rPr lang="ru-RU" dirty="0"/>
              <a:t>Подготовка отчета;</a:t>
            </a:r>
          </a:p>
          <a:p>
            <a:r>
              <a:rPr lang="ru-RU" dirty="0"/>
              <a:t>Обсуждение итогов с ОР и СР.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FFD32A-345A-496D-ADA4-25F4360BF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4917"/>
          </a:xfrm>
        </p:spPr>
        <p:txBody>
          <a:bodyPr/>
          <a:lstStyle/>
          <a:p>
            <a:r>
              <a:rPr lang="ru-RU" b="1" dirty="0"/>
              <a:t>Выполнение программ силами НПО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C4709-C392-4263-85B7-123E75C41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2965"/>
            <a:ext cx="8596668" cy="43383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Все НПО – </a:t>
            </a:r>
            <a:r>
              <a:rPr lang="ru-RU" dirty="0" err="1"/>
              <a:t>суб</a:t>
            </a:r>
            <a:r>
              <a:rPr lang="ru-RU" dirty="0"/>
              <a:t>-получатели, как поставщики услуг здравоохранения, согласно целям и задачам договора оказывали поддержку национальным противотуберкулезной и ВИЧ программам;</a:t>
            </a:r>
          </a:p>
          <a:p>
            <a:r>
              <a:rPr lang="ru-RU" dirty="0"/>
              <a:t>Программу ГСЗ выполняли лишь единицы (Мангистауская область по МВД). Была оказана консультативная помощь в участии ГСЗ;</a:t>
            </a:r>
          </a:p>
          <a:p>
            <a:r>
              <a:rPr lang="ru-RU" dirty="0"/>
              <a:t>В ходе переговоров со стороны государственных и неправительственных организаций было отмечено наличие взаимодействия и партнерских отношений;</a:t>
            </a:r>
          </a:p>
          <a:p>
            <a:r>
              <a:rPr lang="ru-RU" dirty="0"/>
              <a:t>НПО оказывали помощь в привлечении труднодоступных клиентов с помощью подготовленных аутрич-работников;</a:t>
            </a:r>
          </a:p>
          <a:p>
            <a:r>
              <a:rPr lang="ru-RU" dirty="0"/>
              <a:t>Группы взаимопомощи посещались сотрудниками центров СПИД для сессии вопросов и ответов;</a:t>
            </a:r>
          </a:p>
          <a:p>
            <a:r>
              <a:rPr lang="ru-RU" dirty="0"/>
              <a:t>Обучение сотрудников НПО осуществлялось специалистами центров СПИД, фтизиопульмонологии и самого НПО.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0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E0E9D-9261-4FBC-9983-5DC629A3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527"/>
          </a:xfrm>
        </p:spPr>
        <p:txBody>
          <a:bodyPr/>
          <a:lstStyle/>
          <a:p>
            <a:r>
              <a:rPr lang="ru-RU" b="1" dirty="0"/>
              <a:t>Выполнение программ силами НПО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F7715-E270-496E-8C67-03275A6AB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588" y="1540399"/>
            <a:ext cx="10515600" cy="5053348"/>
          </a:xfrm>
        </p:spPr>
        <p:txBody>
          <a:bodyPr>
            <a:normAutofit/>
          </a:bodyPr>
          <a:lstStyle/>
          <a:p>
            <a:r>
              <a:rPr lang="ru-RU" dirty="0"/>
              <a:t>Пункты доверия и дружественные кабинеты при ОЦСПИД функционируют согласно целям и задачам приказов МЗРК и помогают клиентам НПО в оказании профилактических услуг;</a:t>
            </a:r>
          </a:p>
          <a:p>
            <a:r>
              <a:rPr lang="ru-RU" dirty="0"/>
              <a:t>Шприцы, презервативы, информационные материалы были в достаточном объеме; Нареканий на качество и количество на тот момент не было;</a:t>
            </a:r>
          </a:p>
          <a:p>
            <a:r>
              <a:rPr lang="ru-RU" dirty="0"/>
              <a:t>Налажена координация в перенаправлении за услугами, обеспечение доступа к услугам и отслеживание полученных услуг;</a:t>
            </a:r>
          </a:p>
          <a:p>
            <a:r>
              <a:rPr lang="ru-RU" dirty="0"/>
              <a:t>Обучение координаторов, аутрич-работников НПО и ОЦСПИД проводится на систематической основе;</a:t>
            </a:r>
          </a:p>
          <a:p>
            <a:r>
              <a:rPr lang="ru-RU" dirty="0"/>
              <a:t>Группы взаимопомощи по принципу «равный -равному» для удерживания клиентов в программах, мотивирования на получение медицинских услуг, оказания психологической поддержки;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3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FA053E-20F3-4A60-8040-851BB0A2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846"/>
            <a:ext cx="10515600" cy="5145117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dirty="0"/>
              <a:t>Карагандинская область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1447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5B8F6-3D99-4508-B7B9-8520F862D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255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Карагандинская область, 7-11 сентября 2020 года</a:t>
            </a:r>
            <a:endParaRPr lang="en-US" sz="32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EC87856-6E66-4D81-B1F4-42C841D58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1786"/>
              </p:ext>
            </p:extLst>
          </p:nvPr>
        </p:nvGraphicFramePr>
        <p:xfrm>
          <a:off x="838199" y="1233183"/>
          <a:ext cx="11007055" cy="5265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986">
                  <a:extLst>
                    <a:ext uri="{9D8B030D-6E8A-4147-A177-3AD203B41FA5}">
                      <a16:colId xmlns:a16="http://schemas.microsoft.com/office/drawing/2014/main" val="3121486072"/>
                    </a:ext>
                  </a:extLst>
                </a:gridCol>
                <a:gridCol w="3576746">
                  <a:extLst>
                    <a:ext uri="{9D8B030D-6E8A-4147-A177-3AD203B41FA5}">
                      <a16:colId xmlns:a16="http://schemas.microsoft.com/office/drawing/2014/main" val="3600501453"/>
                    </a:ext>
                  </a:extLst>
                </a:gridCol>
                <a:gridCol w="2345882">
                  <a:extLst>
                    <a:ext uri="{9D8B030D-6E8A-4147-A177-3AD203B41FA5}">
                      <a16:colId xmlns:a16="http://schemas.microsoft.com/office/drawing/2014/main" val="2386367551"/>
                    </a:ext>
                  </a:extLst>
                </a:gridCol>
                <a:gridCol w="2554478">
                  <a:extLst>
                    <a:ext uri="{9D8B030D-6E8A-4147-A177-3AD203B41FA5}">
                      <a16:colId xmlns:a16="http://schemas.microsoft.com/office/drawing/2014/main" val="1587462936"/>
                    </a:ext>
                  </a:extLst>
                </a:gridCol>
                <a:gridCol w="1207700">
                  <a:extLst>
                    <a:ext uri="{9D8B030D-6E8A-4147-A177-3AD203B41FA5}">
                      <a16:colId xmlns:a16="http://schemas.microsoft.com/office/drawing/2014/main" val="1643202172"/>
                    </a:ext>
                  </a:extLst>
                </a:gridCol>
                <a:gridCol w="625263">
                  <a:extLst>
                    <a:ext uri="{9D8B030D-6E8A-4147-A177-3AD203B41FA5}">
                      <a16:colId xmlns:a16="http://schemas.microsoft.com/office/drawing/2014/main" val="2540430460"/>
                    </a:ext>
                  </a:extLst>
                </a:gridCol>
              </a:tblGrid>
              <a:tr h="469782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 №</a:t>
                      </a:r>
                      <a:endParaRPr lang="en-US" sz="2000" dirty="0"/>
                    </a:p>
                  </a:txBody>
                  <a:tcPr marL="8444" marR="8444" marT="8444" marB="0" anchor="ctr"/>
                </a:tc>
                <a:tc rowSpan="2">
                  <a:txBody>
                    <a:bodyPr/>
                    <a:lstStyle/>
                    <a:p>
                      <a:r>
                        <a:rPr lang="ru-RU" sz="2000" dirty="0"/>
                        <a:t> Название НПО</a:t>
                      </a:r>
                      <a:endParaRPr lang="en-US" sz="2000" dirty="0"/>
                    </a:p>
                  </a:txBody>
                  <a:tcPr marL="8444" marR="8444" marT="8444" marB="0"/>
                </a:tc>
                <a:tc rowSpan="2">
                  <a:txBody>
                    <a:bodyPr/>
                    <a:lstStyle/>
                    <a:p>
                      <a:r>
                        <a:rPr lang="ru-RU" dirty="0"/>
                        <a:t>Всего проектов от Глобального фонда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2000" dirty="0"/>
                        <a:t>Участвовали во встречах</a:t>
                      </a:r>
                      <a:endParaRPr lang="en-US" sz="2000" dirty="0"/>
                    </a:p>
                  </a:txBody>
                  <a:tcPr marL="8444" marR="8444" marT="8444" marB="0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776874481"/>
                  </a:ext>
                </a:extLst>
              </a:tr>
              <a:tr h="277835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444" marR="8444" marT="8444" marB="0" anchor="ctr"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444" marR="8444" marT="8444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 сотрудники НПО</a:t>
                      </a:r>
                      <a:endParaRPr lang="en-US" sz="2000" dirty="0"/>
                    </a:p>
                  </a:txBody>
                  <a:tcPr marL="8444" marR="8444" marT="8444" marB="0" anchor="ctr"/>
                </a:tc>
                <a:tc gridSpan="2">
                  <a:txBody>
                    <a:bodyPr/>
                    <a:lstStyle/>
                    <a:p>
                      <a:r>
                        <a:rPr lang="ru-RU" dirty="0"/>
                        <a:t>Аутрич-работники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2678856760"/>
                  </a:ext>
                </a:extLst>
              </a:tr>
              <a:tr h="4747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</a:rPr>
                        <a:t>ОО "Умит"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 2</a:t>
                      </a:r>
                      <a:r>
                        <a:rPr lang="ru-RU"/>
                        <a:t>: ЛУИН </a:t>
                      </a:r>
                      <a:r>
                        <a:rPr lang="ru-RU" dirty="0"/>
                        <a:t>и ТБ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2160374943"/>
                  </a:ext>
                </a:extLst>
              </a:tr>
              <a:tr h="878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</a:rPr>
                        <a:t>Общественный благотворительный фонд «Шапагат»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1: ЛЖВ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1810297910"/>
                  </a:ext>
                </a:extLst>
              </a:tr>
              <a:tr h="878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</a:rPr>
                        <a:t>ОО «Сау </a:t>
                      </a:r>
                      <a:r>
                        <a:rPr lang="ru-RU" sz="2000" u="none" strike="noStrike" dirty="0" err="1">
                          <a:effectLst/>
                        </a:rPr>
                        <a:t>Урпак</a:t>
                      </a:r>
                      <a:r>
                        <a:rPr lang="ru-RU" sz="2000" u="none" strike="noStrike" dirty="0">
                          <a:effectLst/>
                        </a:rPr>
                        <a:t>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1: СР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1258131693"/>
                  </a:ext>
                </a:extLst>
              </a:tr>
              <a:tr h="710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</a:rPr>
                        <a:t>ОФ "Доверие"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1: ЛУИН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1825030494"/>
                  </a:ext>
                </a:extLst>
              </a:tr>
              <a:tr h="5028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</a:rPr>
                        <a:t>ОО "ГАЛА"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1: МСМ</a:t>
                      </a:r>
                      <a:endParaRPr lang="en-US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3223821539"/>
                  </a:ext>
                </a:extLst>
              </a:tr>
              <a:tr h="749707"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444" marR="8444" marT="8444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 проектов</a:t>
                      </a:r>
                      <a:endParaRPr lang="en-US" b="1" dirty="0"/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4" marR="8444" marT="8444" marB="0" anchor="ctr"/>
                </a:tc>
                <a:extLst>
                  <a:ext uri="{0D108BD9-81ED-4DB2-BD59-A6C34878D82A}">
                    <a16:rowId xmlns:a16="http://schemas.microsoft.com/office/drawing/2014/main" val="2181223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144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D8564-F1F8-4FC6-9ACF-87BE0DFE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/>
          <a:lstStyle/>
          <a:p>
            <a:r>
              <a:rPr lang="ru-RU" b="1" dirty="0"/>
              <a:t>Координация программ</a:t>
            </a:r>
            <a:endParaRPr lang="en-US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5024F-A9BD-4FEE-897A-FBFF61B89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906"/>
            <a:ext cx="10515600" cy="5049969"/>
          </a:xfrm>
        </p:spPr>
        <p:txBody>
          <a:bodyPr>
            <a:normAutofit/>
          </a:bodyPr>
          <a:lstStyle/>
          <a:p>
            <a:r>
              <a:rPr lang="ru-RU" dirty="0"/>
              <a:t>Взаимодействие с НПО по ВИЧ в основном координируется Областным центром по профилактике и борьбе со СПИД; Все НПО отметили положительные опыты взаимодействия с ОЦСПИД и поддержку со стороны ОЦСПИД;</a:t>
            </a:r>
          </a:p>
          <a:p>
            <a:r>
              <a:rPr lang="ru-RU" dirty="0"/>
              <a:t>В состав областного координационного комитета по охране здоровья при Акиме области не входят НПО по ВИЧ и ТБ;</a:t>
            </a:r>
          </a:p>
          <a:p>
            <a:r>
              <a:rPr lang="ru-RU" dirty="0"/>
              <a:t>НПО «Умит» является членом Общественного совета при  Областном управлении здравоохранения. НПО «Умит» совместно с ОЦСПИД следует запустить механизм координации для сбора предложений от НПО области и распространения информаций о решениях общественного совета. Не все НПО области знали о членстве ОФ «Умит».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85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EF705-D887-495B-85E3-F59CA5A9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71" y="440626"/>
            <a:ext cx="10515600" cy="94355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Финансирование по гранту Глобального фонда 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01D22C5-0F8B-40EC-BD84-A796555E8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400018"/>
              </p:ext>
            </p:extLst>
          </p:nvPr>
        </p:nvGraphicFramePr>
        <p:xfrm>
          <a:off x="1083122" y="1684818"/>
          <a:ext cx="8480328" cy="3105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002">
                  <a:extLst>
                    <a:ext uri="{9D8B030D-6E8A-4147-A177-3AD203B41FA5}">
                      <a16:colId xmlns:a16="http://schemas.microsoft.com/office/drawing/2014/main" val="3941183380"/>
                    </a:ext>
                  </a:extLst>
                </a:gridCol>
                <a:gridCol w="2056030">
                  <a:extLst>
                    <a:ext uri="{9D8B030D-6E8A-4147-A177-3AD203B41FA5}">
                      <a16:colId xmlns:a16="http://schemas.microsoft.com/office/drawing/2014/main" val="4265484489"/>
                    </a:ext>
                  </a:extLst>
                </a:gridCol>
                <a:gridCol w="3003259">
                  <a:extLst>
                    <a:ext uri="{9D8B030D-6E8A-4147-A177-3AD203B41FA5}">
                      <a16:colId xmlns:a16="http://schemas.microsoft.com/office/drawing/2014/main" val="3432336034"/>
                    </a:ext>
                  </a:extLst>
                </a:gridCol>
                <a:gridCol w="3020037">
                  <a:extLst>
                    <a:ext uri="{9D8B030D-6E8A-4147-A177-3AD203B41FA5}">
                      <a16:colId xmlns:a16="http://schemas.microsoft.com/office/drawing/2014/main" val="833987407"/>
                    </a:ext>
                  </a:extLst>
                </a:gridCol>
              </a:tblGrid>
              <a:tr h="546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№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организации: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Сумма в тенге, 2018 год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Сумма в тенге, 2020 год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3684710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ОФ «Умит»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40258500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28180996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7256457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ОФ «Доверие»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26600996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724876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ОФ «Сау </a:t>
                      </a:r>
                      <a:r>
                        <a:rPr lang="ru-RU" sz="1800" dirty="0" err="1">
                          <a:effectLst/>
                        </a:rPr>
                        <a:t>Урпак</a:t>
                      </a:r>
                      <a:r>
                        <a:rPr lang="ru-RU" sz="1800" dirty="0">
                          <a:effectLst/>
                        </a:rPr>
                        <a:t>»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8870960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12046280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606540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ОФ «Гала»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6997480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14192000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2677717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ОФ «Шапагат»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19196943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22873784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874616"/>
                  </a:ext>
                </a:extLst>
              </a:tr>
              <a:tr h="4261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Всего: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76984183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104370856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2973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5469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2112</TotalTime>
  <Words>1519</Words>
  <Application>Microsoft Office PowerPoint</Application>
  <PresentationFormat>Широкоэкранный</PresentationFormat>
  <Paragraphs>306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Аспект</vt:lpstr>
      <vt:lpstr>Взаимодействие с НПО</vt:lpstr>
      <vt:lpstr>Надзорные визиты СКК</vt:lpstr>
      <vt:lpstr>Программа визита</vt:lpstr>
      <vt:lpstr>Выполнение программ силами НПО</vt:lpstr>
      <vt:lpstr>Выполнение программ силами НПО</vt:lpstr>
      <vt:lpstr>Презентация PowerPoint</vt:lpstr>
      <vt:lpstr>Карагандинская область, 7-11 сентября 2020 года</vt:lpstr>
      <vt:lpstr>Координация программ</vt:lpstr>
      <vt:lpstr>Финансирование по гранту Глобального фонда </vt:lpstr>
      <vt:lpstr>Аутрич-работники - ключевое звено в доступе к труднодоступным группам населения с целью их привлечения за услугами тестирования, лечения и информирования по принципу равный-равному</vt:lpstr>
      <vt:lpstr>Мангистауская область</vt:lpstr>
      <vt:lpstr>Презентация PowerPoint</vt:lpstr>
      <vt:lpstr>г. Нур-султан</vt:lpstr>
      <vt:lpstr>Координация программ</vt:lpstr>
      <vt:lpstr>Финансирование по гранту Глобального фонда </vt:lpstr>
      <vt:lpstr>Аутрич-работники</vt:lpstr>
      <vt:lpstr>Предложения</vt:lpstr>
      <vt:lpstr>Предложения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НПО</dc:title>
  <dc:creator>Ryssaldy Demeuova</dc:creator>
  <cp:lastModifiedBy>Ryssaldy Demeuova</cp:lastModifiedBy>
  <cp:revision>13</cp:revision>
  <dcterms:created xsi:type="dcterms:W3CDTF">2021-05-30T04:06:59Z</dcterms:created>
  <dcterms:modified xsi:type="dcterms:W3CDTF">2021-06-07T15:20:46Z</dcterms:modified>
</cp:coreProperties>
</file>