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1"/>
  </p:notesMasterIdLst>
  <p:sldIdLst>
    <p:sldId id="260" r:id="rId5"/>
    <p:sldId id="256" r:id="rId6"/>
    <p:sldId id="262" r:id="rId7"/>
    <p:sldId id="264" r:id="rId8"/>
    <p:sldId id="257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01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5C64C-86A9-448C-9F14-619726B1F6C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6CCD6-E0C7-415E-9C8E-1516BD20C2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54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fld id="{3C573862-809C-46CF-BBEA-5F858E4B8E49}" type="slidenum">
              <a:rPr lang="ru-RU" smtClean="0">
                <a:solidFill>
                  <a:srgbClr val="000000"/>
                </a:solidFill>
              </a:rPr>
              <a:pPr eaLnBrk="1" hangingPunct="1">
                <a:buClrTx/>
                <a:buFontTx/>
                <a:buNone/>
              </a:pPr>
              <a:t>1</a:t>
            </a:fld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1888" y="677863"/>
            <a:ext cx="4594225" cy="34448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963" y="4343511"/>
            <a:ext cx="5486078" cy="4114289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71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EED8-EBD7-45FB-A548-D5C71A3D6D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86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82E4F-6B24-4847-B908-783B79B1DC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206454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3884-FC51-4C6D-B402-9FB8BA02A6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11949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E8939-3EDB-42A2-8339-49C706CABA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4755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E3009-0CEA-4FE6-96DA-F8CD5DF9FBA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401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8247A-95D6-4E3B-B6BC-805E7B464F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5922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CFBC7-25D1-46C6-8F69-7228B9C2C8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5984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581B-99A7-441D-86E1-0BABEA3D6B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66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39D41-23F3-4E87-A16D-92EC8AA2A4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13896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372C-5F62-47D5-AB8F-AC6C3349E4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27999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37207-9ECD-4000-87AB-857DD4270E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0346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F5BCD-2C08-47B0-8680-4908889C048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B316F-55BF-46D3-BE0E-0BC4D5924F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649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FB6F1-15F8-46B8-B047-F2867D506FA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B8ACD-1644-4CB2-93D9-A45064F9D68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566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C9181-566E-4213-A059-292B25D477C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E5710-4A34-4A29-A19C-C7950B64BB9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183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334A2-8E36-468A-8CD1-B9C00C8FD33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E62B1-F0CB-45EE-BEED-83B670B837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663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94ADB-4CBF-4EFB-B221-EC180B30219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E809A-45F7-439E-A7E9-12DDC778DA7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422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8A5D4-9C03-404D-9A60-602D1E2E4F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EA2D4-D087-4A3F-ADDD-8825E2BC056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35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AB992-D913-4C1D-B022-AF979DCCDCD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18DBE-87EF-4032-AD6E-59EF63CA7C2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83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2E2C5-BF40-4DE1-80C7-CAC1D7AA42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77C7B-2625-44A6-8A71-4FAE91065F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3226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847F4-5E1B-4B8D-BDC4-BBF4EF68BD4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3301C-AE29-41A9-897F-01D2F7F3A75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0946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C5C1D-FB87-487D-9250-680CB0B41E7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A4E1B-B37C-4425-ACFF-7A0C077838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1128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90DDA-3445-48EF-AB17-C7FF4FD99A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42BFB-D800-44DE-AA80-B53045E8E37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1524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DDC8C27-D63E-44C3-82A0-AFB80D8DD05C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1639354F-0C30-4C88-9483-AA84883F57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8838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2027677-1C32-447B-9A51-F141B516AB9A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D13AA288-0CC7-4342-82C7-587DCB41EF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722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0D358D8-E05F-47CB-95D4-F5A913D503AA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542035F1-0E85-421A-AC67-6927523FE1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1976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263B104E-DDFB-423C-BB06-2CE9EB873B99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E41D0CD-FDF0-405B-B2C2-5252CC0F3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8121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9195171-C257-4F94-8CAA-C28292ED2B2A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F2E4BD9-A521-4F1D-81CC-8E5A09F2F3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1241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04475BCC-C92E-4B5F-8C8D-1D46C99C7336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BA08EBE-09BA-43A4-B7F1-94FFEEC94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74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6A45096-6487-41C1-B45B-E53E828D944A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D71CDF5-9C27-4F72-9660-E4B9568B0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7090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008AB1D-F131-46D5-927E-53232F459E0E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95C7D139-5C56-477F-B666-3BE1DA4058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8848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B8459D6-43F0-4634-85DE-43A3263C2771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7EC5D07D-B323-4A0E-80A2-55D8F71C7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7807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F9D5A6D9-53FF-4332-A1CE-E165D580156B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6A373459-ECEC-4739-B6B8-FDA726605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7126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BEF8B05F-ABD7-4973-AFBA-D8431F6CE438}" type="datetimeFigureOut">
              <a:rPr lang="ru-RU"/>
              <a:pPr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fld id="{8BEC58CD-E265-4378-B552-81BE03F9A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181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tint val="75000"/>
                </a:prstClr>
              </a:solidFill>
              <a:latin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06D59E0-A396-49F5-ADC1-F86FCF53E13D}" type="slidenum">
              <a:rPr lang="ru-RU" altLang="ru-RU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99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E3EF88-2A31-43F6-A41E-1EC06FE671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090A1A-C37A-4C94-B4BE-17AA0D450A6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301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B2843B-F705-4A64-AED2-A02D930FF26F}" type="datetimeFigureOut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449263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Microsoft YaHei" charset="-122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5D1E71-2FEA-4591-A37A-400EDD6AC25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76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79512" y="21098"/>
            <a:ext cx="8712968" cy="614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sz="5400" b="1" dirty="0">
                <a:solidFill>
                  <a:srgbClr val="FF0000"/>
                </a:solidFill>
                <a:cs typeface="Arial" pitchFamily="34" charset="0"/>
              </a:rPr>
              <a:t>	</a:t>
            </a: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Запрос в </a:t>
            </a:r>
            <a:r>
              <a:rPr lang="ru-RU" sz="3200" b="1" dirty="0" err="1" smtClean="0">
                <a:solidFill>
                  <a:srgbClr val="C00000"/>
                </a:solidFill>
                <a:cs typeface="Arial" pitchFamily="34" charset="0"/>
              </a:rPr>
              <a:t>СКК</a:t>
            </a: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по ротации пилотных регионов </a:t>
            </a: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по проекту гранта </a:t>
            </a:r>
            <a:r>
              <a:rPr lang="ru-RU" sz="3200" b="1" dirty="0" err="1" smtClean="0">
                <a:solidFill>
                  <a:srgbClr val="C00000"/>
                </a:solidFill>
                <a:cs typeface="Arial" pitchFamily="34" charset="0"/>
              </a:rPr>
              <a:t>ГФСТМ</a:t>
            </a: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по </a:t>
            </a:r>
            <a:r>
              <a:rPr lang="ru-RU" sz="3200" b="1" dirty="0" smtClean="0">
                <a:solidFill>
                  <a:srgbClr val="C00000"/>
                </a:solidFill>
                <a:cs typeface="Arial" pitchFamily="34" charset="0"/>
              </a:rPr>
              <a:t>ТБ </a:t>
            </a:r>
            <a:r>
              <a:rPr lang="ru-RU" sz="3200" b="1" dirty="0">
                <a:solidFill>
                  <a:srgbClr val="C00000"/>
                </a:solidFill>
                <a:cs typeface="Arial" pitchFamily="34" charset="0"/>
              </a:rPr>
              <a:t>на 2017-2019 годы.</a:t>
            </a:r>
          </a:p>
          <a:p>
            <a:pPr algn="ctr" defTabSz="449263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а) 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на 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изменение распределения аппаратов и расходных материалов - картриджей </a:t>
            </a:r>
            <a:r>
              <a:rPr lang="ru-RU" sz="2400" b="1" dirty="0" err="1">
                <a:solidFill>
                  <a:srgbClr val="0070C0"/>
                </a:solidFill>
                <a:cs typeface="Arial" pitchFamily="34" charset="0"/>
              </a:rPr>
              <a:t>Gene-Xpert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 для 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экспресс 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диагностики ТБ и </a:t>
            </a:r>
            <a:r>
              <a:rPr lang="ru-RU" sz="2400" b="1" dirty="0" err="1">
                <a:solidFill>
                  <a:srgbClr val="0070C0"/>
                </a:solidFill>
                <a:cs typeface="Arial" pitchFamily="34" charset="0"/>
              </a:rPr>
              <a:t>МЛУТБ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в 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2017 г.;</a:t>
            </a:r>
          </a:p>
          <a:p>
            <a:pPr algn="ctr" defTabSz="449263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б) 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на 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изменение размещения и группировки НПО в пилотных и других регионах для работы с группами риска по ТБ;</a:t>
            </a:r>
          </a:p>
          <a:p>
            <a:pPr algn="ctr" defTabSz="449263" eaLnBrk="1" fontAlgn="base" hangingPunct="1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в) запрос на закуп противотуберкулезных препаратов (</a:t>
            </a:r>
            <a:r>
              <a:rPr lang="ru-RU" sz="2400" b="1" dirty="0" err="1">
                <a:solidFill>
                  <a:srgbClr val="0070C0"/>
                </a:solidFill>
                <a:cs typeface="Arial" pitchFamily="34" charset="0"/>
              </a:rPr>
              <a:t>ПТП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) из средств экономии проекта </a:t>
            </a:r>
            <a:r>
              <a:rPr lang="ru-RU" sz="2400" b="1" dirty="0" err="1" smtClean="0">
                <a:solidFill>
                  <a:srgbClr val="0070C0"/>
                </a:solidFill>
                <a:cs typeface="Arial" pitchFamily="34" charset="0"/>
              </a:rPr>
              <a:t>ГФ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для внедрения (рекомендованных ВОЗ в декабре 2016 г.) коротких режимов лечения больных </a:t>
            </a:r>
            <a:r>
              <a:rPr lang="ru-RU" sz="2400" b="1" dirty="0" err="1" smtClean="0">
                <a:solidFill>
                  <a:srgbClr val="0070C0"/>
                </a:solidFill>
                <a:cs typeface="Arial" pitchFamily="34" charset="0"/>
              </a:rPr>
              <a:t>МЛУТБ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и комбинированных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ПТП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cs typeface="Arial" pitchFamily="34" charset="0"/>
              </a:rPr>
              <a:t> для детей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  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на </a:t>
            </a:r>
            <a:r>
              <a:rPr lang="ru-RU" sz="2400" b="1" dirty="0">
                <a:solidFill>
                  <a:srgbClr val="0070C0"/>
                </a:solidFill>
                <a:cs typeface="Arial" pitchFamily="34" charset="0"/>
              </a:rPr>
              <a:t>2017 -2019 годы</a:t>
            </a:r>
            <a:r>
              <a:rPr lang="ru-RU" sz="2400" b="1" dirty="0" smtClean="0">
                <a:solidFill>
                  <a:srgbClr val="0070C0"/>
                </a:solidFill>
                <a:cs typeface="Arial" pitchFamily="34" charset="0"/>
              </a:rPr>
              <a:t>;</a:t>
            </a:r>
            <a:endParaRPr lang="ru-RU" sz="2400" b="1" dirty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23528" y="5157192"/>
            <a:ext cx="856895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defTabSz="449263" fontAlgn="base">
              <a:spcBef>
                <a:spcPts val="800"/>
              </a:spcBef>
              <a:spcAft>
                <a:spcPct val="0"/>
              </a:spcAft>
              <a:buSzPct val="100000"/>
              <a:defRPr/>
            </a:pPr>
            <a:endParaRPr lang="ru-RU" sz="1600" b="1" dirty="0" smtClean="0"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5661248"/>
            <a:ext cx="864096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49263" fontAlgn="base">
              <a:spcBef>
                <a:spcPct val="0"/>
              </a:spcBef>
              <a:spcAft>
                <a:spcPct val="0"/>
              </a:spcAft>
            </a:pPr>
            <a:endParaRPr lang="ru-RU" sz="1600" b="1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ea typeface="Microsoft YaHei" pitchFamily="34" charset="-122"/>
              <a:cs typeface="Arial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</a:pPr>
            <a:endParaRPr lang="ru-RU" sz="1600" b="1" dirty="0">
              <a:solidFill>
                <a:srgbClr val="4F81BD">
                  <a:lumMod val="50000"/>
                </a:srgbClr>
              </a:solidFill>
              <a:latin typeface="Arial" pitchFamily="34" charset="0"/>
              <a:ea typeface="Microsoft YaHei" pitchFamily="34" charset="-122"/>
              <a:cs typeface="Arial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Microsoft YaHei" pitchFamily="34" charset="-122"/>
                <a:cs typeface="Arial" pitchFamily="34" charset="0"/>
              </a:rPr>
              <a:t>Исмаилов Ш.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ea typeface="Microsoft YaHei" pitchFamily="34" charset="-122"/>
                <a:cs typeface="Arial" pitchFamily="34" charset="0"/>
              </a:rPr>
              <a:t>24 февраля  2017</a:t>
            </a:r>
            <a:endParaRPr lang="ru-RU" sz="1600" b="1" dirty="0">
              <a:solidFill>
                <a:srgbClr val="4F81BD">
                  <a:lumMod val="50000"/>
                </a:srgbClr>
              </a:solidFill>
              <a:latin typeface="Arial" pitchFamily="34" charset="0"/>
              <a:ea typeface="Microsoft YaHei" pitchFamily="34" charset="-122"/>
              <a:cs typeface="Arial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prstClr val="white"/>
              </a:solidFill>
              <a:latin typeface="Arial" pitchFamily="34" charset="0"/>
              <a:ea typeface="Microsoft YaHei" pitchFamily="34" charset="-122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33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"/>
          <p:cNvSpPr>
            <a:spLocks noChangeAspect="1" noChangeArrowheads="1"/>
          </p:cNvSpPr>
          <p:nvPr/>
        </p:nvSpPr>
        <p:spPr bwMode="auto">
          <a:xfrm>
            <a:off x="0" y="1628775"/>
            <a:ext cx="91440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291" name="Rectangle 17"/>
          <p:cNvSpPr>
            <a:spLocks noRot="1" noChangeArrowheads="1"/>
          </p:cNvSpPr>
          <p:nvPr/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</a:pPr>
            <a:endParaRPr lang="ru-RU" altLang="ru-RU" sz="2800" b="1" smtClean="0">
              <a:solidFill>
                <a:srgbClr val="0563C1"/>
              </a:solidFill>
              <a:latin typeface="Arial" pitchFamily="34" charset="0"/>
            </a:endParaRP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251519" y="116632"/>
            <a:ext cx="8712969" cy="648072"/>
          </a:xfrm>
          <a:solidFill>
            <a:schemeClr val="tx2"/>
          </a:solidFill>
        </p:spPr>
        <p:txBody>
          <a:bodyPr/>
          <a:lstStyle/>
          <a:p>
            <a:pPr algn="ctr">
              <a:defRPr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Ротация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пилотных регионов по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проекту 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гранта </a:t>
            </a:r>
            <a:r>
              <a:rPr lang="ru-RU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ГФСТМ</a:t>
            </a:r>
            <a:r>
              <a:rPr 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ТБ на 2017-2019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гг.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/>
              <a:t> </a:t>
            </a:r>
            <a:br>
              <a:rPr lang="ru-RU" sz="1800" dirty="0"/>
            </a:br>
            <a:endParaRPr lang="en-US" altLang="ko-KR" sz="1800" dirty="0" smtClean="0">
              <a:effectLst>
                <a:outerShdw blurRad="38100" dist="38100" dir="2700000" algn="tl">
                  <a:srgbClr val="FFFFFF"/>
                </a:outerShdw>
              </a:effectLst>
              <a:ea typeface="Gulim" panose="020B0600000101010101" pitchFamily="34" charset="-127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056237"/>
              </p:ext>
            </p:extLst>
          </p:nvPr>
        </p:nvGraphicFramePr>
        <p:xfrm>
          <a:off x="0" y="836712"/>
          <a:ext cx="9144000" cy="6247169"/>
        </p:xfrm>
        <a:graphic>
          <a:graphicData uri="http://schemas.openxmlformats.org/drawingml/2006/table">
            <a:tbl>
              <a:tblPr/>
              <a:tblGrid>
                <a:gridCol w="4552418"/>
                <a:gridCol w="4591582"/>
              </a:tblGrid>
              <a:tr h="3672410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Обоснование по данным реальной </a:t>
                      </a:r>
                      <a:r>
                        <a:rPr kumimoji="0" lang="ru-RU" alt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эпид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. ситуации на 2017 г.: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Закрытие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тубзоны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УИС в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ЮКО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в Павлодаре (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осужденные пациенты ТБ  из южных и западных регионов направляются в другие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тубзоны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в основном в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ВКО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Эпидемиологическая ситуация по ТБ в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ВКО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, г Семей остается напряженной (распространенность  в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2016г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-97 на 100000);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Уязвимые группы населения  по работе с НПО предлагается охватить все предлагаемые пилоты +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г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. Алматы,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ЮКО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Караганда, Павлодар;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Размещение аппаратов и расходных материалов - картриджей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Gene-Xpert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для экспресса диагностики ТБ и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МЛУТБ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запланировано на 2017 г. в пилоты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+ в г. Шымкент, Астана, г. Кызыл-Орда;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Охват лечением  пациентов М/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ШЛУ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ТБ новыми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ПТП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и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МЛУ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ТБ новыми короткими режимами химиотерапии  по проекту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ГФ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в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пилотах +  дополнительно планируется в первую очередь будет охват данным лечением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ЮКО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Караганда,  Кызыл-Орда, западные регионы и др.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425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Согласованные пилотные проекты по гранту </a:t>
                      </a: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НМФ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2017-2019 гг.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на ротацию пилотных проектов по гранту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НМФ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2017-2019 гг.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4887">
                <a:tc>
                  <a:txBody>
                    <a:bodyPr/>
                    <a:lstStyle>
                      <a:lvl1pPr marL="342900" indent="-34290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Акмолинская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область;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Актюбинская область;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ЮКО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;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г. Алматы</a:t>
                      </a:r>
                      <a:endParaRPr kumimoji="0" lang="ru-RU" alt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Акмолинская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область;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Актюбинская область;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г. Семей (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ru-RU" alt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766">
                <a:tc gridSpan="2"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03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"/>
          <p:cNvSpPr>
            <a:spLocks noChangeAspect="1" noChangeArrowheads="1"/>
          </p:cNvSpPr>
          <p:nvPr/>
        </p:nvSpPr>
        <p:spPr bwMode="auto">
          <a:xfrm>
            <a:off x="0" y="1628775"/>
            <a:ext cx="91440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291" name="Rectangle 17"/>
          <p:cNvSpPr>
            <a:spLocks noRot="1" noChangeArrowheads="1"/>
          </p:cNvSpPr>
          <p:nvPr/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</a:pPr>
            <a:endParaRPr lang="ru-RU" altLang="ru-RU" sz="2800" b="1" smtClean="0">
              <a:solidFill>
                <a:srgbClr val="0563C1"/>
              </a:solidFill>
              <a:latin typeface="Arial" pitchFamily="34" charset="0"/>
            </a:endParaRP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6632"/>
            <a:ext cx="9144000" cy="1008112"/>
          </a:xfrm>
          <a:solidFill>
            <a:schemeClr val="tx2"/>
          </a:solidFill>
        </p:spPr>
        <p:txBody>
          <a:bodyPr/>
          <a:lstStyle/>
          <a:p>
            <a:pPr algn="ctr">
              <a:spcAft>
                <a:spcPts val="0"/>
              </a:spcAft>
              <a:tabLst>
                <a:tab pos="540385" algn="l"/>
              </a:tabLst>
            </a:pPr>
            <a:r>
              <a:rPr lang="ru-RU" sz="2000" b="1" dirty="0" smtClean="0">
                <a:solidFill>
                  <a:schemeClr val="bg1"/>
                </a:solidFill>
              </a:rPr>
              <a:t/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Запрос 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изменение распределения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аппаратов и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катриджей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Gene-Xpert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экспресс диагностики ТБ и </a:t>
            </a:r>
            <a:r>
              <a:rPr lang="ru-RU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МЛУ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ТБ запланированных на 2017 г.</a:t>
            </a:r>
            <a:b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altLang="ko-KR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ea typeface="Gulim" panose="020B0600000101010101" pitchFamily="34" charset="-127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08109"/>
              </p:ext>
            </p:extLst>
          </p:nvPr>
        </p:nvGraphicFramePr>
        <p:xfrm>
          <a:off x="323528" y="1196751"/>
          <a:ext cx="8677472" cy="6642871"/>
        </p:xfrm>
        <a:graphic>
          <a:graphicData uri="http://schemas.openxmlformats.org/drawingml/2006/table">
            <a:tbl>
              <a:tblPr/>
              <a:tblGrid>
                <a:gridCol w="3168352"/>
                <a:gridCol w="5509120"/>
              </a:tblGrid>
              <a:tr h="1656184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Обоснование по реальному расчету (по ситуации в регионах)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Необходим охват всех лиц с подозрением на ТБ по всей пилотной области, в том числе </a:t>
                      </a:r>
                      <a:r>
                        <a:rPr kumimoji="0" lang="ru-RU" alt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ЛЖВ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alt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ЛУИН</a:t>
                      </a: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из УИС и др. гр. риска.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Необходим  точный расчёт нагрузки на каждый аппарат по месту дислокации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Необходим расчет из наличия лабораторий, специалистов</a:t>
                      </a: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Утверждённое распределение аппаратов и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катриджей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kumimoji="0" lang="ru-RU" alt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Перемещение аппаратов в связи с изменениями пилотных регионов</a:t>
                      </a:r>
                      <a:endParaRPr kumimoji="0" lang="ru-RU" alt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1734">
                <a:tc>
                  <a:txBody>
                    <a:bodyPr/>
                    <a:lstStyle>
                      <a:lvl1pPr marL="342900" indent="-34290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4-х модульные в областные центры – 5 аппаратов (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Акмолинская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Актюбинская,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ЮКО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НРЛ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 3. 2-х модульные - 4 аппарата в СИЗО пилотных регионов;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 2-х модульные 2 аппарата в центры СПИД  (Караганда,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Костанай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 4-х модульные в областные центры – 5 аппаратов (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Акмолинская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Актюбинская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ЮКО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НРЛ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);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2. Из 28 - 2-х модульных на межрайонный уровень пилотных регионов - 22 аппарата;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3. 2-х 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модульные 3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аппарата в СИЗО пилотных регионов. Предназначенный для СИЗО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ЮКО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 аппарат (2-х модульный), перераспределяется 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в г. Астана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 2-х модульный аппарат в центр СПИД г Караганда.</a:t>
                      </a: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1 аппарат(2-х модульный) предназначенный для СПИД центра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Костанай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перераспределяется в 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Кызыл-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Ординскую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обл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; 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–х модульный, который остаётся в г. Шымкент будет обследовать пациентов с пенитенциарной службы</a:t>
                      </a:r>
                    </a:p>
                    <a:p>
                      <a:pPr marL="34290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ru-RU" alt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477">
                <a:tc gridSpan="2"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08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6"/>
          <p:cNvSpPr>
            <a:spLocks noChangeAspect="1" noChangeArrowheads="1"/>
          </p:cNvSpPr>
          <p:nvPr/>
        </p:nvSpPr>
        <p:spPr bwMode="auto">
          <a:xfrm>
            <a:off x="0" y="1628775"/>
            <a:ext cx="9144000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smtClean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2291" name="Rectangle 17"/>
          <p:cNvSpPr>
            <a:spLocks noRot="1" noChangeArrowheads="1"/>
          </p:cNvSpPr>
          <p:nvPr/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Font typeface="Wingdings" pitchFamily="2" charset="2"/>
              <a:buNone/>
            </a:pPr>
            <a:endParaRPr lang="ru-RU" altLang="ru-RU" sz="2800" b="1" smtClean="0">
              <a:solidFill>
                <a:srgbClr val="0563C1"/>
              </a:solidFill>
              <a:latin typeface="Arial" pitchFamily="34" charset="0"/>
            </a:endParaRPr>
          </a:p>
        </p:txBody>
      </p:sp>
      <p:sp>
        <p:nvSpPr>
          <p:cNvPr id="5138" name="Rectangle 18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6632"/>
            <a:ext cx="8856985" cy="1152128"/>
          </a:xfrm>
          <a:solidFill>
            <a:schemeClr val="tx2"/>
          </a:solidFill>
        </p:spPr>
        <p:txBody>
          <a:bodyPr/>
          <a:lstStyle/>
          <a:p>
            <a:pPr algn="ctr">
              <a:spcAft>
                <a:spcPts val="0"/>
              </a:spcAft>
              <a:tabLst>
                <a:tab pos="540385" algn="l"/>
              </a:tabLst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Запрос </a:t>
            </a:r>
            <a:r>
              <a:rPr lang="ru-RU" sz="2400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на изменение размещения и группировки НПО в пилотных и других регионах для работы с группами риска по </a:t>
            </a: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проекту гранта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ГФ</a:t>
            </a:r>
            <a:r>
              <a:rPr lang="ru-RU" sz="2400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 в 2017-2019 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гг.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/>
              <a:t> </a:t>
            </a:r>
            <a:br>
              <a:rPr lang="ru-RU" sz="1800" b="1" dirty="0"/>
            </a:br>
            <a:endParaRPr lang="en-US" altLang="ko-KR" sz="1800" b="1" dirty="0" smtClean="0">
              <a:effectLst>
                <a:outerShdw blurRad="38100" dist="38100" dir="2700000" algn="tl">
                  <a:srgbClr val="FFFFFF"/>
                </a:outerShdw>
              </a:effectLst>
              <a:ea typeface="Gulim" panose="020B0600000101010101" pitchFamily="34" charset="-127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2277"/>
              </p:ext>
            </p:extLst>
          </p:nvPr>
        </p:nvGraphicFramePr>
        <p:xfrm>
          <a:off x="11970" y="1412776"/>
          <a:ext cx="9168542" cy="5499762"/>
        </p:xfrm>
        <a:graphic>
          <a:graphicData uri="http://schemas.openxmlformats.org/drawingml/2006/table">
            <a:tbl>
              <a:tblPr/>
              <a:tblGrid>
                <a:gridCol w="2880320"/>
                <a:gridCol w="6288222"/>
              </a:tblGrid>
              <a:tr h="2931864">
                <a:tc gridSpan="2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Обоснование по расчетам на 2017 г. :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Уменьшение числа б-х ТБ из УИС, по структуре, по диагнозам, по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этапированию</a:t>
                      </a: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Направление всех больных  ТБ освободившихся из УИС  на принудит. лечение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Уменьшение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абс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. числа б-х с ТБ БОМЖ (по информации из областей в 2017 г.) 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Число больных ТБ и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ЛЖВ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ЛУИН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, БОМЖ по нагрузке  на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аутрич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работников должна быть пропорциональной , к запланированным ресурсам 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Необходима достаточная нагрузка  на всех сотрудников  НПО, выполнение конкретных индикаторов. 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Соблюдение социальной  справедливости по занятости в работе НПО по ТБ</a:t>
                      </a:r>
                    </a:p>
                    <a:p>
                      <a:pPr marL="285750" marR="0" lvl="0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Пациенты  ТБ, из УИС , БОМЖ,  страдающие алкоголизмом, - самое частое сочетание в одном лице , поэтому не требуется отдельное НПО.  </a:t>
                      </a: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E75B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5006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Утвержденное НПО по проекту </a:t>
                      </a: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 2017-2019 гг.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Запрос на изменение размещения и группировку НПО по гранту </a:t>
                      </a:r>
                      <a:r>
                        <a:rPr kumimoji="0" lang="ru-RU" alt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ГФ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2017-2019 гг. </a:t>
                      </a:r>
                      <a:r>
                        <a:rPr kumimoji="0" lang="ru-RU" alt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остается так же 12 НПО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785">
                <a:tc>
                  <a:txBody>
                    <a:bodyPr/>
                    <a:lstStyle>
                      <a:lvl1pPr marL="342900" indent="-34290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 проектов НПО в год 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на 4 пилотный региона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(из них: 3- НПО на НКЛ у БОМЖ; 3- на ТБ/ВИЧ и </a:t>
                      </a:r>
                      <a:r>
                        <a:rPr kumimoji="0" lang="ru-RU" alt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ЛЖВ</a:t>
                      </a: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; 3- на ТБ из УИС.)</a:t>
                      </a: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28600" indent="-228600" defTabSz="6858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defTabSz="6858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defTabSz="6858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tabLst>
                          <a:tab pos="457200" algn="l"/>
                        </a:tabLst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34290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Охват в пилотах всех гр. риска по потребности, но с изменением числа НПО и объединением гр. риска – всего 6.</a:t>
                      </a:r>
                    </a:p>
                    <a:p>
                      <a:pPr marL="34290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Дополнительное размещение сайтов НПО по наличию гр. риска в г. Алматы -1, </a:t>
                      </a:r>
                      <a:r>
                        <a:rPr kumimoji="0" lang="ru-RU" alt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ЮКО</a:t>
                      </a: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-2, Караганда- 2, Павлодар-1.</a:t>
                      </a:r>
                    </a:p>
                    <a:p>
                      <a:pPr marL="342900" marR="0" lvl="0" indent="0" algn="just" defTabSz="6858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ru-RU" alt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Перегруппировка в одно НПО по 2 или 3 группы риска.</a:t>
                      </a: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937">
                <a:tc gridSpan="2"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ts val="750"/>
                        </a:spcBef>
                        <a:buFont typeface="Arial" panose="020B0604020202020204" pitchFamily="34" charset="0"/>
                        <a:defRPr sz="19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375"/>
                        </a:spcBef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375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1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457200" algn="l"/>
                        </a:tabLst>
                        <a:defRPr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5033" marR="55033" marT="27517" marB="275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0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68152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Запрос в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СКК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внедрение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коротких режимов лечения </a:t>
            </a:r>
            <a:r>
              <a:rPr lang="ru-RU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МЛУ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ТБ, рекомендованных 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 и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закуп 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омбинированных доз </a:t>
            </a:r>
            <a:r>
              <a:rPr lang="ru-RU" sz="28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ПТП</a:t>
            </a:r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для детей  </a:t>
            </a:r>
            <a:endParaRPr lang="ru-RU" sz="28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4" cy="5040560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 повышение качества лечения МЛУ ТБ путем обеспечения безопасного, эффективного, короткого и недорогого курса лечения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МЛУ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ТБ.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Охват лечением детей комбинированными дозами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ПТП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Прогнозное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число МЛУ ТБ пациентов на КРЛ в РК = 1300 в год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Закуп на весь курс лечения на одного больного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КРХ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$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1100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внедрения КРЛ в пилотах по гранту ГФ – набор 350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пациентов. Бюджет – 385 тыс.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Прогнозное число детей для лечения КД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ПТП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 180, на одного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пациента $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120. Бюджет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– $21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тыс.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Итот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$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406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тыс. с логистикой.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Результат: Повышение эффективности лечения МЛУ ТБ 85% и более, снижения длительности лечения с 20 месяцев до 9-11  месяцев, уменьшение отрывов от лечения, уменьшение трансмиссии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МЛУ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ТБ, уменьшение затрат из РБ на закуп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ПТП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 детей с ТБ точными дозами и качественными </a:t>
            </a:r>
            <a:r>
              <a:rPr lang="ru-RU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ПТП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 КД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802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836713"/>
            <a:ext cx="7128792" cy="3312368"/>
          </a:xfrm>
        </p:spPr>
        <p:txBody>
          <a:bodyPr>
            <a:normAutofit/>
          </a:bodyPr>
          <a:lstStyle/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82296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4400" b="1" dirty="0" smtClean="0">
                <a:solidFill>
                  <a:schemeClr val="tx2">
                    <a:lumMod val="75000"/>
                  </a:schemeClr>
                </a:solidFill>
              </a:rPr>
              <a:t>Благодарю за внимание!</a:t>
            </a:r>
            <a:endParaRPr lang="ru-RU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7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860</Words>
  <Application>Microsoft Office PowerPoint</Application>
  <PresentationFormat>Экран (4:3)</PresentationFormat>
  <Paragraphs>66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Тема Office</vt:lpstr>
      <vt:lpstr>1_Тема Office</vt:lpstr>
      <vt:lpstr>Office Theme</vt:lpstr>
      <vt:lpstr>2_Тема Office</vt:lpstr>
      <vt:lpstr>Презентация PowerPoint</vt:lpstr>
      <vt:lpstr>  Ротация пилотных регионов по проекту гранта ГФСТМ по ТБ на 2017-2019 гг.   </vt:lpstr>
      <vt:lpstr> Запрос на изменение распределения аппаратов и катриджей Gene-Xpert для экспресс диагностики ТБ и МЛУ ТБ запланированных на 2017 г. </vt:lpstr>
      <vt:lpstr>  Запрос на изменение размещения и группировки НПО в пилотных и других регионах для работы с группами риска по проекту гранта ГФ в 2017-2019 гг.   </vt:lpstr>
      <vt:lpstr>Запрос в СКК на внедрение коротких режимов лечения МЛУ ТБ, рекомендованных ВОЗ и закуп комбинированных доз ПТП для детей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Стратегическое направление 2</dc:title>
  <dc:creator>Shismailov</dc:creator>
  <cp:lastModifiedBy>Windows User</cp:lastModifiedBy>
  <cp:revision>58</cp:revision>
  <dcterms:created xsi:type="dcterms:W3CDTF">2017-02-13T12:52:40Z</dcterms:created>
  <dcterms:modified xsi:type="dcterms:W3CDTF">2017-02-23T18:24:47Z</dcterms:modified>
</cp:coreProperties>
</file>