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59" r:id="rId8"/>
    <p:sldId id="265" r:id="rId9"/>
    <p:sldId id="266" r:id="rId10"/>
    <p:sldId id="268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68AB-13D9-41FF-8DDF-A75572B86D6D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C42406D-A5F6-422A-9E4C-9DC21BDBA2B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68AB-13D9-41FF-8DDF-A75572B86D6D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2406D-A5F6-422A-9E4C-9DC21BDBA2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68AB-13D9-41FF-8DDF-A75572B86D6D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2406D-A5F6-422A-9E4C-9DC21BDBA2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68AB-13D9-41FF-8DDF-A75572B86D6D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2406D-A5F6-422A-9E4C-9DC21BDBA2B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68AB-13D9-41FF-8DDF-A75572B86D6D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C42406D-A5F6-422A-9E4C-9DC21BDBA2B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68AB-13D9-41FF-8DDF-A75572B86D6D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2406D-A5F6-422A-9E4C-9DC21BDBA2B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68AB-13D9-41FF-8DDF-A75572B86D6D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2406D-A5F6-422A-9E4C-9DC21BDBA2B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68AB-13D9-41FF-8DDF-A75572B86D6D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2406D-A5F6-422A-9E4C-9DC21BDBA2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68AB-13D9-41FF-8DDF-A75572B86D6D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2406D-A5F6-422A-9E4C-9DC21BDBA2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68AB-13D9-41FF-8DDF-A75572B86D6D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2406D-A5F6-422A-9E4C-9DC21BDBA2B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68AB-13D9-41FF-8DDF-A75572B86D6D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C42406D-A5F6-422A-9E4C-9DC21BDBA2B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D1068AB-13D9-41FF-8DDF-A75572B86D6D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C42406D-A5F6-422A-9E4C-9DC21BDBA2B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691481" y="5733256"/>
            <a:ext cx="6040760" cy="1343980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tx1"/>
                </a:solidFill>
              </a:rPr>
              <a:t>г</a:t>
            </a:r>
            <a:r>
              <a:rPr lang="ru-RU" sz="1400" dirty="0">
                <a:solidFill>
                  <a:schemeClr val="tx1"/>
                </a:solidFill>
              </a:rPr>
              <a:t>. </a:t>
            </a:r>
            <a:r>
              <a:rPr lang="ru-RU" sz="1400" dirty="0" smtClean="0">
                <a:solidFill>
                  <a:schemeClr val="tx1"/>
                </a:solidFill>
              </a:rPr>
              <a:t>Алматы</a:t>
            </a:r>
            <a:endParaRPr lang="ru-RU" sz="1400" dirty="0">
              <a:solidFill>
                <a:schemeClr val="tx1"/>
              </a:solidFill>
            </a:endParaRPr>
          </a:p>
          <a:p>
            <a:r>
              <a:rPr lang="ru-RU" sz="1400" dirty="0" smtClean="0">
                <a:solidFill>
                  <a:schemeClr val="tx1"/>
                </a:solidFill>
              </a:rPr>
              <a:t>2016 </a:t>
            </a:r>
            <a:r>
              <a:rPr lang="ru-RU" sz="1400" dirty="0">
                <a:solidFill>
                  <a:schemeClr val="tx1"/>
                </a:solidFill>
              </a:rPr>
              <a:t>г.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3304" y="1700808"/>
            <a:ext cx="8928992" cy="1470025"/>
          </a:xfrm>
        </p:spPr>
        <p:txBody>
          <a:bodyPr>
            <a:noAutofit/>
          </a:bodyPr>
          <a:lstStyle/>
          <a:p>
            <a:r>
              <a:rPr lang="ru-RU" sz="2800" dirty="0" smtClean="0"/>
              <a:t>СОЗДАНИЕ </a:t>
            </a:r>
            <a:r>
              <a:rPr lang="ru-RU" sz="2800" dirty="0"/>
              <a:t>РАБОЧЕЙ </a:t>
            </a:r>
            <a:r>
              <a:rPr lang="ru-RU" sz="2800"/>
              <a:t>ГРУППЫ </a:t>
            </a:r>
            <a:r>
              <a:rPr lang="ru-RU" sz="2800" smtClean="0"/>
              <a:t>ПО ВОПРОСАМ ЖЕНЩИН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В ПРОГРАММЕ ВИЧ/СПИД ПРИ СКК.</a:t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4" name="Рисунок 4" descr="UN_Women_Russian_Blue_TransparentBackground_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88925"/>
            <a:ext cx="273526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association-logo-fin2-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69"/>
            <a:ext cx="1447800" cy="13858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775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56895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3600" dirty="0" smtClean="0"/>
              <a:t>Список участников в рабочей группе по гендерным вопросам в программе ВИЧ/СПИД: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2636912"/>
            <a:ext cx="8640960" cy="4968552"/>
          </a:xfrm>
        </p:spPr>
        <p:txBody>
          <a:bodyPr/>
          <a:lstStyle/>
          <a:p>
            <a:r>
              <a:rPr lang="ru-RU" dirty="0" err="1"/>
              <a:t>Аманжолов</a:t>
            </a:r>
            <a:r>
              <a:rPr lang="ru-RU" dirty="0"/>
              <a:t> </a:t>
            </a:r>
            <a:r>
              <a:rPr lang="ru-RU" dirty="0" err="1" smtClean="0"/>
              <a:t>Нурали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Голиусов</a:t>
            </a:r>
            <a:r>
              <a:rPr lang="ru-RU" dirty="0" smtClean="0"/>
              <a:t> Александр</a:t>
            </a:r>
          </a:p>
          <a:p>
            <a:r>
              <a:rPr lang="ru-RU" dirty="0" err="1"/>
              <a:t>Ротберга</a:t>
            </a:r>
            <a:r>
              <a:rPr lang="ru-RU" dirty="0"/>
              <a:t> </a:t>
            </a:r>
            <a:r>
              <a:rPr lang="ru-RU" dirty="0" err="1" smtClean="0"/>
              <a:t>Сигне</a:t>
            </a:r>
            <a:endParaRPr lang="ru-RU" dirty="0" smtClean="0"/>
          </a:p>
          <a:p>
            <a:r>
              <a:rPr lang="ru-RU" dirty="0" err="1"/>
              <a:t>Сауранбаева</a:t>
            </a:r>
            <a:r>
              <a:rPr lang="ru-RU" dirty="0"/>
              <a:t> </a:t>
            </a:r>
            <a:r>
              <a:rPr lang="ru-RU" dirty="0" smtClean="0"/>
              <a:t>Мира</a:t>
            </a:r>
          </a:p>
          <a:p>
            <a:r>
              <a:rPr lang="ru-RU" dirty="0" smtClean="0"/>
              <a:t>Виноградов Виталий  </a:t>
            </a:r>
          </a:p>
          <a:p>
            <a:r>
              <a:rPr lang="ru-RU" dirty="0" err="1" smtClean="0"/>
              <a:t>Олейникова</a:t>
            </a:r>
            <a:r>
              <a:rPr lang="ru-RU" dirty="0" smtClean="0"/>
              <a:t> Роза</a:t>
            </a:r>
          </a:p>
          <a:p>
            <a:r>
              <a:rPr lang="ru-RU" dirty="0" err="1" smtClean="0"/>
              <a:t>Отжанова</a:t>
            </a:r>
            <a:r>
              <a:rPr lang="ru-RU" dirty="0" smtClean="0"/>
              <a:t> Индира</a:t>
            </a:r>
          </a:p>
          <a:p>
            <a:r>
              <a:rPr lang="ru-RU" dirty="0" smtClean="0"/>
              <a:t>Чубукова Любовь </a:t>
            </a:r>
            <a:endParaRPr lang="ru-RU" dirty="0"/>
          </a:p>
          <a:p>
            <a:endParaRPr lang="ru-RU" dirty="0"/>
          </a:p>
          <a:p>
            <a:endParaRPr lang="ru-RU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778" y="2780928"/>
            <a:ext cx="4474468" cy="24955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472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Наши контакты:</a:t>
            </a:r>
          </a:p>
          <a:p>
            <a:r>
              <a:rPr lang="ru-RU" dirty="0"/>
              <a:t>Республика Казахстан</a:t>
            </a:r>
          </a:p>
          <a:p>
            <a:r>
              <a:rPr lang="ru-RU" dirty="0"/>
              <a:t>Алматы, </a:t>
            </a:r>
            <a:r>
              <a:rPr lang="ru-RU" dirty="0" smtClean="0"/>
              <a:t>ул. </a:t>
            </a:r>
            <a:r>
              <a:rPr lang="ru-RU" dirty="0" err="1" smtClean="0"/>
              <a:t>Бухар</a:t>
            </a:r>
            <a:r>
              <a:rPr lang="ru-RU" dirty="0" smtClean="0"/>
              <a:t> </a:t>
            </a:r>
            <a:r>
              <a:rPr lang="ru-RU" dirty="0" err="1" smtClean="0"/>
              <a:t>Жырау</a:t>
            </a:r>
            <a:r>
              <a:rPr lang="ru-RU" dirty="0" smtClean="0"/>
              <a:t> </a:t>
            </a:r>
            <a:r>
              <a:rPr lang="ru-RU" dirty="0"/>
              <a:t>66/120</a:t>
            </a:r>
          </a:p>
          <a:p>
            <a:r>
              <a:rPr lang="ru-RU" dirty="0"/>
              <a:t>Тел: +7 727 225 88 97</a:t>
            </a:r>
          </a:p>
          <a:p>
            <a:r>
              <a:rPr lang="ru-RU" dirty="0"/>
              <a:t>E-</a:t>
            </a:r>
            <a:r>
              <a:rPr lang="ru-RU" dirty="0" err="1"/>
              <a:t>mail</a:t>
            </a:r>
            <a:r>
              <a:rPr lang="ru-RU" dirty="0"/>
              <a:t>: info@capla.asia</a:t>
            </a:r>
          </a:p>
          <a:p>
            <a:r>
              <a:rPr lang="ru-RU" dirty="0"/>
              <a:t>www.capla.asia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 </a:t>
            </a:r>
            <a:endParaRPr lang="ru-RU" dirty="0"/>
          </a:p>
        </p:txBody>
      </p:sp>
      <p:pic>
        <p:nvPicPr>
          <p:cNvPr id="6" name="Рисунок 4" descr="UN_Women_Russian_Blue_TransparentBackground_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88925"/>
            <a:ext cx="273526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association-logo-fin2-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69"/>
            <a:ext cx="1447800" cy="13858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402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-171400"/>
            <a:ext cx="7772400" cy="1143000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Казахстан, выводы:</a:t>
            </a:r>
            <a:endParaRPr lang="uk-UA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363272" cy="554461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1. Отсутствие </a:t>
            </a:r>
            <a:r>
              <a:rPr lang="ru-RU" b="1" dirty="0"/>
              <a:t>отраслевой программы</a:t>
            </a:r>
            <a:r>
              <a:rPr lang="ru-RU" dirty="0"/>
              <a:t> создает трудности в реализации программ по противодействию эпидемии ВИЧ в Республике Казахстан. </a:t>
            </a:r>
            <a:r>
              <a:rPr lang="ru-RU" dirty="0" smtClean="0"/>
              <a:t>Существует </a:t>
            </a:r>
            <a:r>
              <a:rPr lang="ru-RU" dirty="0"/>
              <a:t>острая необходимость разработки показателей, посвященных гендерному неравенству в контексте </a:t>
            </a:r>
            <a:r>
              <a:rPr lang="ru-RU" dirty="0" smtClean="0"/>
              <a:t>ВИЧ. </a:t>
            </a:r>
          </a:p>
          <a:p>
            <a:pPr marL="514350" indent="-514350" algn="just">
              <a:buAutoNum type="arabicPeriod"/>
            </a:pP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2. Слабая </a:t>
            </a:r>
            <a:r>
              <a:rPr lang="ru-RU" b="1" dirty="0" smtClean="0"/>
              <a:t>доказательная база</a:t>
            </a:r>
            <a:r>
              <a:rPr lang="ru-RU" dirty="0" smtClean="0"/>
              <a:t> </a:t>
            </a:r>
            <a:r>
              <a:rPr lang="ru-RU" dirty="0"/>
              <a:t>у активистов и экспертов по гендерным вопросам, НПО, работающих в сфере ВИЧ и СПИДа, и международных </a:t>
            </a:r>
            <a:r>
              <a:rPr lang="ru-RU" dirty="0" smtClean="0"/>
              <a:t>организаций.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3. Недостаточная изученность </a:t>
            </a:r>
            <a:r>
              <a:rPr lang="ru-RU" b="1" dirty="0"/>
              <a:t>проблем женщин в местах лишения свободы</a:t>
            </a:r>
            <a:r>
              <a:rPr lang="ru-RU" dirty="0"/>
              <a:t> в контексте </a:t>
            </a:r>
            <a:r>
              <a:rPr lang="ru-RU" dirty="0" err="1"/>
              <a:t>гендера</a:t>
            </a:r>
            <a:r>
              <a:rPr lang="ru-RU" dirty="0"/>
              <a:t> и ВИЧ. </a:t>
            </a:r>
            <a:endParaRPr lang="ru-RU" dirty="0" smtClean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7904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-243408"/>
            <a:ext cx="7772400" cy="1143000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Казахстан, выводы:</a:t>
            </a:r>
            <a:endParaRPr lang="uk-UA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006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4. Недостаточно </a:t>
            </a:r>
            <a:r>
              <a:rPr lang="ru-RU" dirty="0"/>
              <a:t>используется потенциала женщин, затронутых эпидемией ВИЧ, и ключевых групп в процессах подготовки, принятия и мониторинга политик и стратегий по ВИЧ, гендерным проблемам и насилию; а также в подготовке национальных отчетов.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5</a:t>
            </a:r>
            <a:r>
              <a:rPr lang="ru-RU" dirty="0" smtClean="0"/>
              <a:t>. </a:t>
            </a:r>
            <a:r>
              <a:rPr lang="ru-RU" b="1" dirty="0" smtClean="0"/>
              <a:t>Низкое качество услуг </a:t>
            </a:r>
            <a:r>
              <a:rPr lang="ru-RU" dirty="0" smtClean="0"/>
              <a:t>и случаи </a:t>
            </a:r>
            <a:r>
              <a:rPr lang="ru-RU" b="1" dirty="0" smtClean="0"/>
              <a:t>стигмы и дискриминации</a:t>
            </a:r>
            <a:r>
              <a:rPr lang="ru-RU" dirty="0" smtClean="0"/>
              <a:t> со стороны поставщиков услуг отмечают женщины из группы </a:t>
            </a:r>
            <a:r>
              <a:rPr lang="ru-RU" b="1" dirty="0" smtClean="0"/>
              <a:t>секс-работниц и люди, употребляющие инъекционные наркотики</a:t>
            </a:r>
            <a:r>
              <a:rPr lang="ru-RU" dirty="0" smtClean="0"/>
              <a:t>,. </a:t>
            </a:r>
            <a:r>
              <a:rPr lang="ru-RU" b="1" dirty="0" smtClean="0"/>
              <a:t>Профилактика ВИЧ в парах </a:t>
            </a:r>
            <a:r>
              <a:rPr lang="ru-RU" dirty="0" smtClean="0"/>
              <a:t>является важной мерой, которая может играть ключевую роль в снижении риска передачи ВИЧ от мужчин, употребляющих инъекционные наркотики, их половых партнерам − женщинам, употребляющим и не употребляющим наркотики.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3169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1770" y="548680"/>
            <a:ext cx="5061248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Казахстан, рекомендация 1:</a:t>
            </a:r>
            <a:endParaRPr lang="uk-UA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1764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b="1" dirty="0"/>
              <a:t>Подготовка и обоснование Национальной программы развития здравоохранения и плана действий в ответ на эпидемию ВИЧ с учетом гендерных аспектов эпидемии</a:t>
            </a:r>
          </a:p>
          <a:p>
            <a:pPr algn="just"/>
            <a:r>
              <a:rPr lang="ru-RU" sz="2200" dirty="0" smtClean="0"/>
              <a:t>рассмотреть </a:t>
            </a:r>
            <a:r>
              <a:rPr lang="ru-RU" sz="2200" dirty="0"/>
              <a:t>возможности и инициировать разработку и утверждение отдельной Национальной программы по ВИЧ/СПИДу с привлечение широкого круга заинтересованных сторон, в том числе представителей гражданского общества, женских организаций, ЛЖВ и ключевых групп риска;</a:t>
            </a:r>
          </a:p>
          <a:p>
            <a:pPr algn="just"/>
            <a:r>
              <a:rPr lang="ru-RU" sz="2200" dirty="0" smtClean="0"/>
              <a:t>включить </a:t>
            </a:r>
            <a:r>
              <a:rPr lang="ru-RU" sz="2200" dirty="0"/>
              <a:t>в Программу раздел, описывающий связь проблем ВИЧ и СПИДа со стратегией гендерного равенства, определить систему интеграции этих проблем с противодействием насилию в процессе </a:t>
            </a:r>
            <a:r>
              <a:rPr lang="ru-RU" sz="2200" dirty="0" err="1"/>
              <a:t>межсекторального</a:t>
            </a:r>
            <a:r>
              <a:rPr lang="ru-RU" sz="2200" dirty="0"/>
              <a:t> взаимодействия. </a:t>
            </a:r>
          </a:p>
          <a:p>
            <a:pPr algn="just"/>
            <a:r>
              <a:rPr lang="ru-RU" sz="2200" dirty="0" smtClean="0"/>
              <a:t>добавить </a:t>
            </a:r>
            <a:r>
              <a:rPr lang="ru-RU" sz="2200" dirty="0"/>
              <a:t>в Программу отдельные гендерно чувствительные показатели, программы и включить бюджет по их выполнению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pic>
        <p:nvPicPr>
          <p:cNvPr id="4098" name="Picture 2" descr="C:\Users\User\AppData\Local\Microsoft\Windows\Temporary Internet Files\Content.IE5\5JQ4DHUE\graf-up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8012"/>
            <a:ext cx="201622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953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5896" y="620688"/>
            <a:ext cx="5133256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Казахстан, рекомендация 2: </a:t>
            </a:r>
            <a:endParaRPr lang="uk-UA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50405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b="1" dirty="0"/>
              <a:t>Обеспечение доступа к услугам профилактики, ухода и лечению СПИДа на основе гендерных подходов. Применение современных подходов, позволяющих увеличить охват женщин профилактическими мерами</a:t>
            </a:r>
          </a:p>
          <a:p>
            <a:pPr algn="just"/>
            <a:r>
              <a:rPr lang="ru-RU" sz="1600" dirty="0" smtClean="0"/>
              <a:t>начинать </a:t>
            </a:r>
            <a:r>
              <a:rPr lang="ru-RU" sz="1600" dirty="0"/>
              <a:t>более раннюю диагностику ВИЧ-инфекции в рамках программ вовлечения женщин в систему медико-социальной помощи, в том числе – с помощью экспресс-тестирования на ВИЧ (в том числе, проводимом силами самих НКО). </a:t>
            </a:r>
            <a:endParaRPr lang="ru-RU" sz="1600" dirty="0" smtClean="0"/>
          </a:p>
          <a:p>
            <a:pPr algn="just"/>
            <a:r>
              <a:rPr lang="ru-RU" sz="1600" dirty="0" smtClean="0"/>
              <a:t>разработать </a:t>
            </a:r>
            <a:r>
              <a:rPr lang="ru-RU" sz="1600" dirty="0"/>
              <a:t>эффективные меры для обеспечения бесперебойного доступа к бесплатным и качественным адаптированными молочными смесями детям, родившимся от </a:t>
            </a:r>
            <a:r>
              <a:rPr lang="ru-RU" sz="1600" dirty="0" smtClean="0"/>
              <a:t>ВИЧ+ </a:t>
            </a:r>
            <a:r>
              <a:rPr lang="ru-RU" sz="1600" dirty="0"/>
              <a:t>матерей, в полном возрастном объеме от рождения до 1 года.</a:t>
            </a:r>
          </a:p>
          <a:p>
            <a:pPr algn="just"/>
            <a:r>
              <a:rPr lang="ru-RU" sz="1600" dirty="0" smtClean="0"/>
              <a:t>разработать </a:t>
            </a:r>
            <a:r>
              <a:rPr lang="ru-RU" sz="1600" dirty="0"/>
              <a:t>эффективные меры по социализации женщин, живущих с ВИЧ, вышедших из мест лишения свободы. </a:t>
            </a:r>
          </a:p>
          <a:p>
            <a:pPr algn="just"/>
            <a:r>
              <a:rPr lang="ru-RU" sz="1600" dirty="0" smtClean="0"/>
              <a:t>усовершенствовать </a:t>
            </a:r>
            <a:r>
              <a:rPr lang="ru-RU" sz="1600" dirty="0"/>
              <a:t>регламент оформления медицинской документации пациентов с ВИЧ-положительным статусом в лечебно-профилактических организациях с целью снижения дискриминационных практик и увеличения доступности специализированных услуг.</a:t>
            </a:r>
          </a:p>
          <a:p>
            <a:pPr algn="just"/>
            <a:r>
              <a:rPr lang="ru-RU" sz="1600" dirty="0" smtClean="0"/>
              <a:t>инициировать </a:t>
            </a:r>
            <a:r>
              <a:rPr lang="ru-RU" sz="1600" dirty="0"/>
              <a:t>внесение изменений в Кодекс о здоровье народа и системе здравоохранения, позволяющих мигрантам анонимно и добровольно проходить тестирование на ВИЧ; мигрантам, живущим с ВИЧ, получать минимальный пакет медицинской помощи, в том числе АРТ, ОЗТ, лечение ТБ и ИППП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8640"/>
            <a:ext cx="2339305" cy="1345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134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764704"/>
            <a:ext cx="5472608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Казахстан, рекомендация 3:</a:t>
            </a:r>
            <a:endParaRPr lang="uk-UA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72816"/>
            <a:ext cx="8373616" cy="439248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/>
              <a:t>Полноценное участие женщин, живущих с ВИЧ в защите своих прав, продвижении интересов и потребностей, связанных с ВИЧ, и укрепление социальных </a:t>
            </a:r>
            <a:r>
              <a:rPr lang="ru-RU" b="1" dirty="0" smtClean="0"/>
              <a:t>сетей. </a:t>
            </a:r>
          </a:p>
          <a:p>
            <a:pPr marL="0" indent="0" algn="just">
              <a:buNone/>
            </a:pPr>
            <a:endParaRPr lang="ru-RU" b="1" dirty="0"/>
          </a:p>
          <a:p>
            <a:pPr algn="just">
              <a:buFontTx/>
              <a:buChar char="-"/>
            </a:pPr>
            <a:r>
              <a:rPr lang="ru-RU" b="1" i="1" dirty="0" smtClean="0"/>
              <a:t>повышать </a:t>
            </a:r>
            <a:r>
              <a:rPr lang="ru-RU" b="1" i="1" dirty="0"/>
              <a:t>и поддерживать способность представительниц сети эффективно участвовать в комитетах и рабочих группах по формированию политики, программ и мониторингу национальных ответных мер на эпидемию </a:t>
            </a:r>
            <a:r>
              <a:rPr lang="ru-RU" b="1" i="1" dirty="0" smtClean="0"/>
              <a:t>СПИДа</a:t>
            </a:r>
            <a:endParaRPr lang="ru-RU" b="1" i="1" dirty="0"/>
          </a:p>
          <a:p>
            <a:pPr algn="just">
              <a:buFontTx/>
              <a:buChar char="-"/>
            </a:pPr>
            <a:r>
              <a:rPr lang="ru-RU" dirty="0" smtClean="0"/>
              <a:t>содействовать </a:t>
            </a:r>
            <a:r>
              <a:rPr lang="ru-RU" dirty="0"/>
              <a:t>включению женщин, затронутых эпидемией, в составы правительственных делегаций для участия в Комиссии по статусу женщин, Специальная Сессия Генеральной Ассамблеи ООН по СПИДу и наркотикам и т. д</a:t>
            </a:r>
            <a:r>
              <a:rPr lang="ru-RU" dirty="0" smtClean="0"/>
              <a:t>.</a:t>
            </a:r>
          </a:p>
          <a:p>
            <a:pPr algn="just">
              <a:buFontTx/>
              <a:buChar char="-"/>
            </a:pPr>
            <a:r>
              <a:rPr lang="ru-RU" dirty="0" smtClean="0"/>
              <a:t>разработать </a:t>
            </a:r>
            <a:r>
              <a:rPr lang="ru-RU" dirty="0"/>
              <a:t>механизмы участия представителей интересов людей, живущих с ВИЧ, особенно женщин, в других приоритетных программах, направленных на достижение гендерного равенства и прав человека (экономических, политических, </a:t>
            </a:r>
            <a:r>
              <a:rPr lang="ru-RU" dirty="0" smtClean="0"/>
              <a:t>культурных</a:t>
            </a:r>
            <a:r>
              <a:rPr lang="ru-RU" dirty="0"/>
              <a:t>, социальных и т. д</a:t>
            </a:r>
            <a:r>
              <a:rPr lang="ru-RU" dirty="0" smtClean="0"/>
              <a:t>.).</a:t>
            </a:r>
            <a:endParaRPr lang="ru-RU" dirty="0"/>
          </a:p>
        </p:txBody>
      </p:sp>
      <p:pic>
        <p:nvPicPr>
          <p:cNvPr id="2051" name="Picture 3" descr="C:\Users\User\AppData\Local\Microsoft\Windows\Temporary Internet Files\Content.IE5\MKNL13HO\women-circle-and-community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8640"/>
            <a:ext cx="2342034" cy="15613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94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43924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Цели создания рабочей группы: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772816"/>
            <a:ext cx="8640960" cy="4608512"/>
          </a:xfrm>
        </p:spPr>
        <p:txBody>
          <a:bodyPr>
            <a:normAutofit fontScale="92500" lnSpcReduction="20000"/>
          </a:bodyPr>
          <a:lstStyle/>
          <a:p>
            <a:pPr algn="just">
              <a:buFontTx/>
              <a:buChar char="-"/>
            </a:pPr>
            <a:r>
              <a:rPr lang="ru-RU" dirty="0" smtClean="0"/>
              <a:t>обеспечение </a:t>
            </a:r>
            <a:r>
              <a:rPr lang="ru-RU" dirty="0"/>
              <a:t>реализации интересов женщин, живущих с ВИЧ, предоставление членам СКК актуальной информации о проблемах и потребностях данной целевой группы; </a:t>
            </a:r>
            <a:endParaRPr lang="ru-RU" dirty="0" smtClean="0"/>
          </a:p>
          <a:p>
            <a:pPr algn="just">
              <a:buFontTx/>
              <a:buChar char="-"/>
            </a:pPr>
            <a:endParaRPr lang="ru-RU" dirty="0" smtClean="0"/>
          </a:p>
          <a:p>
            <a:pPr algn="just">
              <a:buFontTx/>
              <a:buChar char="-"/>
            </a:pPr>
            <a:r>
              <a:rPr lang="ru-RU" dirty="0" smtClean="0"/>
              <a:t>разработка </a:t>
            </a:r>
            <a:r>
              <a:rPr lang="ru-RU" dirty="0"/>
              <a:t>рекомендаций и предложений по реализации прав в сфере репродуктивного  здоровья ВИЧ – положительных женщин, а так же гендерно – ориентированных услуг в рамках программ снижения вреда для женщин, находящихся в группах </a:t>
            </a:r>
            <a:r>
              <a:rPr lang="ru-RU" dirty="0" smtClean="0"/>
              <a:t>риска;</a:t>
            </a:r>
          </a:p>
          <a:p>
            <a:pPr algn="just">
              <a:buFontTx/>
              <a:buChar char="-"/>
            </a:pPr>
            <a:endParaRPr lang="ru-RU" dirty="0" smtClean="0"/>
          </a:p>
          <a:p>
            <a:pPr algn="just">
              <a:buFontTx/>
              <a:buChar char="-"/>
            </a:pPr>
            <a:r>
              <a:rPr lang="ru-RU" dirty="0" smtClean="0"/>
              <a:t>содействие </a:t>
            </a:r>
            <a:r>
              <a:rPr lang="ru-RU" dirty="0"/>
              <a:t>в вовлечение сообщества женщин, живущих с ВИЧ, в процесс разработки рекомендаций для СКК.</a:t>
            </a:r>
          </a:p>
          <a:p>
            <a:endParaRPr lang="ru-RU" dirty="0"/>
          </a:p>
        </p:txBody>
      </p:sp>
      <p:pic>
        <p:nvPicPr>
          <p:cNvPr id="1027" name="Picture 3" descr="C:\Users\User\AppData\Local\Microsoft\Windows\Temporary Internet Files\Content.IE5\5JQ4DHUE\20121231-community-ring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16632"/>
            <a:ext cx="1559990" cy="1489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59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4881736" cy="1143000"/>
          </a:xfrm>
        </p:spPr>
        <p:txBody>
          <a:bodyPr/>
          <a:lstStyle/>
          <a:p>
            <a:r>
              <a:rPr lang="ru-RU" dirty="0"/>
              <a:t>Функции группы: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412776"/>
            <a:ext cx="8640960" cy="55816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внесение </a:t>
            </a:r>
            <a:r>
              <a:rPr lang="ru-RU" dirty="0"/>
              <a:t>рекомендаций по улучшению доступа к </a:t>
            </a:r>
            <a:r>
              <a:rPr lang="ru-RU" dirty="0" err="1"/>
              <a:t>медико</a:t>
            </a:r>
            <a:r>
              <a:rPr lang="ru-RU" dirty="0"/>
              <a:t> – социальным услугам для женщин, живущих с ВИЧ, в рамках работы СКК;</a:t>
            </a:r>
          </a:p>
          <a:p>
            <a:pPr algn="just"/>
            <a:r>
              <a:rPr lang="ru-RU" dirty="0" smtClean="0"/>
              <a:t>рассмотрение </a:t>
            </a:r>
            <a:r>
              <a:rPr lang="ru-RU" dirty="0"/>
              <a:t>рекомендаций по основным направлениям развития законодательства в сфере ВИЧ – инфекции, особенно касающихся ППМР и других сфер репродуктивного здоровья, его последующего применения в практической деятельности, включая рекомендации о необходимости внесения поправок в правовые акты;</a:t>
            </a:r>
          </a:p>
          <a:p>
            <a:pPr algn="just"/>
            <a:r>
              <a:rPr lang="ru-RU" dirty="0" smtClean="0"/>
              <a:t>содействие </a:t>
            </a:r>
            <a:r>
              <a:rPr lang="ru-RU" dirty="0"/>
              <a:t>в осуществлении информационно-аналитической и консультативной деятельности в вопросах </a:t>
            </a:r>
            <a:r>
              <a:rPr lang="ru-RU" dirty="0" err="1"/>
              <a:t>гендера</a:t>
            </a:r>
            <a:r>
              <a:rPr lang="ru-RU" dirty="0"/>
              <a:t> и ВИЧ в рамках работы СКК;</a:t>
            </a:r>
          </a:p>
          <a:p>
            <a:pPr algn="just"/>
            <a:r>
              <a:rPr lang="ru-RU" dirty="0" smtClean="0"/>
              <a:t>периодический </a:t>
            </a:r>
            <a:r>
              <a:rPr lang="ru-RU" dirty="0"/>
              <a:t>мониторинг ситуации по доступу к гендерно – ориентированным услугам  на местном уровне (осуществляется по средствам связи с представительницами сообщества на местах);</a:t>
            </a:r>
          </a:p>
          <a:p>
            <a:pPr algn="just"/>
            <a:r>
              <a:rPr lang="ru-RU" dirty="0" smtClean="0"/>
              <a:t>по </a:t>
            </a:r>
            <a:r>
              <a:rPr lang="ru-RU" dirty="0"/>
              <a:t>необходимости организация рабочих встреч, для решения текущих </a:t>
            </a:r>
            <a:r>
              <a:rPr lang="ru-RU" dirty="0" smtClean="0"/>
              <a:t>вопросов;</a:t>
            </a:r>
            <a:endParaRPr lang="ru-RU" dirty="0"/>
          </a:p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88640"/>
            <a:ext cx="2555329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328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243408"/>
            <a:ext cx="7772400" cy="1143000"/>
          </a:xfrm>
        </p:spPr>
        <p:txBody>
          <a:bodyPr>
            <a:normAutofit/>
          </a:bodyPr>
          <a:lstStyle/>
          <a:p>
            <a:r>
              <a:rPr lang="ru-RU" dirty="0"/>
              <a:t>Период работы группы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640960" cy="5688632"/>
          </a:xfrm>
        </p:spPr>
        <p:txBody>
          <a:bodyPr>
            <a:normAutofit/>
          </a:bodyPr>
          <a:lstStyle/>
          <a:p>
            <a:r>
              <a:rPr lang="ru-RU" sz="2000" dirty="0"/>
              <a:t>декабрь 2015 – декабрь 2016 </a:t>
            </a:r>
            <a:r>
              <a:rPr lang="ru-RU" sz="2000" dirty="0" smtClean="0"/>
              <a:t>года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sz="40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Ожидаемый результат работы группы (декабрь 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2016):</a:t>
            </a:r>
            <a:endParaRPr lang="ru-RU" sz="4000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разработан </a:t>
            </a:r>
            <a:r>
              <a:rPr lang="ru-RU" sz="2000" dirty="0"/>
              <a:t>и поддержан всеми членами СКК перечень рекомендаций по решению актуальных проблем женщин, живущих с ВИЧ в Казахстане;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разработан </a:t>
            </a:r>
            <a:r>
              <a:rPr lang="ru-RU" sz="2000" dirty="0"/>
              <a:t>план внедрения данных рекомендаций на законодательном уровне. </a:t>
            </a:r>
          </a:p>
          <a:p>
            <a:pPr marL="0" indent="0">
              <a:buNone/>
            </a:pPr>
            <a:endParaRPr lang="ru-RU" sz="2000" dirty="0"/>
          </a:p>
        </p:txBody>
      </p:sp>
      <p:pic>
        <p:nvPicPr>
          <p:cNvPr id="6147" name="Picture 3" descr="C:\Users\User\AppData\Local\Microsoft\Windows\Temporary Internet Files\Content.IE5\MKNL13HO\calendarClipart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88640"/>
            <a:ext cx="2285608" cy="1949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45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856</TotalTime>
  <Words>899</Words>
  <Application>Microsoft Office PowerPoint</Application>
  <PresentationFormat>Экран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Справедливость</vt:lpstr>
      <vt:lpstr>СОЗДАНИЕ РАБОЧЕЙ ГРУППЫ ПО ВОПРОСАМ ЖЕНЩИН В ПРОГРАММЕ ВИЧ/СПИД ПРИ СКК. </vt:lpstr>
      <vt:lpstr>Казахстан, выводы:</vt:lpstr>
      <vt:lpstr>Казахстан, выводы:</vt:lpstr>
      <vt:lpstr>Казахстан, рекомендация 1:</vt:lpstr>
      <vt:lpstr>Казахстан, рекомендация 2: </vt:lpstr>
      <vt:lpstr>Казахстан, рекомендация 3:</vt:lpstr>
      <vt:lpstr>Цели создания рабочей группы: </vt:lpstr>
      <vt:lpstr>Функции группы:</vt:lpstr>
      <vt:lpstr>Период работы группы:</vt:lpstr>
      <vt:lpstr>    Список участников в рабочей группе по гендерным вопросам в программе ВИЧ/СПИД: </vt:lpstr>
      <vt:lpstr>Спасибо за внимание!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60</cp:revision>
  <dcterms:created xsi:type="dcterms:W3CDTF">2015-11-27T06:17:40Z</dcterms:created>
  <dcterms:modified xsi:type="dcterms:W3CDTF">2016-03-04T05:36:06Z</dcterms:modified>
</cp:coreProperties>
</file>