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96" r:id="rId3"/>
    <p:sldId id="289" r:id="rId4"/>
    <p:sldId id="291" r:id="rId5"/>
    <p:sldId id="295" r:id="rId6"/>
    <p:sldId id="258" r:id="rId7"/>
    <p:sldId id="275" r:id="rId8"/>
    <p:sldId id="277" r:id="rId9"/>
    <p:sldId id="278" r:id="rId10"/>
    <p:sldId id="263" r:id="rId11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262" autoAdjust="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5:14:33.0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B4DBB-F6D3-4D90-B666-D0A0F2B4DDE0}" type="datetimeFigureOut">
              <a:rPr lang="ru-UA" smtClean="0"/>
              <a:t>02/29/2024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1773A-36DE-4A59-AADC-A2841A9E7F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51406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Источник для расчетов </a:t>
            </a:r>
            <a:r>
              <a:rPr lang="en-US" dirty="0"/>
              <a:t>Community Line List</a:t>
            </a:r>
            <a:endParaRPr lang="ru-RU" dirty="0"/>
          </a:p>
          <a:p>
            <a:r>
              <a:rPr lang="ru-RU" dirty="0"/>
              <a:t>*Общее число проблем 1027, после очистки данных в анализ включено 979 сообщений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21773A-36DE-4A59-AADC-A2841A9E7FD6}" type="slidenum">
              <a:rPr lang="ru-UA" smtClean="0"/>
              <a:t>3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9053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21773A-36DE-4A59-AADC-A2841A9E7FD6}" type="slidenum">
              <a:rPr lang="ru-UA" smtClean="0"/>
              <a:t>6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3039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21773A-36DE-4A59-AADC-A2841A9E7FD6}" type="slidenum">
              <a:rPr lang="ru-UA" smtClean="0"/>
              <a:t>7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83632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21773A-36DE-4A59-AADC-A2841A9E7FD6}" type="slidenum">
              <a:rPr lang="ru-UA" smtClean="0"/>
              <a:t>9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93964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BE07A5-BF9A-8005-2DED-0E18CF242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521FC0B-A09A-D22C-6AD3-146A0EEAAB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7BD8C-9F43-94A8-8C98-3CFBFB248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518B-237A-416D-B018-050E78F68DC6}" type="datetimeFigureOut">
              <a:rPr lang="ru-UA" smtClean="0"/>
              <a:t>02/29/2024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C45CE8-DFBD-0721-A6E6-2781CC51F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4687A0-F592-B530-B2BC-6F98613CE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F5D7-A09E-40EC-813E-4A9A09AEA64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5792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EEE68A-A842-C395-01ED-73898BDEA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7C0748-AC02-7850-94BE-61DA94294A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F32D43-DA6C-49E6-5D57-0D1CF6654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518B-237A-416D-B018-050E78F68DC6}" type="datetimeFigureOut">
              <a:rPr lang="ru-UA" smtClean="0"/>
              <a:t>02/29/2024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81B6CC-6256-F58C-332C-8CAE51727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D4096D-7078-8FA9-A26C-61B0D123F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F5D7-A09E-40EC-813E-4A9A09AEA64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69856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6A6C374-AF39-3BFC-666B-1B5ADE3EE8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652663-E8F3-A194-9A4D-9E1806D00D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4D65EF-5662-841C-916A-C45B0DB63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518B-237A-416D-B018-050E78F68DC6}" type="datetimeFigureOut">
              <a:rPr lang="ru-UA" smtClean="0"/>
              <a:t>02/29/2024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02C3C5-34E4-27F6-5C9B-B4332F06B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3D8DB1-1072-30FB-58B1-3A297E54A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F5D7-A09E-40EC-813E-4A9A09AEA64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4020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46B1C2-89B8-62CF-42A8-065E3611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4EC996-A6EC-5700-AF30-4EB1FC49C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64E7DF-21BB-3194-2008-ED9CB692B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518B-237A-416D-B018-050E78F68DC6}" type="datetimeFigureOut">
              <a:rPr lang="ru-UA" smtClean="0"/>
              <a:t>02/29/2024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DB6329-785D-5B05-3A69-54B4295DD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0168CD-B481-C866-D4A8-C874AA6E9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F5D7-A09E-40EC-813E-4A9A09AEA64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68286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226E9B-F668-ED8D-6F78-B6D8B38B1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0507F7-0171-2979-522E-9E2F9011C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CA2C0D-54E0-BB86-3AE4-25D9FF510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518B-237A-416D-B018-050E78F68DC6}" type="datetimeFigureOut">
              <a:rPr lang="ru-UA" smtClean="0"/>
              <a:t>02/29/2024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E325C1-0899-B86B-C50A-D597A0B1A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0A0C82-7616-00CF-71E9-3541A9AFC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F5D7-A09E-40EC-813E-4A9A09AEA64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9556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A0F390-B390-D0E1-AB23-4A96E3E70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EAA35C-B800-BA69-C680-61731892A3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442E57-FC11-FE9D-3D1B-2F7D3D2FF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F8EBC4-6243-86A0-6A28-D23C60AF8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518B-237A-416D-B018-050E78F68DC6}" type="datetimeFigureOut">
              <a:rPr lang="ru-UA" smtClean="0"/>
              <a:t>02/29/2024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5A01DF-F81A-4139-575F-868DF4C0C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D71FB0-D133-8C35-ED93-5365CD849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F5D7-A09E-40EC-813E-4A9A09AEA64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3851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003B2F-2D0C-002E-BEAD-E7D72E5DA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DE8E82-696A-CA44-F18E-A37B1586D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CB38CF-192A-58AD-10D8-4930EBD9AE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CCB53E7-EF0D-4B48-01E2-CE1A475E98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9D42BFD-81A6-27AB-839A-A9D292860E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4F8926E-EFED-7381-3F77-758EE3A2E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518B-237A-416D-B018-050E78F68DC6}" type="datetimeFigureOut">
              <a:rPr lang="ru-UA" smtClean="0"/>
              <a:t>02/29/2024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F893093-0FED-2243-DDD4-D479D784F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3EC4334-4E04-DF86-9291-97948AF7D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F5D7-A09E-40EC-813E-4A9A09AEA64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4057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8CC1E-847F-ADB8-B30B-B91297C27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80B9F75-CFEC-2DA1-635A-CE93FD394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518B-237A-416D-B018-050E78F68DC6}" type="datetimeFigureOut">
              <a:rPr lang="ru-UA" smtClean="0"/>
              <a:t>02/29/2024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E7824A6-1B67-66C4-032B-A1B7F499D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BBBC0B-6DE6-3AD9-7B12-67B137BD6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F5D7-A09E-40EC-813E-4A9A09AEA64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5897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3FCA38D-FB11-5DB4-FE08-109060E2E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518B-237A-416D-B018-050E78F68DC6}" type="datetimeFigureOut">
              <a:rPr lang="ru-UA" smtClean="0"/>
              <a:t>02/29/2024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CC06D4B-2332-5B6C-7B2C-D51ADA92B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3074D9-7333-56B5-5254-7305495C2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F5D7-A09E-40EC-813E-4A9A09AEA64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2677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374A9D-3CB1-939D-B48D-D246EAFE4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9D304D-502C-D682-2207-90B8D3222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76319A5-2D32-1634-974D-6B0393C0D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8DFB41-3DA2-B48D-FA7C-3D1311E32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518B-237A-416D-B018-050E78F68DC6}" type="datetimeFigureOut">
              <a:rPr lang="ru-UA" smtClean="0"/>
              <a:t>02/29/2024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FA93A9-0895-8A8E-4284-BD708E8D7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4F7C14-7CCA-1505-3E88-BC10F8A2F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F5D7-A09E-40EC-813E-4A9A09AEA64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0103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ADA6B4-8703-379C-CC82-39161F51C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76AD70B-DE47-AE53-9AC8-95681141C8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E3A017-F085-E911-C876-CA70A4163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A45FB5-EE28-543C-F783-089A22EA9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518B-237A-416D-B018-050E78F68DC6}" type="datetimeFigureOut">
              <a:rPr lang="ru-UA" smtClean="0"/>
              <a:t>02/29/2024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2E5914-BCD4-BF21-3037-B3EED24B8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81DF87-2A80-14B7-8A53-A0C82AE43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F5D7-A09E-40EC-813E-4A9A09AEA64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18437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1CD72-0034-09CC-5758-68B8F947F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949AD2-1824-1A07-D003-0590925BC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8CDA5B-72F0-5210-16A7-EB8D85E8FA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E518B-237A-416D-B018-050E78F68DC6}" type="datetimeFigureOut">
              <a:rPr lang="ru-UA" smtClean="0"/>
              <a:t>02/29/2024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64B208-F82A-F2DE-BAF1-F8C5420C60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354DCD-6CD3-CE6E-7F70-45A158C863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BF5D7-A09E-40EC-813E-4A9A09AEA64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2205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3" Type="http://schemas.openxmlformats.org/officeDocument/2006/relationships/customXml" Target="../ink/ink1.xm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F65EF-762D-3C43-4500-21F45952C1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05548"/>
            <a:ext cx="9144000" cy="2212257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Отчет</a:t>
            </a:r>
            <a:br>
              <a:rPr lang="ru-U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основе данных, собранных с помощью </a:t>
            </a:r>
            <a:r>
              <a:rPr lang="ru-RU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OneImpact</a:t>
            </a:r>
            <a:r>
              <a:rPr lang="ru-RU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-Казахстан</a:t>
            </a:r>
            <a:br>
              <a:rPr lang="ru-RU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Период</a:t>
            </a: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</a:t>
            </a:r>
            <a:endParaRPr lang="ru-UA" sz="8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4CB6744-AAF7-7E15-B00A-B647D4DBB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99819"/>
            <a:ext cx="9144000" cy="103581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ru-RU" dirty="0"/>
              <a:t>Февраль 2024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C0F82E2-5DF3-D402-634E-609B29B0ED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709" y="524360"/>
            <a:ext cx="1945603" cy="114457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FA2F61-23DF-C57C-1308-58F860137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787" y="524360"/>
            <a:ext cx="2819400" cy="7334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5B430FB-DEFB-0B0E-71EE-02FA297E6C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229" y="524360"/>
            <a:ext cx="1951166" cy="48458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89F5B51-2A17-D5BA-884D-729CF0818C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42" y="524360"/>
            <a:ext cx="2073587" cy="63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117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E441C8-62D2-E645-E006-A0DE03C23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353292"/>
            <a:ext cx="10515600" cy="843279"/>
          </a:xfrm>
        </p:spPr>
        <p:txBody>
          <a:bodyPr/>
          <a:lstStyle/>
          <a:p>
            <a:r>
              <a:rPr lang="ru-RU" b="1" dirty="0"/>
              <a:t>Побочные эффекты – на 1-м месте</a:t>
            </a:r>
            <a:endParaRPr lang="ru-UA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96DD68-D116-70BC-AA02-08CC192DB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441" y="1196571"/>
            <a:ext cx="5044670" cy="5536737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ru-RU" sz="2200" dirty="0"/>
              <a:t>Всего 279 сообщений о побочных эффектах </a:t>
            </a:r>
            <a:r>
              <a:rPr lang="uk-UA" sz="2200" dirty="0"/>
              <a:t>в</a:t>
            </a:r>
            <a:r>
              <a:rPr lang="en-US" sz="2200" dirty="0"/>
              <a:t> 2023</a:t>
            </a:r>
            <a:endParaRPr lang="ru-RU" sz="2200" dirty="0"/>
          </a:p>
          <a:p>
            <a:pPr marL="0" indent="0">
              <a:lnSpc>
                <a:spcPct val="110000"/>
              </a:lnSpc>
              <a:spcBef>
                <a:spcPts val="300"/>
              </a:spcBef>
              <a:buNone/>
            </a:pPr>
            <a:r>
              <a:rPr lang="ru-RU" sz="2200" dirty="0"/>
              <a:t>*В одном сообщении могло быть указано несколько побочных эффектов</a:t>
            </a: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ru-RU" sz="2200" dirty="0"/>
              <a:t>Число сообщений о </a:t>
            </a:r>
            <a:r>
              <a:rPr lang="ru-RU" sz="2200" b="1" dirty="0">
                <a:solidFill>
                  <a:srgbClr val="FF0000"/>
                </a:solidFill>
              </a:rPr>
              <a:t>3-х побочных эффектах  и более</a:t>
            </a:r>
            <a:r>
              <a:rPr lang="ru-RU" sz="2200" dirty="0"/>
              <a:t>: 168 (</a:t>
            </a:r>
            <a:r>
              <a:rPr lang="ru-RU" sz="2200" b="1" dirty="0"/>
              <a:t>60%</a:t>
            </a:r>
            <a:r>
              <a:rPr lang="ru-RU" sz="2200" dirty="0"/>
              <a:t>). Эта проблема требует более глубокого анализа, так как является одним из ведущих факторов отказа от лечения.</a:t>
            </a: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ru-RU" sz="2200" dirty="0"/>
              <a:t>В </a:t>
            </a:r>
            <a:r>
              <a:rPr lang="ru-RU" sz="2200" b="1" dirty="0"/>
              <a:t>2022 </a:t>
            </a:r>
            <a:r>
              <a:rPr lang="ru-RU" sz="2200" dirty="0"/>
              <a:t>году зарегистрировано 21 сообщение об </a:t>
            </a:r>
            <a:r>
              <a:rPr lang="ru-RU" sz="2200" b="1" dirty="0">
                <a:solidFill>
                  <a:srgbClr val="FF0000"/>
                </a:solidFill>
              </a:rPr>
              <a:t>остановке лечения</a:t>
            </a:r>
            <a:r>
              <a:rPr lang="ru-RU" sz="2200" dirty="0"/>
              <a:t>. Среди причин на 1-м месте - побочные эффекты (12 из 21)</a:t>
            </a: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ru-RU" sz="2200" dirty="0"/>
              <a:t>В </a:t>
            </a:r>
            <a:r>
              <a:rPr lang="ru-RU" sz="2200" b="1" dirty="0"/>
              <a:t>2023</a:t>
            </a:r>
            <a:r>
              <a:rPr lang="ru-RU" sz="2200" dirty="0"/>
              <a:t> – 12 сообщений об остановке лечения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B37746-34D5-EB92-8D79-E2BE5A643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486" y="1082564"/>
            <a:ext cx="6906073" cy="437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40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B50F97-F05B-88DB-9C0D-4D0F8E993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Сбор и анализ данных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2C884B-0605-6AF3-24A4-557196170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Сбор данных, регистрация, сопровождение и поддержка – Казахстанский Союз ЛЖВ</a:t>
            </a:r>
          </a:p>
          <a:p>
            <a:r>
              <a:rPr lang="ru-RU" dirty="0"/>
              <a:t>Анализ данных, обучение, техническая помощь – </a:t>
            </a:r>
            <a:r>
              <a:rPr lang="en-US" dirty="0"/>
              <a:t>MAD Consulting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075416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201279-CB72-39D9-D254-3F74BADE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135"/>
            <a:ext cx="10515600" cy="466147"/>
          </a:xfrm>
        </p:spPr>
        <p:txBody>
          <a:bodyPr>
            <a:normAutofit fontScale="90000"/>
          </a:bodyPr>
          <a:lstStyle/>
          <a:p>
            <a:r>
              <a:rPr lang="ru-RU" dirty="0"/>
              <a:t>Регистрация и сообщения по областям</a:t>
            </a:r>
            <a:endParaRPr lang="ru-UA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18135C2D-5554-17A1-3DC2-B597447ED6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08" y="818308"/>
            <a:ext cx="11031404" cy="5913557"/>
          </a:xfrm>
        </p:spPr>
      </p:pic>
    </p:spTree>
    <p:extLst>
      <p:ext uri="{BB962C8B-B14F-4D97-AF65-F5344CB8AC3E}">
        <p14:creationId xmlns:p14="http://schemas.microsoft.com/office/powerpoint/2010/main" val="720570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5A34A7-D3AA-364F-55DF-5DFE20290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Регистрация и сообщения в разбивке по полу/гендеру</a:t>
            </a:r>
            <a:endParaRPr lang="ru-UA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0794CB50-5A88-DAE0-3043-64016686E5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050" y="1825625"/>
            <a:ext cx="9547899" cy="4351338"/>
          </a:xfrm>
        </p:spPr>
      </p:pic>
    </p:spTree>
    <p:extLst>
      <p:ext uri="{BB962C8B-B14F-4D97-AF65-F5344CB8AC3E}">
        <p14:creationId xmlns:p14="http://schemas.microsoft.com/office/powerpoint/2010/main" val="4232699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F6164C-2AF5-3DDF-DD1B-3D0617F0D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76" y="94960"/>
            <a:ext cx="4564117" cy="1088016"/>
          </a:xfrm>
        </p:spPr>
        <p:txBody>
          <a:bodyPr>
            <a:normAutofit fontScale="90000"/>
          </a:bodyPr>
          <a:lstStyle/>
          <a:p>
            <a:r>
              <a:rPr lang="ru-RU" dirty="0"/>
              <a:t>Сообщения о барьерах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44FB35-5F7D-9D70-5495-99E3C8136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954" y="1182976"/>
            <a:ext cx="3411682" cy="476221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/>
              <a:t>Период анализа –2023</a:t>
            </a:r>
          </a:p>
          <a:p>
            <a:pPr>
              <a:lnSpc>
                <a:spcPct val="120000"/>
              </a:lnSpc>
            </a:pPr>
            <a:r>
              <a:rPr lang="ru-RU" b="1" dirty="0"/>
              <a:t>961  - </a:t>
            </a:r>
            <a:r>
              <a:rPr lang="ru-RU" dirty="0"/>
              <a:t>общее количество пользователей, сообщивших о проблемах</a:t>
            </a:r>
          </a:p>
          <a:p>
            <a:pPr>
              <a:lnSpc>
                <a:spcPct val="120000"/>
              </a:lnSpc>
            </a:pPr>
            <a:r>
              <a:rPr lang="ru-RU" b="1" dirty="0"/>
              <a:t>979</a:t>
            </a:r>
            <a:r>
              <a:rPr lang="ru-RU" dirty="0"/>
              <a:t> - общее число проблем, включенных в анализ после очистки данных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>* Один пользователь мог сообщить больше, чем об одной проблеме</a:t>
            </a:r>
            <a:endParaRPr lang="ru-UA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1FC97B2-7AD0-FBE1-F391-3BAD399827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696784"/>
              </p:ext>
            </p:extLst>
          </p:nvPr>
        </p:nvGraphicFramePr>
        <p:xfrm>
          <a:off x="3930869" y="-36855"/>
          <a:ext cx="7850176" cy="6720518"/>
        </p:xfrm>
        <a:graphic>
          <a:graphicData uri="http://schemas.openxmlformats.org/drawingml/2006/table">
            <a:tbl>
              <a:tblPr firstRow="1" lastRow="1" bandRow="1">
                <a:tableStyleId>{21E4AEA4-8DFA-4A89-87EB-49C32662AFE0}</a:tableStyleId>
              </a:tblPr>
              <a:tblGrid>
                <a:gridCol w="5304172">
                  <a:extLst>
                    <a:ext uri="{9D8B030D-6E8A-4147-A177-3AD203B41FA5}">
                      <a16:colId xmlns:a16="http://schemas.microsoft.com/office/drawing/2014/main" val="4098032478"/>
                    </a:ext>
                  </a:extLst>
                </a:gridCol>
                <a:gridCol w="1273002">
                  <a:extLst>
                    <a:ext uri="{9D8B030D-6E8A-4147-A177-3AD203B41FA5}">
                      <a16:colId xmlns:a16="http://schemas.microsoft.com/office/drawing/2014/main" val="1701354490"/>
                    </a:ext>
                  </a:extLst>
                </a:gridCol>
                <a:gridCol w="1273002">
                  <a:extLst>
                    <a:ext uri="{9D8B030D-6E8A-4147-A177-3AD203B41FA5}">
                      <a16:colId xmlns:a16="http://schemas.microsoft.com/office/drawing/2014/main" val="3414155653"/>
                    </a:ext>
                  </a:extLst>
                </a:gridCol>
              </a:tblGrid>
              <a:tr h="608095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</a:rPr>
                        <a:t>Проблема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2" marR="6252" marT="625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</a:rPr>
                        <a:t>Количество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2" marR="6252" marT="62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</a:rPr>
                        <a:t>Доля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2" marR="6252" marT="6252" marB="0"/>
                </a:tc>
                <a:extLst>
                  <a:ext uri="{0D108BD9-81ED-4DB2-BD59-A6C34878D82A}">
                    <a16:rowId xmlns:a16="http://schemas.microsoft.com/office/drawing/2014/main" val="3317736964"/>
                  </a:ext>
                </a:extLst>
              </a:tr>
              <a:tr h="6080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Я испытываю побочные эффекты от приема противотуберкулезных препаратов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2" marR="6252" marT="62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800" b="1" u="none" strike="noStrike" dirty="0">
                          <a:effectLst/>
                        </a:rPr>
                        <a:t>279</a:t>
                      </a:r>
                      <a:endParaRPr lang="ru-U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2" marR="6252" marT="6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800" b="1" u="none" strike="noStrike">
                          <a:effectLst/>
                        </a:rPr>
                        <a:t>28%</a:t>
                      </a:r>
                      <a:endParaRPr lang="ru-UA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2" marR="6252" marT="6252" marB="0" anchor="b"/>
                </a:tc>
                <a:extLst>
                  <a:ext uri="{0D108BD9-81ED-4DB2-BD59-A6C34878D82A}">
                    <a16:rowId xmlns:a16="http://schemas.microsoft.com/office/drawing/2014/main" val="1811924433"/>
                  </a:ext>
                </a:extLst>
              </a:tr>
              <a:tr h="40539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Я не могу получить доступ к службам поддержки ТБ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2" marR="6252" marT="6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800" b="1" u="none" strike="noStrike">
                          <a:effectLst/>
                        </a:rPr>
                        <a:t>181</a:t>
                      </a:r>
                      <a:endParaRPr lang="ru-UA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2" marR="6252" marT="6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800" b="1" u="none" strike="noStrike" dirty="0">
                          <a:effectLst/>
                        </a:rPr>
                        <a:t>18%</a:t>
                      </a:r>
                      <a:endParaRPr lang="ru-U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2" marR="6252" marT="6252" marB="0" anchor="b"/>
                </a:tc>
                <a:extLst>
                  <a:ext uri="{0D108BD9-81ED-4DB2-BD59-A6C34878D82A}">
                    <a16:rowId xmlns:a16="http://schemas.microsoft.com/office/drawing/2014/main" val="1450171926"/>
                  </a:ext>
                </a:extLst>
              </a:tr>
              <a:tr h="81079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Я чувствую себя одиноким, изолированным или чувствую, что со мной плохо обращаются из-за туберкулеза (стигматизация)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2" marR="6252" marT="6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800" b="1" u="none" strike="noStrike" dirty="0">
                          <a:effectLst/>
                        </a:rPr>
                        <a:t>165</a:t>
                      </a:r>
                      <a:endParaRPr lang="ru-U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2" marR="6252" marT="6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800" b="1" u="none" strike="noStrike" dirty="0">
                          <a:effectLst/>
                        </a:rPr>
                        <a:t>17%</a:t>
                      </a:r>
                      <a:endParaRPr lang="ru-U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2" marR="6252" marT="6252" marB="0" anchor="b"/>
                </a:tc>
                <a:extLst>
                  <a:ext uri="{0D108BD9-81ED-4DB2-BD59-A6C34878D82A}">
                    <a16:rowId xmlns:a16="http://schemas.microsoft.com/office/drawing/2014/main" val="3901515069"/>
                  </a:ext>
                </a:extLst>
              </a:tr>
              <a:tr h="40539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Меня дискриминировали из-за того, что у меня есть или был туберкулез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2" marR="6252" marT="6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800" b="1" u="none" strike="noStrike" dirty="0">
                          <a:effectLst/>
                        </a:rPr>
                        <a:t>147</a:t>
                      </a:r>
                      <a:endParaRPr lang="ru-U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2" marR="6252" marT="6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800" b="1" u="none" strike="noStrike" dirty="0">
                          <a:effectLst/>
                        </a:rPr>
                        <a:t>15%</a:t>
                      </a:r>
                      <a:endParaRPr lang="ru-U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2" marR="6252" marT="6252" marB="0" anchor="b"/>
                </a:tc>
                <a:extLst>
                  <a:ext uri="{0D108BD9-81ED-4DB2-BD59-A6C34878D82A}">
                    <a16:rowId xmlns:a16="http://schemas.microsoft.com/office/drawing/2014/main" val="3269559470"/>
                  </a:ext>
                </a:extLst>
              </a:tr>
              <a:tr h="40539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Я понес расходы, связанные с ТБ (экономическое бремя)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2" marR="6252" marT="6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800" u="none" strike="noStrike" dirty="0">
                          <a:effectLst/>
                        </a:rPr>
                        <a:t>63</a:t>
                      </a:r>
                      <a:endParaRPr lang="ru-U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2" marR="6252" marT="6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800" u="none" strike="noStrike" dirty="0">
                          <a:effectLst/>
                        </a:rPr>
                        <a:t>6%</a:t>
                      </a:r>
                      <a:endParaRPr lang="ru-U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2" marR="6252" marT="6252" marB="0" anchor="b"/>
                </a:tc>
                <a:extLst>
                  <a:ext uri="{0D108BD9-81ED-4DB2-BD59-A6C34878D82A}">
                    <a16:rowId xmlns:a16="http://schemas.microsoft.com/office/drawing/2014/main" val="1833687030"/>
                  </a:ext>
                </a:extLst>
              </a:tr>
              <a:tr h="20269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Другие проблемы, связанные с ТБ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2" marR="6252" marT="6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800" u="none" strike="noStrike">
                          <a:effectLst/>
                        </a:rPr>
                        <a:t>39</a:t>
                      </a:r>
                      <a:endParaRPr lang="ru-U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2" marR="6252" marT="6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800" u="none" strike="noStrike">
                          <a:effectLst/>
                        </a:rPr>
                        <a:t>4%</a:t>
                      </a:r>
                      <a:endParaRPr lang="ru-U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2" marR="6252" marT="6252" marB="0" anchor="b"/>
                </a:tc>
                <a:extLst>
                  <a:ext uri="{0D108BD9-81ED-4DB2-BD59-A6C34878D82A}">
                    <a16:rowId xmlns:a16="http://schemas.microsoft.com/office/drawing/2014/main" val="2728968060"/>
                  </a:ext>
                </a:extLst>
              </a:tr>
              <a:tr h="40539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С какими проблемами вы столкнулись в медицинском учреждении?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2" marR="6252" marT="6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800" u="none" strike="noStrike" dirty="0">
                          <a:effectLst/>
                        </a:rPr>
                        <a:t>37</a:t>
                      </a:r>
                      <a:endParaRPr lang="ru-U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2" marR="6252" marT="6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800" u="none" strike="noStrike" dirty="0">
                          <a:effectLst/>
                        </a:rPr>
                        <a:t>4%</a:t>
                      </a:r>
                      <a:endParaRPr lang="ru-U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2" marR="6252" marT="6252" marB="0" anchor="b"/>
                </a:tc>
                <a:extLst>
                  <a:ext uri="{0D108BD9-81ED-4DB2-BD59-A6C34878D82A}">
                    <a16:rowId xmlns:a16="http://schemas.microsoft.com/office/drawing/2014/main" val="4234325345"/>
                  </a:ext>
                </a:extLst>
              </a:tr>
              <a:tr h="60809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Я не могу получить доступ к противотуберкулезным службам или учреждениям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2" marR="6252" marT="6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800" u="none" strike="noStrike" dirty="0">
                          <a:effectLst/>
                        </a:rPr>
                        <a:t>33</a:t>
                      </a:r>
                      <a:endParaRPr lang="ru-U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2" marR="6252" marT="6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800" u="none" strike="noStrike" dirty="0">
                          <a:effectLst/>
                        </a:rPr>
                        <a:t>3%</a:t>
                      </a:r>
                      <a:endParaRPr lang="ru-U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2" marR="6252" marT="6252" marB="0" anchor="b"/>
                </a:tc>
                <a:extLst>
                  <a:ext uri="{0D108BD9-81ED-4DB2-BD59-A6C34878D82A}">
                    <a16:rowId xmlns:a16="http://schemas.microsoft.com/office/drawing/2014/main" val="3706689372"/>
                  </a:ext>
                </a:extLst>
              </a:tr>
              <a:tr h="40539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Я обнаружил, что качество услуг по лечению ТБ низкое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2" marR="6252" marT="6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800" u="none" strike="noStrike">
                          <a:effectLst/>
                        </a:rPr>
                        <a:t>19</a:t>
                      </a:r>
                      <a:endParaRPr lang="ru-U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2" marR="6252" marT="6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800" u="none" strike="noStrike" dirty="0">
                          <a:effectLst/>
                        </a:rPr>
                        <a:t>2%</a:t>
                      </a:r>
                      <a:endParaRPr lang="ru-U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2" marR="6252" marT="6252" marB="0" anchor="b"/>
                </a:tc>
                <a:extLst>
                  <a:ext uri="{0D108BD9-81ED-4DB2-BD59-A6C34878D82A}">
                    <a16:rowId xmlns:a16="http://schemas.microsoft.com/office/drawing/2014/main" val="312850991"/>
                  </a:ext>
                </a:extLst>
              </a:tr>
              <a:tr h="40539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Я перестал принимать противотуберкулезные препараты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2" marR="6252" marT="6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800" u="none" strike="noStrike">
                          <a:effectLst/>
                        </a:rPr>
                        <a:t>12</a:t>
                      </a:r>
                      <a:endParaRPr lang="ru-U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2" marR="6252" marT="6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800" u="none" strike="noStrike" dirty="0">
                          <a:effectLst/>
                        </a:rPr>
                        <a:t>1%</a:t>
                      </a:r>
                      <a:endParaRPr lang="ru-U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2" marR="6252" marT="6252" marB="0" anchor="b"/>
                </a:tc>
                <a:extLst>
                  <a:ext uri="{0D108BD9-81ED-4DB2-BD59-A6C34878D82A}">
                    <a16:rowId xmlns:a16="http://schemas.microsoft.com/office/drawing/2014/main" val="655509745"/>
                  </a:ext>
                </a:extLst>
              </a:tr>
              <a:tr h="40539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У меня нет противотуберкулезных препаратов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2" marR="6252" marT="6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800" u="none" strike="noStrike">
                          <a:effectLst/>
                        </a:rPr>
                        <a:t>4</a:t>
                      </a:r>
                      <a:endParaRPr lang="ru-U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2" marR="6252" marT="6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UA" sz="1800" u="none" strike="noStrike" dirty="0">
                          <a:effectLst/>
                        </a:rPr>
                        <a:t>0%</a:t>
                      </a:r>
                      <a:endParaRPr lang="ru-U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2" marR="6252" marT="6252" marB="0" anchor="b"/>
                </a:tc>
                <a:extLst>
                  <a:ext uri="{0D108BD9-81ED-4DB2-BD59-A6C34878D82A}">
                    <a16:rowId xmlns:a16="http://schemas.microsoft.com/office/drawing/2014/main" val="3229265842"/>
                  </a:ext>
                </a:extLst>
              </a:tr>
              <a:tr h="20269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Итого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2" marR="6252" marT="6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1800" u="none" strike="noStrike">
                          <a:effectLst/>
                        </a:rPr>
                        <a:t>979</a:t>
                      </a:r>
                      <a:endParaRPr lang="ru-UA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2" marR="6252" marT="6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1800" u="none" strike="noStrike" dirty="0">
                          <a:effectLst/>
                        </a:rPr>
                        <a:t>100%</a:t>
                      </a:r>
                      <a:endParaRPr lang="ru-U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2" marR="6252" marT="6252" marB="0" anchor="b"/>
                </a:tc>
                <a:extLst>
                  <a:ext uri="{0D108BD9-81ED-4DB2-BD59-A6C34878D82A}">
                    <a16:rowId xmlns:a16="http://schemas.microsoft.com/office/drawing/2014/main" val="3279131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8600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8C91A8E-F1DE-3073-C8EB-2AF67E44F747}"/>
              </a:ext>
            </a:extLst>
          </p:cNvPr>
          <p:cNvSpPr txBox="1">
            <a:spLocks/>
          </p:cNvSpPr>
          <p:nvPr/>
        </p:nvSpPr>
        <p:spPr>
          <a:xfrm>
            <a:off x="0" y="1807758"/>
            <a:ext cx="4042064" cy="1686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UA" sz="5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C0B80DD3-59E9-AE23-CF84-D9AC702CF4B8}"/>
                  </a:ext>
                </a:extLst>
              </p14:cNvPr>
              <p14:cNvContentPartPr/>
              <p14:nvPr/>
            </p14:nvContentPartPr>
            <p14:xfrm>
              <a:off x="10909947" y="2971505"/>
              <a:ext cx="360" cy="360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C0B80DD3-59E9-AE23-CF84-D9AC702CF4B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892307" y="2953865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34FA33EC-A7B0-588D-9149-6E2966452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338" y="504568"/>
            <a:ext cx="3807372" cy="2606380"/>
          </a:xfrm>
        </p:spPr>
        <p:txBody>
          <a:bodyPr>
            <a:normAutofit/>
          </a:bodyPr>
          <a:lstStyle/>
          <a:p>
            <a:r>
              <a:rPr lang="ru-RU" dirty="0"/>
              <a:t>Типы проблем, разбивка по полу/гендеру</a:t>
            </a:r>
            <a:endParaRPr lang="ru-U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5B28C8-5BF4-418E-5583-57E65EC80DDE}"/>
              </a:ext>
            </a:extLst>
          </p:cNvPr>
          <p:cNvSpPr txBox="1"/>
          <p:nvPr/>
        </p:nvSpPr>
        <p:spPr>
          <a:xfrm>
            <a:off x="273269" y="2979670"/>
            <a:ext cx="293238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Доля</a:t>
            </a:r>
            <a:r>
              <a:rPr lang="ru-RU" noProof="0" dirty="0"/>
              <a:t> в % приводятся от общего числа проблем, зарегистрированных в группе женщин и в группе мужчин</a:t>
            </a:r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7F2D86-3B4F-5D08-1AD8-273C0F2017F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333" y="0"/>
            <a:ext cx="77590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2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CD847F80-DD5A-3D8F-C0FB-F0B6C14B4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88" y="1"/>
            <a:ext cx="3091387" cy="2932386"/>
          </a:xfrm>
        </p:spPr>
        <p:txBody>
          <a:bodyPr>
            <a:normAutofit/>
          </a:bodyPr>
          <a:lstStyle/>
          <a:p>
            <a:r>
              <a:rPr lang="ru-RU" dirty="0"/>
              <a:t>Барьеры в разбивке по возрастным группам</a:t>
            </a:r>
            <a:endParaRPr lang="ru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B8AFA67-FCBF-5EEF-E4B6-1338BE45B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805" y="94593"/>
            <a:ext cx="8642195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20BE3E-5F4D-6DCF-3F3C-058653E0785B}"/>
              </a:ext>
            </a:extLst>
          </p:cNvPr>
          <p:cNvSpPr txBox="1"/>
          <p:nvPr/>
        </p:nvSpPr>
        <p:spPr>
          <a:xfrm>
            <a:off x="101065" y="3279283"/>
            <a:ext cx="273672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Доля</a:t>
            </a:r>
            <a:r>
              <a:rPr lang="ru-RU" noProof="0" dirty="0"/>
              <a:t> в % приводятся от общего числа проблем, зарегистрированных в каждой возрастной группе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217005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3C549F-07E7-C841-C8BB-CBECBD9EA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68" y="265057"/>
            <a:ext cx="4427026" cy="3676322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Проблемы в разбивке по регионам, </a:t>
            </a:r>
            <a:r>
              <a:rPr lang="ru-RU" dirty="0" err="1"/>
              <a:t>абс</a:t>
            </a:r>
            <a:r>
              <a:rPr lang="ru-RU" dirty="0"/>
              <a:t>. значения </a:t>
            </a:r>
            <a:br>
              <a:rPr lang="ru-RU" dirty="0"/>
            </a:br>
            <a:br>
              <a:rPr lang="ru-RU" dirty="0"/>
            </a:br>
            <a:r>
              <a:rPr lang="ru-RU" dirty="0"/>
              <a:t>*только пилоты</a:t>
            </a:r>
            <a:endParaRPr lang="ru-UA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888A18B-7435-CD64-4303-C9162E83E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221" y="0"/>
            <a:ext cx="7377207" cy="6814648"/>
          </a:xfrm>
        </p:spPr>
      </p:pic>
    </p:spTree>
    <p:extLst>
      <p:ext uri="{BB962C8B-B14F-4D97-AF65-F5344CB8AC3E}">
        <p14:creationId xmlns:p14="http://schemas.microsoft.com/office/powerpoint/2010/main" val="716113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FB8313-9B5D-F9C0-D193-E6B230A7F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882" y="247376"/>
            <a:ext cx="11803118" cy="43366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Проблемы в разбивке по регионам, %</a:t>
            </a:r>
            <a:endParaRPr lang="ru-UA" b="1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0008E80A-A684-62A2-072B-938CF43BE0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0" y="1260206"/>
            <a:ext cx="12061280" cy="496191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3A54CA-7B32-6E83-0534-AF8C635D8C19}"/>
              </a:ext>
            </a:extLst>
          </p:cNvPr>
          <p:cNvSpPr txBox="1"/>
          <p:nvPr/>
        </p:nvSpPr>
        <p:spPr>
          <a:xfrm>
            <a:off x="8616184" y="6379409"/>
            <a:ext cx="35104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*только пилоты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2161863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11218</TotalTime>
  <Words>418</Words>
  <Application>Microsoft Office PowerPoint</Application>
  <PresentationFormat>Широкоэкранный</PresentationFormat>
  <Paragraphs>71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Отчет на основе данных, собранных с помощью OneImpact-Казахстан Период: 2023</vt:lpstr>
      <vt:lpstr>Сбор и анализ данных</vt:lpstr>
      <vt:lpstr>Регистрация и сообщения по областям</vt:lpstr>
      <vt:lpstr>Регистрация и сообщения в разбивке по полу/гендеру</vt:lpstr>
      <vt:lpstr>Сообщения о барьерах</vt:lpstr>
      <vt:lpstr>Типы проблем, разбивка по полу/гендеру</vt:lpstr>
      <vt:lpstr>Барьеры в разбивке по возрастным группам</vt:lpstr>
      <vt:lpstr>Проблемы в разбивке по регионам, абс. значения   *только пилоты</vt:lpstr>
      <vt:lpstr>Проблемы в разбивке по регионам, %</vt:lpstr>
      <vt:lpstr>Побочные эффекты – на 1-м месте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результатах мониторинга силами сообщества  на основе данных, собранных с помощью OneImpact-Казахстан Период: январь – октябрь 2022</dc:title>
  <dc:creator>Kristina Mahnicheva</dc:creator>
  <cp:lastModifiedBy>Asus</cp:lastModifiedBy>
  <cp:revision>40</cp:revision>
  <dcterms:created xsi:type="dcterms:W3CDTF">2022-11-17T23:23:39Z</dcterms:created>
  <dcterms:modified xsi:type="dcterms:W3CDTF">2024-02-29T02:34:34Z</dcterms:modified>
</cp:coreProperties>
</file>