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68" r:id="rId4"/>
    <p:sldId id="262" r:id="rId5"/>
    <p:sldId id="269" r:id="rId6"/>
    <p:sldId id="260" r:id="rId7"/>
    <p:sldId id="267" r:id="rId8"/>
    <p:sldId id="261" r:id="rId9"/>
  </p:sldIdLst>
  <p:sldSz cx="9144000" cy="5143500" type="screen16x9"/>
  <p:notesSz cx="6858000" cy="9144000"/>
  <p:embeddedFontLst>
    <p:embeddedFont>
      <p:font typeface="Lato" charset="0"/>
      <p:regular r:id="rId11"/>
      <p:bold r:id="rId12"/>
      <p:italic r:id="rId13"/>
      <p:boldItalic r:id="rId14"/>
    </p:embeddedFont>
    <p:embeddedFont>
      <p:font typeface="Raleway" charset="0"/>
      <p:regular r:id="rId15"/>
      <p:bold r:id="rId16"/>
      <p:italic r:id="rId17"/>
      <p:boldItalic r:id="rId18"/>
    </p:embeddedFont>
    <p:embeddedFont>
      <p:font typeface="Arial Narrow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01" y="-8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018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50017871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50017871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500178714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500178714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50017871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50017871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2B6FDD2-4711-45BB-B7B3-B1F61BE78156}" type="datetime1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CD62-5A21-4D64-9B36-F90C74DB0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78523" y="1634254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“</a:t>
            </a:r>
            <a:r>
              <a:rPr lang="ru" sz="2400" dirty="0" smtClean="0"/>
              <a:t>Международные инструмент</a:t>
            </a:r>
            <a:r>
              <a:rPr lang="ru-RU" sz="2400" dirty="0" smtClean="0"/>
              <a:t>ы </a:t>
            </a:r>
            <a:r>
              <a:rPr lang="ru" sz="2400" dirty="0" smtClean="0"/>
              <a:t>для </a:t>
            </a:r>
            <a:r>
              <a:rPr lang="ru" sz="2400" dirty="0"/>
              <a:t>усиления комплексных программ, направленных на профилактику ВИЧ среди </a:t>
            </a:r>
            <a:r>
              <a:rPr lang="ru" sz="2400" dirty="0" smtClean="0"/>
              <a:t>МСМ и среди </a:t>
            </a:r>
            <a:r>
              <a:rPr lang="ru-RU" sz="2400" dirty="0" smtClean="0"/>
              <a:t>ТГЛ</a:t>
            </a:r>
            <a:r>
              <a:rPr lang="ru" sz="2400" dirty="0" smtClean="0"/>
              <a:t>”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69925" y="5923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История появления документа MSMIT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7650" y="12811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825" y="4339975"/>
            <a:ext cx="635317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37" y="1203157"/>
            <a:ext cx="2781551" cy="3465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0601" y="1335366"/>
            <a:ext cx="2551196" cy="286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50" y="515461"/>
            <a:ext cx="7688700" cy="535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11" y="1480823"/>
            <a:ext cx="2361042" cy="337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15" y="1286218"/>
            <a:ext cx="2652713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1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2210652" y="889440"/>
            <a:ext cx="4476750" cy="4162999"/>
          </a:xfrm>
          <a:prstGeom prst="ellipse">
            <a:avLst/>
          </a:prstGeom>
          <a:solidFill>
            <a:srgbClr val="FFFF00"/>
          </a:solidFill>
          <a:ln w="38100">
            <a:prstDash val="sysDash"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487"/>
            <a:ext cx="4831556" cy="512582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ОСНОВНЫЕ главы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CB083-36DF-4FD9-9DE9-A38D166780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55632" y="2452174"/>
            <a:ext cx="1645884" cy="134528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1. Расширение прав и возможностей сообществ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87012" y="705154"/>
            <a:ext cx="1580302" cy="130514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2. Преодоление насилия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02641" y="1711007"/>
            <a:ext cx="1710618" cy="14342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3. Презервативы и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лубриканты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73788" y="3667941"/>
            <a:ext cx="1671638" cy="1345749"/>
          </a:xfrm>
          <a:prstGeom prst="ellipse">
            <a:avLst/>
          </a:prstGeom>
          <a:solidFill>
            <a:srgbClr val="A8FCFE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Услуги охраны здоровья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89870" y="3594229"/>
            <a:ext cx="1581150" cy="13704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5. Информационные и 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коммуника</a:t>
            </a:r>
            <a:r>
              <a:rPr lang="ru-RU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-</a:t>
            </a:r>
            <a:r>
              <a:rPr lang="ru-RU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ционные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технологии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8915" y="1734793"/>
            <a:ext cx="1676400" cy="1519998"/>
          </a:xfrm>
          <a:prstGeom prst="ellipse">
            <a:avLst/>
          </a:prstGeom>
          <a:solidFill>
            <a:srgbClr val="EEE7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Управление программами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605645" y="3585456"/>
            <a:ext cx="362734" cy="28014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322592" y="2718820"/>
            <a:ext cx="359042" cy="209153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4"/>
          </p:cNvCxnSpPr>
          <p:nvPr/>
        </p:nvCxnSpPr>
        <p:spPr>
          <a:xfrm>
            <a:off x="6457950" y="3145280"/>
            <a:ext cx="0" cy="497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Horizontal Scroll 74"/>
          <p:cNvSpPr/>
          <p:nvPr/>
        </p:nvSpPr>
        <p:spPr>
          <a:xfrm>
            <a:off x="7193093" y="2713735"/>
            <a:ext cx="1708033" cy="12316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Континуум профилактики, лечения и ухода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76" name="Horizontal Scroll 75"/>
          <p:cNvSpPr/>
          <p:nvPr/>
        </p:nvSpPr>
        <p:spPr>
          <a:xfrm>
            <a:off x="6354851" y="288406"/>
            <a:ext cx="2263599" cy="11530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Мобилизация сообщества и структурные вмешательства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77" name="Horizontal Scroll 76"/>
          <p:cNvSpPr/>
          <p:nvPr/>
        </p:nvSpPr>
        <p:spPr>
          <a:xfrm>
            <a:off x="230630" y="3245093"/>
            <a:ext cx="1827568" cy="11075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Запуск, управление, мониторинг, расширение программ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84" name="Curved Connector 83"/>
          <p:cNvCxnSpPr>
            <a:stCxn id="77" idx="3"/>
          </p:cNvCxnSpPr>
          <p:nvPr/>
        </p:nvCxnSpPr>
        <p:spPr>
          <a:xfrm flipV="1">
            <a:off x="2058199" y="3071668"/>
            <a:ext cx="1536812" cy="727199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Curved Connector 85"/>
          <p:cNvCxnSpPr/>
          <p:nvPr/>
        </p:nvCxnSpPr>
        <p:spPr>
          <a:xfrm rot="10800000" flipV="1">
            <a:off x="5417728" y="3160798"/>
            <a:ext cx="1831622" cy="493500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44169" y="2744741"/>
            <a:ext cx="442842" cy="18228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 rot="10800000" flipV="1">
            <a:off x="4677174" y="983308"/>
            <a:ext cx="1677677" cy="121696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H="1" flipV="1">
            <a:off x="4506206" y="2021979"/>
            <a:ext cx="22560" cy="4932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013809" y="3669817"/>
            <a:ext cx="436196" cy="33242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 flipV="1">
            <a:off x="4986537" y="3660739"/>
            <a:ext cx="667825" cy="56690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Right Arrow 10"/>
          <p:cNvSpPr/>
          <p:nvPr/>
        </p:nvSpPr>
        <p:spPr>
          <a:xfrm>
            <a:off x="3161155" y="532926"/>
            <a:ext cx="975575" cy="214367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89" y="28330"/>
            <a:ext cx="5281981" cy="511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84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Преимущества использования </a:t>
            </a:r>
            <a:r>
              <a:rPr lang="ru" sz="2400" dirty="0" smtClean="0"/>
              <a:t>MSMIT</a:t>
            </a:r>
            <a:r>
              <a:rPr lang="en-US" sz="2400" dirty="0"/>
              <a:t>/</a:t>
            </a:r>
            <a:r>
              <a:rPr lang="en-US" sz="2400" dirty="0" smtClean="0"/>
              <a:t>TRANSIT</a:t>
            </a:r>
            <a:r>
              <a:rPr lang="ru" sz="2400" dirty="0" smtClean="0"/>
              <a:t> </a:t>
            </a:r>
            <a:r>
              <a:rPr lang="ru" sz="2400" dirty="0"/>
              <a:t>для </a:t>
            </a:r>
            <a:r>
              <a:rPr lang="ru" sz="2400" dirty="0" smtClean="0"/>
              <a:t>страны</a:t>
            </a:r>
            <a:endParaRPr sz="2400" dirty="0"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29450" y="2421725"/>
            <a:ext cx="7688700" cy="19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Способствование достижению цели 90%-90%-90%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Экономические выгоды</a:t>
            </a:r>
            <a:endParaRPr sz="18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825" y="4339975"/>
            <a:ext cx="63531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23306"/>
            <a:ext cx="7886700" cy="764178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придание больших прав и полномочий </a:t>
            </a:r>
            <a:r>
              <a:rPr lang="ru-RU" sz="2400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МСМ/ТГЛ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4CD62-5A21-4D64-9B36-F90C74DB091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042" y="1048413"/>
            <a:ext cx="3500438" cy="24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 со стрелкой вправо 5"/>
          <p:cNvSpPr/>
          <p:nvPr/>
        </p:nvSpPr>
        <p:spPr>
          <a:xfrm rot="21134536">
            <a:off x="511742" y="1523610"/>
            <a:ext cx="1698125" cy="588194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latin typeface="Arial Narrow" pitchFamily="34" charset="0"/>
              </a:rPr>
              <a:t>Позитивное признание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 rot="20938004">
            <a:off x="506741" y="2416118"/>
            <a:ext cx="2056974" cy="480061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latin typeface="Arial Narrow" pitchFamily="34" charset="0"/>
              </a:rPr>
              <a:t>Безопасность и поддержка</a:t>
            </a:r>
          </a:p>
        </p:txBody>
      </p:sp>
      <p:sp>
        <p:nvSpPr>
          <p:cNvPr id="8" name="Выноска со стрелкой влево 7"/>
          <p:cNvSpPr/>
          <p:nvPr/>
        </p:nvSpPr>
        <p:spPr>
          <a:xfrm rot="1032035">
            <a:off x="5579618" y="1740284"/>
            <a:ext cx="2954348" cy="6179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1612"/>
            </a:avLst>
          </a:prstGeom>
          <a:solidFill>
            <a:srgbClr val="F13F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latin typeface="Arial Narrow" pitchFamily="34" charset="0"/>
              </a:rPr>
              <a:t>Партнерство с заинтересованными сторонами</a:t>
            </a:r>
          </a:p>
        </p:txBody>
      </p:sp>
      <p:sp>
        <p:nvSpPr>
          <p:cNvPr id="9" name="Выноска со стрелкой влево 8"/>
          <p:cNvSpPr/>
          <p:nvPr/>
        </p:nvSpPr>
        <p:spPr>
          <a:xfrm rot="1072755">
            <a:off x="5369061" y="2599953"/>
            <a:ext cx="3375465" cy="627017"/>
          </a:xfrm>
          <a:prstGeom prst="lef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latin typeface="Arial Narrow" pitchFamily="34" charset="0"/>
              </a:rPr>
              <a:t>Фокус на сильные стороны и жизнестойкость</a:t>
            </a:r>
          </a:p>
        </p:txBody>
      </p:sp>
      <p:sp>
        <p:nvSpPr>
          <p:cNvPr id="11" name="Выноска со стрелкой влево 10"/>
          <p:cNvSpPr/>
          <p:nvPr/>
        </p:nvSpPr>
        <p:spPr>
          <a:xfrm rot="1238537">
            <a:off x="4923796" y="3497974"/>
            <a:ext cx="3860850" cy="559138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 Narrow" pitchFamily="34" charset="0"/>
              </a:rPr>
              <a:t>Вовлеченность</a:t>
            </a:r>
            <a:r>
              <a:rPr lang="en-US" sz="1500" b="1" dirty="0">
                <a:solidFill>
                  <a:schemeClr val="tx1"/>
                </a:solidFill>
                <a:latin typeface="Arial Narrow" pitchFamily="34" charset="0"/>
              </a:rPr>
              <a:t>/</a:t>
            </a:r>
            <a:r>
              <a:rPr lang="ru-RU" sz="1500" b="1" dirty="0">
                <a:solidFill>
                  <a:schemeClr val="tx1"/>
                </a:solidFill>
                <a:latin typeface="Arial Narrow" pitchFamily="34" charset="0"/>
              </a:rPr>
              <a:t>участие</a:t>
            </a:r>
            <a:r>
              <a:rPr lang="en-US" sz="1500" b="1" dirty="0">
                <a:solidFill>
                  <a:schemeClr val="tx1"/>
                </a:solidFill>
                <a:latin typeface="Arial Narrow" pitchFamily="34" charset="0"/>
              </a:rPr>
              <a:t>/</a:t>
            </a:r>
            <a:endParaRPr lang="ru-RU" sz="1500" b="1" dirty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500" b="1" dirty="0">
                <a:solidFill>
                  <a:schemeClr val="tx1"/>
                </a:solidFill>
                <a:latin typeface="Arial Narrow" pitchFamily="34" charset="0"/>
              </a:rPr>
              <a:t>лидерство МСМ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389811" y="3468188"/>
            <a:ext cx="852352" cy="1361804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latin typeface="Arial Narrow" pitchFamily="34" charset="0"/>
              </a:rPr>
              <a:t>Секс-позитивность</a:t>
            </a:r>
          </a:p>
        </p:txBody>
      </p:sp>
      <p:sp>
        <p:nvSpPr>
          <p:cNvPr id="14" name="Выноска со стрелкой вправо 13"/>
          <p:cNvSpPr/>
          <p:nvPr/>
        </p:nvSpPr>
        <p:spPr>
          <a:xfrm rot="20757428">
            <a:off x="491461" y="3262448"/>
            <a:ext cx="2561480" cy="411480"/>
          </a:xfrm>
          <a:prstGeom prst="rightArrowCallout">
            <a:avLst>
              <a:gd name="adj1" fmla="val 25002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Arial Narrow" pitchFamily="34" charset="0"/>
              </a:rPr>
              <a:t>Самоопределение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4367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815947" y="55253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Что мы предлагаем дальше</a:t>
            </a:r>
            <a:endParaRPr dirty="0"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729450" y="1816443"/>
            <a:ext cx="7688700" cy="2630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Принять решение об использовании </a:t>
            </a:r>
            <a:r>
              <a:rPr lang="ru" sz="1800" dirty="0" smtClean="0"/>
              <a:t>руководств </a:t>
            </a:r>
            <a:r>
              <a:rPr lang="ru" sz="1800" dirty="0"/>
              <a:t>в качестве основы для разработки и внедрения программ профилактики ВИЧ среди </a:t>
            </a:r>
            <a:r>
              <a:rPr lang="ru" sz="1800" dirty="0" smtClean="0"/>
              <a:t>МСМ/ТГЛ </a:t>
            </a:r>
            <a:r>
              <a:rPr lang="ru" sz="1800" dirty="0"/>
              <a:t>в стране 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Б</a:t>
            </a:r>
            <a:r>
              <a:rPr lang="ru" sz="1800" dirty="0" smtClean="0"/>
              <a:t>олее </a:t>
            </a:r>
            <a:r>
              <a:rPr lang="ru" sz="1800" dirty="0"/>
              <a:t>детального ознакомления с </a:t>
            </a:r>
            <a:r>
              <a:rPr lang="ru" sz="1800" dirty="0" smtClean="0"/>
              <a:t>инструментами всех кто оказывает интервенцию для МСМ/ТГЛ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 smtClean="0"/>
              <a:t>Применение рекомендаций</a:t>
            </a:r>
            <a:endParaRPr sz="1800" dirty="0"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825" y="4339975"/>
            <a:ext cx="635317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13338</TotalTime>
  <Words>159</Words>
  <Application>Microsoft Office PowerPoint</Application>
  <PresentationFormat>Экран (16:9)</PresentationFormat>
  <Paragraphs>32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Lato</vt:lpstr>
      <vt:lpstr>Raleway</vt:lpstr>
      <vt:lpstr>Arial Narrow</vt:lpstr>
      <vt:lpstr>Streamline</vt:lpstr>
      <vt:lpstr>“Международные инструменты для усиления комплексных программ, направленных на профилактику ВИЧ среди МСМ и среди ТГЛ”</vt:lpstr>
      <vt:lpstr>История появления документа MSMIT</vt:lpstr>
      <vt:lpstr>Презентация PowerPoint</vt:lpstr>
      <vt:lpstr>ОСНОВНЫЕ главы</vt:lpstr>
      <vt:lpstr>Презентация PowerPoint</vt:lpstr>
      <vt:lpstr>Преимущества использования MSMIT/TRANSIT для страны</vt:lpstr>
      <vt:lpstr>придание больших прав и полномочий МСМ/ТГЛ</vt:lpstr>
      <vt:lpstr>Что мы предлагаем дальше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“Международный инструмент для усиления комплексных программ, направленных на профилактику ВИЧ среди МСМ”</dc:title>
  <dc:creator>UNI</dc:creator>
  <cp:lastModifiedBy>Vitaliy Vinogradov</cp:lastModifiedBy>
  <cp:revision>10</cp:revision>
  <dcterms:modified xsi:type="dcterms:W3CDTF">2019-08-15T07:13:08Z</dcterms:modified>
</cp:coreProperties>
</file>