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2" r:id="rId7"/>
    <p:sldId id="261" r:id="rId8"/>
    <p:sldId id="260" r:id="rId9"/>
    <p:sldId id="280" r:id="rId10"/>
    <p:sldId id="264" r:id="rId11"/>
    <p:sldId id="263" r:id="rId12"/>
    <p:sldId id="266" r:id="rId13"/>
    <p:sldId id="271" r:id="rId14"/>
    <p:sldId id="270" r:id="rId15"/>
    <p:sldId id="269" r:id="rId16"/>
    <p:sldId id="268" r:id="rId17"/>
    <p:sldId id="274" r:id="rId18"/>
    <p:sldId id="273" r:id="rId19"/>
    <p:sldId id="272" r:id="rId20"/>
    <p:sldId id="267" r:id="rId21"/>
    <p:sldId id="279" r:id="rId22"/>
    <p:sldId id="278" r:id="rId23"/>
    <p:sldId id="277" r:id="rId24"/>
    <p:sldId id="276" r:id="rId25"/>
    <p:sldId id="27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379-9930-4348-B9D7-72262A1F43A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955B-C0C6-4A6B-B28B-0177B3622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49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379-9930-4348-B9D7-72262A1F43A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955B-C0C6-4A6B-B28B-0177B3622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913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379-9930-4348-B9D7-72262A1F43A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955B-C0C6-4A6B-B28B-0177B3622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372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379-9930-4348-B9D7-72262A1F43A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955B-C0C6-4A6B-B28B-0177B3622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83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379-9930-4348-B9D7-72262A1F43A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955B-C0C6-4A6B-B28B-0177B3622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58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379-9930-4348-B9D7-72262A1F43A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955B-C0C6-4A6B-B28B-0177B3622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37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379-9930-4348-B9D7-72262A1F43A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955B-C0C6-4A6B-B28B-0177B3622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5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379-9930-4348-B9D7-72262A1F43A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955B-C0C6-4A6B-B28B-0177B3622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1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379-9930-4348-B9D7-72262A1F43A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955B-C0C6-4A6B-B28B-0177B3622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90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379-9930-4348-B9D7-72262A1F43A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955B-C0C6-4A6B-B28B-0177B3622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6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D379-9930-4348-B9D7-72262A1F43A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5955B-C0C6-4A6B-B28B-0177B3622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94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6D379-9930-4348-B9D7-72262A1F43AB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5955B-C0C6-4A6B-B28B-0177B36224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46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7157351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Изменения для МСМ и ТГ в приказах, клинических протоколах.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892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КЛИНИЧЕСКИЙ ПРОТОКОЛ ДИАГНОСТИКИ И ЛЕЧЕНИЯ ВИЧ-ИНФЕКЦИЯ У ВЗРОСЛЫХ</a:t>
            </a:r>
          </a:p>
          <a:p>
            <a:pPr marL="0" indent="0" algn="ctr">
              <a:buNone/>
            </a:pPr>
            <a:r>
              <a:rPr lang="ru-RU" b="1" dirty="0" smtClean="0"/>
              <a:t>от 11 июня 2020 года</a:t>
            </a:r>
          </a:p>
          <a:p>
            <a:pPr marL="0" indent="0" algn="ctr">
              <a:buNone/>
            </a:pPr>
            <a:r>
              <a:rPr lang="ru-RU" b="1" dirty="0" smtClean="0"/>
              <a:t>Протокол №97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20307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9. </a:t>
            </a:r>
            <a:r>
              <a:rPr lang="ru-RU" dirty="0" err="1" smtClean="0"/>
              <a:t>Постконтактная</a:t>
            </a:r>
            <a:r>
              <a:rPr lang="ru-RU" dirty="0" smtClean="0"/>
              <a:t> профилактика: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Анальный или вагинальный секс. Статус пациента, источника – ВИЧ инфицированный с положительным результатом на </a:t>
            </a:r>
            <a:r>
              <a:rPr lang="ru-RU" dirty="0" err="1" smtClean="0"/>
              <a:t>виремию</a:t>
            </a:r>
            <a:r>
              <a:rPr lang="ru-RU" dirty="0" smtClean="0"/>
              <a:t> или же </a:t>
            </a:r>
            <a:r>
              <a:rPr lang="ru-RU" dirty="0" err="1" smtClean="0"/>
              <a:t>серостатус</a:t>
            </a:r>
            <a:r>
              <a:rPr lang="ru-RU" dirty="0" smtClean="0"/>
              <a:t> неизвестен, но есть факторы риска инфицирования ВИЧ.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164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Рецептивный оральный секс с эякуляцией и не на ДКП или низкая приверженность к ДКП. Статус источника </a:t>
            </a:r>
            <a:r>
              <a:rPr lang="ru-RU" dirty="0" err="1" smtClean="0"/>
              <a:t>партнера</a:t>
            </a:r>
            <a:r>
              <a:rPr lang="ru-RU" dirty="0" smtClean="0"/>
              <a:t>, ВИЧ-инфицированный с положительным результатом на </a:t>
            </a:r>
            <a:r>
              <a:rPr lang="ru-RU" dirty="0" err="1" smtClean="0"/>
              <a:t>виремию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6807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Организации здравоохранения, осуществляющие деятельность в сфере</a:t>
            </a:r>
          </a:p>
          <a:p>
            <a:pPr marL="0" indent="0">
              <a:buNone/>
            </a:pPr>
            <a:r>
              <a:rPr lang="ru-RU" dirty="0" smtClean="0"/>
              <a:t>профилактики ВИЧ-инфекции, оказывают консультативную помощь медицинским организациям, населению, ключевым группам по вопросам ПКП.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642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10. </a:t>
            </a:r>
            <a:r>
              <a:rPr lang="ru-RU" b="1" dirty="0" err="1" smtClean="0"/>
              <a:t>Доконтактная</a:t>
            </a:r>
            <a:r>
              <a:rPr lang="ru-RU" b="1" dirty="0" smtClean="0"/>
              <a:t> профилактика: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…Рекомендовано для мужчин без ВИЧ-инфекции, практикующих секс с мужчинами (</a:t>
            </a:r>
            <a:r>
              <a:rPr lang="ru-RU" b="1" dirty="0" smtClean="0"/>
              <a:t>МСМ</a:t>
            </a:r>
            <a:r>
              <a:rPr lang="ru-RU" dirty="0" smtClean="0"/>
              <a:t>), а также для </a:t>
            </a:r>
            <a:r>
              <a:rPr lang="ru-RU" b="1" dirty="0" err="1" smtClean="0"/>
              <a:t>трансгендеров</a:t>
            </a:r>
            <a:r>
              <a:rPr lang="ru-RU" dirty="0" smtClean="0"/>
              <a:t>, использующих презерватив не при каждом половом акте со случайными партнёрами или с ВИЧ инфицированными партнёрами, которые не принимают терапию. Недавняя ИППП, использование пост-контактной профилактики или "</a:t>
            </a:r>
            <a:r>
              <a:rPr lang="ru-RU" dirty="0" err="1" smtClean="0"/>
              <a:t>химсекс</a:t>
            </a:r>
            <a:r>
              <a:rPr lang="ru-RU" dirty="0" smtClean="0"/>
              <a:t>" могут являться маркерами повышенного риска инфицирования ВИЧ…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1608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ЛЖВ КО-ИНФЕКЦИИ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ВГ АВС </a:t>
            </a:r>
          </a:p>
          <a:p>
            <a:pPr marL="0" indent="0">
              <a:buNone/>
            </a:pPr>
            <a:r>
              <a:rPr lang="ru-RU" dirty="0" smtClean="0"/>
              <a:t>При наличии риска (напр., </a:t>
            </a:r>
            <a:r>
              <a:rPr lang="ru-RU" b="1" dirty="0" smtClean="0"/>
              <a:t>МСМ</a:t>
            </a:r>
            <a:r>
              <a:rPr lang="ru-RU" dirty="0" smtClean="0"/>
              <a:t>) провести скрининг, при отсутствии иммунитета провести вакцинацию</a:t>
            </a:r>
          </a:p>
          <a:p>
            <a:pPr marL="0" indent="0">
              <a:buNone/>
            </a:pPr>
            <a:r>
              <a:rPr lang="ru-RU" b="1" dirty="0" smtClean="0"/>
              <a:t>ВПЧ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Провести вакцинацию всех ВИЧ-позитивных пациентов в возрасте до 26 лет (до 40 лет, если </a:t>
            </a:r>
            <a:r>
              <a:rPr lang="ru-RU" b="1" dirty="0" smtClean="0"/>
              <a:t>МСМ</a:t>
            </a:r>
            <a:r>
              <a:rPr lang="ru-RU" dirty="0" smtClean="0"/>
              <a:t>). </a:t>
            </a:r>
          </a:p>
          <a:p>
            <a:pPr marL="0" indent="0">
              <a:buNone/>
            </a:pPr>
            <a:r>
              <a:rPr lang="ru-RU" b="1" dirty="0" smtClean="0"/>
              <a:t>Рак</a:t>
            </a:r>
          </a:p>
          <a:p>
            <a:pPr marL="0" indent="0">
              <a:buNone/>
            </a:pPr>
            <a:r>
              <a:rPr lang="ru-RU" b="1" dirty="0" smtClean="0"/>
              <a:t>МСМ</a:t>
            </a:r>
            <a:r>
              <a:rPr lang="ru-RU" dirty="0" smtClean="0"/>
              <a:t> и пациенты с дисплазией, ассоциированной с ВПЧ. Ректальное исследование и </a:t>
            </a:r>
            <a:r>
              <a:rPr lang="ru-RU" dirty="0" err="1" smtClean="0"/>
              <a:t>аноскопия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1358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Приказ Министра здравоохранения Республики Казахстан от 19 октября 2020 года № ҚР ДСМ-137/2020</a:t>
            </a:r>
          </a:p>
          <a:p>
            <a:pPr marL="0" indent="0" algn="ctr">
              <a:buNone/>
            </a:pPr>
            <a:r>
              <a:rPr lang="ru-RU" b="1" dirty="0" smtClean="0"/>
              <a:t>Об утверждении правил проведения мероприятий по профилактике ВИЧ-инфекции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7584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12) ключевые группы населения - группы населения, которые подвергаются повышенному риску заражения ВИЧ-инфекцией в силу особенностей образа жизни;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304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6) </a:t>
            </a:r>
            <a:r>
              <a:rPr lang="ru-RU" b="1" dirty="0" smtClean="0"/>
              <a:t>секс работники </a:t>
            </a:r>
            <a:r>
              <a:rPr lang="ru-RU" dirty="0" smtClean="0"/>
              <a:t>- взрослые женщины, мужчины и </a:t>
            </a:r>
            <a:r>
              <a:rPr lang="ru-RU" b="1" dirty="0" err="1" smtClean="0"/>
              <a:t>трансгендерные</a:t>
            </a:r>
            <a:r>
              <a:rPr lang="ru-RU" b="1" dirty="0" smtClean="0"/>
              <a:t> лица </a:t>
            </a:r>
            <a:r>
              <a:rPr lang="ru-RU" dirty="0" smtClean="0"/>
              <a:t>(18 лет и старше), которые на регулярной или нерегулярной основе оказывают сексуальные услуги в обмен на деньги или товары;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5731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6. Эпидемиологическое слежение за </a:t>
            </a:r>
            <a:r>
              <a:rPr lang="ru-RU" dirty="0" err="1" smtClean="0"/>
              <a:t>распространенностью</a:t>
            </a:r>
            <a:r>
              <a:rPr lang="ru-RU" dirty="0" smtClean="0"/>
              <a:t> ВИЧ-инфекции среди населения, том числе среди людей, употребляющих инъекционные наркотики (далее - ЛУИН), мужчин, имеющих секс с мужчинами (далее - МСМ), секс работников (далее - СР) проводится медицинскими организациями, осуществляющими деятельность в сфере профилактики ВИЧ - инфекции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01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/>
          <a:lstStyle/>
          <a:p>
            <a:pPr algn="ctr" fontAlgn="base">
              <a:spcAft>
                <a:spcPts val="0"/>
              </a:spcAft>
            </a:pPr>
            <a:r>
              <a:rPr lang="ru-RU" b="1" i="0" u="none" strike="noStrike" dirty="0" smtClean="0">
                <a:solidFill>
                  <a:srgbClr val="000000"/>
                </a:solidFill>
                <a:effectLst/>
                <a:latin typeface="Times New Roman"/>
              </a:rPr>
              <a:t>Кодекс Республики Казахстан</a:t>
            </a:r>
            <a:br>
              <a:rPr lang="ru-RU" b="1" i="0" u="none" strike="noStrike" dirty="0" smtClean="0">
                <a:solidFill>
                  <a:srgbClr val="000000"/>
                </a:solidFill>
                <a:effectLst/>
                <a:latin typeface="Times New Roman"/>
              </a:rPr>
            </a:br>
            <a:r>
              <a:rPr lang="ru-RU" b="1" i="0" u="none" strike="noStrike" dirty="0" smtClean="0">
                <a:solidFill>
                  <a:srgbClr val="000000"/>
                </a:solidFill>
                <a:effectLst/>
                <a:latin typeface="Times New Roman"/>
              </a:rPr>
              <a:t>О здоровье народа и системе здравоохранения</a:t>
            </a:r>
            <a:endParaRPr lang="ru-RU" b="0" i="0" u="none" strike="noStrike" dirty="0" smtClean="0">
              <a:solidFill>
                <a:srgbClr val="000000"/>
              </a:solidFill>
              <a:effectLst/>
              <a:latin typeface="Times New Roman"/>
            </a:endParaRPr>
          </a:p>
          <a:p>
            <a:pPr marL="0" indent="0" algn="ctr" fontAlgn="base">
              <a:spcAft>
                <a:spcPts val="0"/>
              </a:spcAft>
              <a:buNone/>
            </a:pPr>
            <a:r>
              <a:rPr lang="ru-RU" b="0" i="1" u="none" strike="noStrike" dirty="0" smtClean="0">
                <a:solidFill>
                  <a:srgbClr val="FF0000"/>
                </a:solidFill>
                <a:effectLst/>
                <a:latin typeface="Times New Roman"/>
              </a:rPr>
              <a:t>(с </a:t>
            </a:r>
            <a:r>
              <a:rPr lang="ru-RU" b="0" i="1" u="sng" strike="noStrike" dirty="0" smtClean="0">
                <a:solidFill>
                  <a:srgbClr val="000080"/>
                </a:solidFill>
                <a:effectLst/>
                <a:latin typeface="Times New Roman"/>
                <a:hlinkClick r:id="rId2"/>
              </a:rPr>
              <a:t>изменениями</a:t>
            </a:r>
            <a:r>
              <a:rPr lang="ru-RU" b="0" i="1" u="none" strike="noStrike" dirty="0" smtClean="0">
                <a:solidFill>
                  <a:srgbClr val="FF0000"/>
                </a:solidFill>
                <a:effectLst/>
                <a:latin typeface="Times New Roman"/>
              </a:rPr>
              <a:t> по состоянию на 08.01.2021 г.)</a:t>
            </a:r>
            <a:endParaRPr lang="ru-RU" b="0" i="0" u="none" strike="noStrike" dirty="0" smtClean="0">
              <a:solidFill>
                <a:srgbClr val="000000"/>
              </a:solidFill>
              <a:effectLst/>
              <a:latin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646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9. Предоставление ключевым группам населения лечебно-профилактических услуг в пунктах доверия, стационарных пунктах доверия, передвижных пунктах доверия, дружественных кабинетах, расположенных в медицинских и неправительственных организациях, включает проведение мероприятий по профилактике ВИЧ-инфекции с привлечением аутрич работников и социальных работников: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3940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2) с бесплатным предоставлением расходных материалов……презервативы, </a:t>
            </a:r>
            <a:r>
              <a:rPr lang="ru-RU" dirty="0" err="1" smtClean="0"/>
              <a:t>лубриканты</a:t>
            </a:r>
            <a:endParaRPr lang="ru-RU" dirty="0" smtClean="0"/>
          </a:p>
          <a:p>
            <a:r>
              <a:rPr lang="ru-RU" dirty="0"/>
              <a:t>3</a:t>
            </a:r>
            <a:r>
              <a:rPr lang="ru-RU" dirty="0" smtClean="0"/>
              <a:t>) ИОК</a:t>
            </a:r>
          </a:p>
          <a:p>
            <a:r>
              <a:rPr lang="ru-RU" dirty="0" smtClean="0"/>
              <a:t>4) консультирование…….</a:t>
            </a:r>
          </a:p>
          <a:p>
            <a:r>
              <a:rPr lang="ru-RU" dirty="0" smtClean="0"/>
              <a:t>5) с обследованием на ВИЧ, на ИППП;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2495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Охват…МСМ, ……. не менее 20% и более от оценочной численности.</a:t>
            </a:r>
          </a:p>
          <a:p>
            <a:endParaRPr lang="ru-RU" dirty="0"/>
          </a:p>
          <a:p>
            <a:r>
              <a:rPr lang="ru-RU" dirty="0" smtClean="0"/>
              <a:t>Индикаторы работы среди ключевых групп населения: нагрузка на 1 аутрич работника составляет 70 человек и более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334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r>
              <a:rPr lang="ru-RU" dirty="0" smtClean="0"/>
              <a:t>Охват тестирования ключевых групп населения, должен быть не </a:t>
            </a:r>
            <a:r>
              <a:rPr lang="ru-RU" b="1" dirty="0" smtClean="0"/>
              <a:t>менее 80% </a:t>
            </a:r>
            <a:r>
              <a:rPr lang="ru-RU" dirty="0" smtClean="0"/>
              <a:t>от </a:t>
            </a:r>
            <a:r>
              <a:rPr lang="ru-RU" b="1" dirty="0" smtClean="0"/>
              <a:t>охвата</a:t>
            </a:r>
            <a:r>
              <a:rPr lang="ru-RU" dirty="0" smtClean="0"/>
              <a:t> профилактическими программами.</a:t>
            </a:r>
          </a:p>
          <a:p>
            <a:endParaRPr lang="ru-RU" dirty="0"/>
          </a:p>
          <a:p>
            <a:r>
              <a:rPr lang="ru-RU" b="1" dirty="0" smtClean="0"/>
              <a:t>6,5% - 16%   </a:t>
            </a:r>
            <a:r>
              <a:rPr lang="ru-RU" dirty="0" smtClean="0"/>
              <a:t>распространённость ВИЧ среди МСМ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/>
              <a:t>90-90-90</a:t>
            </a:r>
            <a:r>
              <a:rPr lang="ru-RU" dirty="0" smtClean="0"/>
              <a:t>  от оценочной численности ЛЖВ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2192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757158"/>
              </p:ext>
            </p:extLst>
          </p:nvPr>
        </p:nvGraphicFramePr>
        <p:xfrm>
          <a:off x="1187625" y="1844824"/>
          <a:ext cx="6480719" cy="2952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916"/>
                <a:gridCol w="2898620"/>
                <a:gridCol w="3374183"/>
              </a:tblGrid>
              <a:tr h="7380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 1 секс работника: презервативов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07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 1 </a:t>
                      </a:r>
                      <a:r>
                        <a:rPr lang="ru-RU" sz="1600" dirty="0">
                          <a:effectLst/>
                          <a:highlight>
                            <a:srgbClr val="FFFF00"/>
                          </a:highlight>
                        </a:rPr>
                        <a:t>мужчину, имеющего секс с мужчиной, </a:t>
                      </a:r>
                      <a:r>
                        <a:rPr lang="ru-RU" sz="1600" dirty="0" err="1">
                          <a:effectLst/>
                          <a:highlight>
                            <a:srgbClr val="FFFF00"/>
                          </a:highlight>
                        </a:rPr>
                        <a:t>трансгендера</a:t>
                      </a:r>
                      <a:r>
                        <a:rPr lang="ru-RU" sz="1600" dirty="0">
                          <a:effectLst/>
                          <a:highlight>
                            <a:srgbClr val="FFFF00"/>
                          </a:highlight>
                        </a:rPr>
                        <a:t>: презервативов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07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 1 </a:t>
                      </a:r>
                      <a:r>
                        <a:rPr lang="ru-RU" sz="1600" dirty="0">
                          <a:effectLst/>
                          <a:highlight>
                            <a:srgbClr val="FFFF00"/>
                          </a:highlight>
                        </a:rPr>
                        <a:t>мужчину, имеющего секс с мужчиной, </a:t>
                      </a:r>
                      <a:r>
                        <a:rPr lang="ru-RU" sz="1600" dirty="0" err="1">
                          <a:effectLst/>
                          <a:highlight>
                            <a:srgbClr val="FFFF00"/>
                          </a:highlight>
                        </a:rPr>
                        <a:t>трансгендера</a:t>
                      </a:r>
                      <a:r>
                        <a:rPr lang="ru-RU" sz="1600" dirty="0">
                          <a:effectLst/>
                          <a:highlight>
                            <a:srgbClr val="FFFF00"/>
                          </a:highlight>
                        </a:rPr>
                        <a:t>: </a:t>
                      </a:r>
                      <a:r>
                        <a:rPr lang="ru-RU" sz="1600" dirty="0" err="1">
                          <a:effectLst/>
                          <a:highlight>
                            <a:srgbClr val="FFFF00"/>
                          </a:highlight>
                        </a:rPr>
                        <a:t>лубрикантов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150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054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Спасибо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1517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Статья 1. Основные понятия, используемые в настоящем Кодексе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1 статья 232)</a:t>
            </a:r>
          </a:p>
          <a:p>
            <a:pPr marL="0" indent="0">
              <a:buNone/>
            </a:pPr>
            <a:r>
              <a:rPr lang="ru-RU" dirty="0" smtClean="0"/>
              <a:t>пункт </a:t>
            </a:r>
            <a:r>
              <a:rPr lang="ru-RU" dirty="0"/>
              <a:t>доверия - специально организованный пункт, где </a:t>
            </a:r>
            <a:r>
              <a:rPr lang="ru-RU" dirty="0" smtClean="0"/>
              <a:t>предоставляются профилактические </a:t>
            </a:r>
            <a:r>
              <a:rPr lang="ru-RU" dirty="0"/>
              <a:t>услуги ключевым группам населения на бесплатной основе по принципу анонимности, добровольности и конфиденциальности;</a:t>
            </a:r>
          </a:p>
        </p:txBody>
      </p:sp>
    </p:spTree>
    <p:extLst>
      <p:ext uri="{BB962C8B-B14F-4D97-AF65-F5344CB8AC3E}">
        <p14:creationId xmlns:p14="http://schemas.microsoft.com/office/powerpoint/2010/main" val="1390659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1 статья 281) </a:t>
            </a:r>
          </a:p>
          <a:p>
            <a:pPr marL="0" indent="0">
              <a:buNone/>
            </a:pPr>
            <a:r>
              <a:rPr lang="ru-RU" b="1" dirty="0" smtClean="0"/>
              <a:t>ключевые группы населения </a:t>
            </a:r>
            <a:r>
              <a:rPr lang="ru-RU" dirty="0" smtClean="0"/>
              <a:t>- группы населения, которые подвергаются повышенному риску заражения ВИЧ-инфекцией в силу особенностей образа жизни;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409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579296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Статья 7. </a:t>
            </a:r>
            <a:r>
              <a:rPr lang="ru-RU" b="1" dirty="0" smtClean="0"/>
              <a:t>Компетенция уполномоченного органа</a:t>
            </a:r>
          </a:p>
          <a:p>
            <a:pPr marL="0" indent="0">
              <a:buNone/>
            </a:pPr>
            <a:r>
              <a:rPr lang="ru-RU" dirty="0" smtClean="0"/>
              <a:t>97</a:t>
            </a:r>
            <a:r>
              <a:rPr lang="ru-RU" dirty="0"/>
              <a:t>) осуществляет деятельность по формированию, реализации, мониторингу реализации и оценке</a:t>
            </a:r>
            <a:r>
              <a:rPr lang="ru-RU" dirty="0"/>
              <a:t> государственного социального заказа в области </a:t>
            </a:r>
            <a:r>
              <a:rPr lang="ru-RU" dirty="0"/>
              <a:t>охраны здоровья граждан для неправительственных организаций, в том числе для ключевых групп населения;</a:t>
            </a:r>
          </a:p>
        </p:txBody>
      </p:sp>
    </p:spTree>
    <p:extLst>
      <p:ext uri="{BB962C8B-B14F-4D97-AF65-F5344CB8AC3E}">
        <p14:creationId xmlns:p14="http://schemas.microsoft.com/office/powerpoint/2010/main" val="3731118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Статья 12.</a:t>
            </a:r>
            <a:r>
              <a:rPr lang="ru-RU" b="1" dirty="0" smtClean="0"/>
              <a:t> Компетенция местных представительных и исполнительных органов областей, городов республиканского значения и столицы</a:t>
            </a:r>
          </a:p>
          <a:p>
            <a:pPr marL="0" indent="0">
              <a:buNone/>
            </a:pPr>
            <a:r>
              <a:rPr lang="ru-RU" dirty="0" smtClean="0"/>
              <a:t>32) осуществляют деятельность по формированию, реализации, мониторингу реализации и оценке государственного социального заказа в области охраны здоровья граждан для неправительственных организаций, в том числе для ключевых групп населения;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2985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Статья 99. </a:t>
            </a:r>
            <a:r>
              <a:rPr lang="ru-RU" b="1" dirty="0" smtClean="0"/>
              <a:t>Профилактика ВИЧ-инфекции</a:t>
            </a:r>
          </a:p>
          <a:p>
            <a:endParaRPr lang="ru-RU" dirty="0" smtClean="0"/>
          </a:p>
          <a:p>
            <a:r>
              <a:rPr lang="ru-RU" dirty="0" smtClean="0"/>
              <a:t>1. Мероприятия по профилактике ВИЧ-инфекции осуществляются </a:t>
            </a:r>
            <a:r>
              <a:rPr lang="ru-RU" dirty="0" err="1" smtClean="0"/>
              <a:t>путем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dirty="0" smtClean="0"/>
              <a:t>1) проведения эпидемиологического слежения за </a:t>
            </a:r>
            <a:r>
              <a:rPr lang="ru-RU" dirty="0" err="1" smtClean="0"/>
              <a:t>распространенностью</a:t>
            </a:r>
            <a:r>
              <a:rPr lang="ru-RU" dirty="0" smtClean="0"/>
              <a:t> ВИЧ-инфекции среди населения, в том числе ключевых групп населения;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0578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4) предоставления ключевым группам населения лечебно-профилактических услуг в пунктах доверия, дружественных кабинетах.</a:t>
            </a:r>
          </a:p>
          <a:p>
            <a:r>
              <a:rPr lang="ru-RU" dirty="0" smtClean="0"/>
              <a:t>8) предоставления </a:t>
            </a:r>
            <a:r>
              <a:rPr lang="ru-RU" dirty="0" err="1" smtClean="0"/>
              <a:t>доконтактной</a:t>
            </a:r>
            <a:r>
              <a:rPr lang="ru-RU" dirty="0" smtClean="0"/>
              <a:t> и </a:t>
            </a:r>
            <a:r>
              <a:rPr lang="ru-RU" dirty="0" err="1" smtClean="0"/>
              <a:t>постконтактной</a:t>
            </a:r>
            <a:r>
              <a:rPr lang="ru-RU" dirty="0" smtClean="0"/>
              <a:t> профилактики;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02292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Дружественный кабинет - специально организованный пункт предоставления профилактической и лечебно-диагностической помощи при ИППП, </a:t>
            </a:r>
            <a:r>
              <a:rPr lang="ru-RU" dirty="0" err="1" smtClean="0"/>
              <a:t>зараженным</a:t>
            </a:r>
            <a:r>
              <a:rPr lang="ru-RU" dirty="0" smtClean="0"/>
              <a:t> ВИЧ-инфекцией и ключевым группам населения на бесплатной основе по принципам добровольности и конфиденциальности;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7487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732</Words>
  <Application>Microsoft Office PowerPoint</Application>
  <PresentationFormat>Экран (4:3)</PresentationFormat>
  <Paragraphs>69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Изменения для МСМ и ТГ в приказах, клинических протоколах.</vt:lpstr>
      <vt:lpstr>Презентация PowerPoint</vt:lpstr>
      <vt:lpstr>Статья 1. Основные понятия, используемые в настоящем Кодексе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9. Постконтактная профилактика:</vt:lpstr>
      <vt:lpstr>Презентация PowerPoint</vt:lpstr>
      <vt:lpstr>Презентация PowerPoint</vt:lpstr>
      <vt:lpstr>10. Доконтактная профилактика: </vt:lpstr>
      <vt:lpstr>Для ЛЖВ КО-ИНФЕКЦИИ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Vitaliy Vinogradov</dc:creator>
  <cp:lastModifiedBy>Vitaliy Vinogradov</cp:lastModifiedBy>
  <cp:revision>17</cp:revision>
  <dcterms:created xsi:type="dcterms:W3CDTF">2021-03-16T07:48:18Z</dcterms:created>
  <dcterms:modified xsi:type="dcterms:W3CDTF">2021-03-16T18:21:44Z</dcterms:modified>
</cp:coreProperties>
</file>