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CB531B-A9A7-441A-AFA9-21E8C56FEC36}"/>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C49D46C9-B779-4571-8781-C07FF24190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605A74FF-5306-45C9-A1A1-A87C1B99ED73}"/>
              </a:ext>
            </a:extLst>
          </p:cNvPr>
          <p:cNvSpPr>
            <a:spLocks noGrp="1"/>
          </p:cNvSpPr>
          <p:nvPr>
            <p:ph type="dt" sz="half" idx="10"/>
          </p:nvPr>
        </p:nvSpPr>
        <p:spPr/>
        <p:txBody>
          <a:bodyPr/>
          <a:lstStyle/>
          <a:p>
            <a:fld id="{773E2EB5-760E-4A0A-9E2B-B00CFA182239}" type="datetimeFigureOut">
              <a:rPr lang="ru-RU" smtClean="0"/>
              <a:t>24.11.2021</a:t>
            </a:fld>
            <a:endParaRPr lang="ru-RU"/>
          </a:p>
        </p:txBody>
      </p:sp>
      <p:sp>
        <p:nvSpPr>
          <p:cNvPr id="5" name="Нижний колонтитул 4">
            <a:extLst>
              <a:ext uri="{FF2B5EF4-FFF2-40B4-BE49-F238E27FC236}">
                <a16:creationId xmlns:a16="http://schemas.microsoft.com/office/drawing/2014/main" id="{3760BF9E-95F3-49EB-812A-4F00A765F4E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1D887FE-397C-4269-8FEB-0462D1A29951}"/>
              </a:ext>
            </a:extLst>
          </p:cNvPr>
          <p:cNvSpPr>
            <a:spLocks noGrp="1"/>
          </p:cNvSpPr>
          <p:nvPr>
            <p:ph type="sldNum" sz="quarter" idx="12"/>
          </p:nvPr>
        </p:nvSpPr>
        <p:spPr/>
        <p:txBody>
          <a:bodyPr/>
          <a:lstStyle/>
          <a:p>
            <a:fld id="{F6072D0C-9A76-4584-8ECE-F2EB8D8E3A84}" type="slidenum">
              <a:rPr lang="ru-RU" smtClean="0"/>
              <a:t>‹#›</a:t>
            </a:fld>
            <a:endParaRPr lang="ru-RU"/>
          </a:p>
        </p:txBody>
      </p:sp>
    </p:spTree>
    <p:extLst>
      <p:ext uri="{BB962C8B-B14F-4D97-AF65-F5344CB8AC3E}">
        <p14:creationId xmlns:p14="http://schemas.microsoft.com/office/powerpoint/2010/main" val="1009418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EB748A-6F82-468B-AE02-46D32E7A5138}"/>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C1BB0366-7CD0-48EC-BA3D-CF9EEE4EB53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B9578C0-F933-4B64-AAE2-A5FBC462F87C}"/>
              </a:ext>
            </a:extLst>
          </p:cNvPr>
          <p:cNvSpPr>
            <a:spLocks noGrp="1"/>
          </p:cNvSpPr>
          <p:nvPr>
            <p:ph type="dt" sz="half" idx="10"/>
          </p:nvPr>
        </p:nvSpPr>
        <p:spPr/>
        <p:txBody>
          <a:bodyPr/>
          <a:lstStyle/>
          <a:p>
            <a:fld id="{773E2EB5-760E-4A0A-9E2B-B00CFA182239}" type="datetimeFigureOut">
              <a:rPr lang="ru-RU" smtClean="0"/>
              <a:t>24.11.2021</a:t>
            </a:fld>
            <a:endParaRPr lang="ru-RU"/>
          </a:p>
        </p:txBody>
      </p:sp>
      <p:sp>
        <p:nvSpPr>
          <p:cNvPr id="5" name="Нижний колонтитул 4">
            <a:extLst>
              <a:ext uri="{FF2B5EF4-FFF2-40B4-BE49-F238E27FC236}">
                <a16:creationId xmlns:a16="http://schemas.microsoft.com/office/drawing/2014/main" id="{4CB778C0-4255-49C9-83F8-7E83395AAAA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53EA423-465D-45D1-90A7-9291644A1159}"/>
              </a:ext>
            </a:extLst>
          </p:cNvPr>
          <p:cNvSpPr>
            <a:spLocks noGrp="1"/>
          </p:cNvSpPr>
          <p:nvPr>
            <p:ph type="sldNum" sz="quarter" idx="12"/>
          </p:nvPr>
        </p:nvSpPr>
        <p:spPr/>
        <p:txBody>
          <a:bodyPr/>
          <a:lstStyle/>
          <a:p>
            <a:fld id="{F6072D0C-9A76-4584-8ECE-F2EB8D8E3A84}" type="slidenum">
              <a:rPr lang="ru-RU" smtClean="0"/>
              <a:t>‹#›</a:t>
            </a:fld>
            <a:endParaRPr lang="ru-RU"/>
          </a:p>
        </p:txBody>
      </p:sp>
    </p:spTree>
    <p:extLst>
      <p:ext uri="{BB962C8B-B14F-4D97-AF65-F5344CB8AC3E}">
        <p14:creationId xmlns:p14="http://schemas.microsoft.com/office/powerpoint/2010/main" val="1646686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1D0440F1-7CDF-4CAA-98D9-8319282C7137}"/>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D3D1CE7F-EAA4-486B-B41A-0600A5D4E8E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A4E797C-BDD7-4CBC-AFB2-07E267B389C7}"/>
              </a:ext>
            </a:extLst>
          </p:cNvPr>
          <p:cNvSpPr>
            <a:spLocks noGrp="1"/>
          </p:cNvSpPr>
          <p:nvPr>
            <p:ph type="dt" sz="half" idx="10"/>
          </p:nvPr>
        </p:nvSpPr>
        <p:spPr/>
        <p:txBody>
          <a:bodyPr/>
          <a:lstStyle/>
          <a:p>
            <a:fld id="{773E2EB5-760E-4A0A-9E2B-B00CFA182239}" type="datetimeFigureOut">
              <a:rPr lang="ru-RU" smtClean="0"/>
              <a:t>24.11.2021</a:t>
            </a:fld>
            <a:endParaRPr lang="ru-RU"/>
          </a:p>
        </p:txBody>
      </p:sp>
      <p:sp>
        <p:nvSpPr>
          <p:cNvPr id="5" name="Нижний колонтитул 4">
            <a:extLst>
              <a:ext uri="{FF2B5EF4-FFF2-40B4-BE49-F238E27FC236}">
                <a16:creationId xmlns:a16="http://schemas.microsoft.com/office/drawing/2014/main" id="{C004315A-26C7-4535-8AF6-01FDDC01A3E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ABD9C59-DB12-4BAF-B7E5-E087C42C2066}"/>
              </a:ext>
            </a:extLst>
          </p:cNvPr>
          <p:cNvSpPr>
            <a:spLocks noGrp="1"/>
          </p:cNvSpPr>
          <p:nvPr>
            <p:ph type="sldNum" sz="quarter" idx="12"/>
          </p:nvPr>
        </p:nvSpPr>
        <p:spPr/>
        <p:txBody>
          <a:bodyPr/>
          <a:lstStyle/>
          <a:p>
            <a:fld id="{F6072D0C-9A76-4584-8ECE-F2EB8D8E3A84}" type="slidenum">
              <a:rPr lang="ru-RU" smtClean="0"/>
              <a:t>‹#›</a:t>
            </a:fld>
            <a:endParaRPr lang="ru-RU"/>
          </a:p>
        </p:txBody>
      </p:sp>
    </p:spTree>
    <p:extLst>
      <p:ext uri="{BB962C8B-B14F-4D97-AF65-F5344CB8AC3E}">
        <p14:creationId xmlns:p14="http://schemas.microsoft.com/office/powerpoint/2010/main" val="3258456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652A77-6E6E-44E5-8EAE-3462AF122BB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10FD2736-9237-481D-BE55-8E5E9AB7A4F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404F991-C48A-4763-973A-81271E8E218E}"/>
              </a:ext>
            </a:extLst>
          </p:cNvPr>
          <p:cNvSpPr>
            <a:spLocks noGrp="1"/>
          </p:cNvSpPr>
          <p:nvPr>
            <p:ph type="dt" sz="half" idx="10"/>
          </p:nvPr>
        </p:nvSpPr>
        <p:spPr/>
        <p:txBody>
          <a:bodyPr/>
          <a:lstStyle/>
          <a:p>
            <a:fld id="{773E2EB5-760E-4A0A-9E2B-B00CFA182239}" type="datetimeFigureOut">
              <a:rPr lang="ru-RU" smtClean="0"/>
              <a:t>24.11.2021</a:t>
            </a:fld>
            <a:endParaRPr lang="ru-RU"/>
          </a:p>
        </p:txBody>
      </p:sp>
      <p:sp>
        <p:nvSpPr>
          <p:cNvPr id="5" name="Нижний колонтитул 4">
            <a:extLst>
              <a:ext uri="{FF2B5EF4-FFF2-40B4-BE49-F238E27FC236}">
                <a16:creationId xmlns:a16="http://schemas.microsoft.com/office/drawing/2014/main" id="{F961B399-A622-4118-9C84-358C2CB755D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437B62F-AD41-4BA0-888B-43240B42F035}"/>
              </a:ext>
            </a:extLst>
          </p:cNvPr>
          <p:cNvSpPr>
            <a:spLocks noGrp="1"/>
          </p:cNvSpPr>
          <p:nvPr>
            <p:ph type="sldNum" sz="quarter" idx="12"/>
          </p:nvPr>
        </p:nvSpPr>
        <p:spPr/>
        <p:txBody>
          <a:bodyPr/>
          <a:lstStyle/>
          <a:p>
            <a:fld id="{F6072D0C-9A76-4584-8ECE-F2EB8D8E3A84}" type="slidenum">
              <a:rPr lang="ru-RU" smtClean="0"/>
              <a:t>‹#›</a:t>
            </a:fld>
            <a:endParaRPr lang="ru-RU"/>
          </a:p>
        </p:txBody>
      </p:sp>
    </p:spTree>
    <p:extLst>
      <p:ext uri="{BB962C8B-B14F-4D97-AF65-F5344CB8AC3E}">
        <p14:creationId xmlns:p14="http://schemas.microsoft.com/office/powerpoint/2010/main" val="386905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454E60-7EE4-422F-BEBF-C82D1BDC485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B1241CFD-15EB-4E9B-AD3B-ED303639D2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A07319E-B25D-4382-9328-0BC3BA2F1412}"/>
              </a:ext>
            </a:extLst>
          </p:cNvPr>
          <p:cNvSpPr>
            <a:spLocks noGrp="1"/>
          </p:cNvSpPr>
          <p:nvPr>
            <p:ph type="dt" sz="half" idx="10"/>
          </p:nvPr>
        </p:nvSpPr>
        <p:spPr/>
        <p:txBody>
          <a:bodyPr/>
          <a:lstStyle/>
          <a:p>
            <a:fld id="{773E2EB5-760E-4A0A-9E2B-B00CFA182239}" type="datetimeFigureOut">
              <a:rPr lang="ru-RU" smtClean="0"/>
              <a:t>24.11.2021</a:t>
            </a:fld>
            <a:endParaRPr lang="ru-RU"/>
          </a:p>
        </p:txBody>
      </p:sp>
      <p:sp>
        <p:nvSpPr>
          <p:cNvPr id="5" name="Нижний колонтитул 4">
            <a:extLst>
              <a:ext uri="{FF2B5EF4-FFF2-40B4-BE49-F238E27FC236}">
                <a16:creationId xmlns:a16="http://schemas.microsoft.com/office/drawing/2014/main" id="{4EB8F5E4-179C-467F-92E9-C5E6D784CE7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EFFFFA9-B2EA-4BBC-9A13-07E935D9F30A}"/>
              </a:ext>
            </a:extLst>
          </p:cNvPr>
          <p:cNvSpPr>
            <a:spLocks noGrp="1"/>
          </p:cNvSpPr>
          <p:nvPr>
            <p:ph type="sldNum" sz="quarter" idx="12"/>
          </p:nvPr>
        </p:nvSpPr>
        <p:spPr/>
        <p:txBody>
          <a:bodyPr/>
          <a:lstStyle/>
          <a:p>
            <a:fld id="{F6072D0C-9A76-4584-8ECE-F2EB8D8E3A84}" type="slidenum">
              <a:rPr lang="ru-RU" smtClean="0"/>
              <a:t>‹#›</a:t>
            </a:fld>
            <a:endParaRPr lang="ru-RU"/>
          </a:p>
        </p:txBody>
      </p:sp>
    </p:spTree>
    <p:extLst>
      <p:ext uri="{BB962C8B-B14F-4D97-AF65-F5344CB8AC3E}">
        <p14:creationId xmlns:p14="http://schemas.microsoft.com/office/powerpoint/2010/main" val="3955663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53B049-4537-4326-A52D-169BEDD2921C}"/>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0BBF3B5-A1A8-4344-91B9-FDE6951563B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409B5C0-441B-4EA7-A223-F2FE849B2A1C}"/>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04FF051-073E-47EC-ADB7-196FE16A27BC}"/>
              </a:ext>
            </a:extLst>
          </p:cNvPr>
          <p:cNvSpPr>
            <a:spLocks noGrp="1"/>
          </p:cNvSpPr>
          <p:nvPr>
            <p:ph type="dt" sz="half" idx="10"/>
          </p:nvPr>
        </p:nvSpPr>
        <p:spPr/>
        <p:txBody>
          <a:bodyPr/>
          <a:lstStyle/>
          <a:p>
            <a:fld id="{773E2EB5-760E-4A0A-9E2B-B00CFA182239}" type="datetimeFigureOut">
              <a:rPr lang="ru-RU" smtClean="0"/>
              <a:t>24.11.2021</a:t>
            </a:fld>
            <a:endParaRPr lang="ru-RU"/>
          </a:p>
        </p:txBody>
      </p:sp>
      <p:sp>
        <p:nvSpPr>
          <p:cNvPr id="6" name="Нижний колонтитул 5">
            <a:extLst>
              <a:ext uri="{FF2B5EF4-FFF2-40B4-BE49-F238E27FC236}">
                <a16:creationId xmlns:a16="http://schemas.microsoft.com/office/drawing/2014/main" id="{A2B13816-FB2F-42FD-AB0D-4EC0DAB4DC9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244BDCB-9663-4F96-B23B-2B96F2974C88}"/>
              </a:ext>
            </a:extLst>
          </p:cNvPr>
          <p:cNvSpPr>
            <a:spLocks noGrp="1"/>
          </p:cNvSpPr>
          <p:nvPr>
            <p:ph type="sldNum" sz="quarter" idx="12"/>
          </p:nvPr>
        </p:nvSpPr>
        <p:spPr/>
        <p:txBody>
          <a:bodyPr/>
          <a:lstStyle/>
          <a:p>
            <a:fld id="{F6072D0C-9A76-4584-8ECE-F2EB8D8E3A84}" type="slidenum">
              <a:rPr lang="ru-RU" smtClean="0"/>
              <a:t>‹#›</a:t>
            </a:fld>
            <a:endParaRPr lang="ru-RU"/>
          </a:p>
        </p:txBody>
      </p:sp>
    </p:spTree>
    <p:extLst>
      <p:ext uri="{BB962C8B-B14F-4D97-AF65-F5344CB8AC3E}">
        <p14:creationId xmlns:p14="http://schemas.microsoft.com/office/powerpoint/2010/main" val="201027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A4E816-5653-4D25-AC89-8ED55D207070}"/>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B090FEAE-ECC4-460D-A333-00A3235A17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AB4B139E-9649-46A8-87F4-3BE4AA8F1665}"/>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1394B1B5-5DFF-4337-B5F1-8AB5874AEF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49B682EE-9DDC-420D-AD10-65EFD450C75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9716A950-D681-4300-9320-814AC9479865}"/>
              </a:ext>
            </a:extLst>
          </p:cNvPr>
          <p:cNvSpPr>
            <a:spLocks noGrp="1"/>
          </p:cNvSpPr>
          <p:nvPr>
            <p:ph type="dt" sz="half" idx="10"/>
          </p:nvPr>
        </p:nvSpPr>
        <p:spPr/>
        <p:txBody>
          <a:bodyPr/>
          <a:lstStyle/>
          <a:p>
            <a:fld id="{773E2EB5-760E-4A0A-9E2B-B00CFA182239}" type="datetimeFigureOut">
              <a:rPr lang="ru-RU" smtClean="0"/>
              <a:t>24.11.2021</a:t>
            </a:fld>
            <a:endParaRPr lang="ru-RU"/>
          </a:p>
        </p:txBody>
      </p:sp>
      <p:sp>
        <p:nvSpPr>
          <p:cNvPr id="8" name="Нижний колонтитул 7">
            <a:extLst>
              <a:ext uri="{FF2B5EF4-FFF2-40B4-BE49-F238E27FC236}">
                <a16:creationId xmlns:a16="http://schemas.microsoft.com/office/drawing/2014/main" id="{6EB43B7A-EB52-4FC1-A26B-E5902C60CBBA}"/>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26A3B7D-3E31-4DED-BD27-BEFF72323F44}"/>
              </a:ext>
            </a:extLst>
          </p:cNvPr>
          <p:cNvSpPr>
            <a:spLocks noGrp="1"/>
          </p:cNvSpPr>
          <p:nvPr>
            <p:ph type="sldNum" sz="quarter" idx="12"/>
          </p:nvPr>
        </p:nvSpPr>
        <p:spPr/>
        <p:txBody>
          <a:bodyPr/>
          <a:lstStyle/>
          <a:p>
            <a:fld id="{F6072D0C-9A76-4584-8ECE-F2EB8D8E3A84}" type="slidenum">
              <a:rPr lang="ru-RU" smtClean="0"/>
              <a:t>‹#›</a:t>
            </a:fld>
            <a:endParaRPr lang="ru-RU"/>
          </a:p>
        </p:txBody>
      </p:sp>
    </p:spTree>
    <p:extLst>
      <p:ext uri="{BB962C8B-B14F-4D97-AF65-F5344CB8AC3E}">
        <p14:creationId xmlns:p14="http://schemas.microsoft.com/office/powerpoint/2010/main" val="3344813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8A8770-7F36-45EE-8274-8C5A37E8671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F7906A1E-67C7-407B-BA68-5AF5AF3FC8C2}"/>
              </a:ext>
            </a:extLst>
          </p:cNvPr>
          <p:cNvSpPr>
            <a:spLocks noGrp="1"/>
          </p:cNvSpPr>
          <p:nvPr>
            <p:ph type="dt" sz="half" idx="10"/>
          </p:nvPr>
        </p:nvSpPr>
        <p:spPr/>
        <p:txBody>
          <a:bodyPr/>
          <a:lstStyle/>
          <a:p>
            <a:fld id="{773E2EB5-760E-4A0A-9E2B-B00CFA182239}" type="datetimeFigureOut">
              <a:rPr lang="ru-RU" smtClean="0"/>
              <a:t>24.11.2021</a:t>
            </a:fld>
            <a:endParaRPr lang="ru-RU"/>
          </a:p>
        </p:txBody>
      </p:sp>
      <p:sp>
        <p:nvSpPr>
          <p:cNvPr id="4" name="Нижний колонтитул 3">
            <a:extLst>
              <a:ext uri="{FF2B5EF4-FFF2-40B4-BE49-F238E27FC236}">
                <a16:creationId xmlns:a16="http://schemas.microsoft.com/office/drawing/2014/main" id="{DB78BDFA-9745-40EE-8C17-3F7D54A781D1}"/>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FC8E3D47-6C4F-4AA7-B0DC-E533FA59CABC}"/>
              </a:ext>
            </a:extLst>
          </p:cNvPr>
          <p:cNvSpPr>
            <a:spLocks noGrp="1"/>
          </p:cNvSpPr>
          <p:nvPr>
            <p:ph type="sldNum" sz="quarter" idx="12"/>
          </p:nvPr>
        </p:nvSpPr>
        <p:spPr/>
        <p:txBody>
          <a:bodyPr/>
          <a:lstStyle/>
          <a:p>
            <a:fld id="{F6072D0C-9A76-4584-8ECE-F2EB8D8E3A84}" type="slidenum">
              <a:rPr lang="ru-RU" smtClean="0"/>
              <a:t>‹#›</a:t>
            </a:fld>
            <a:endParaRPr lang="ru-RU"/>
          </a:p>
        </p:txBody>
      </p:sp>
    </p:spTree>
    <p:extLst>
      <p:ext uri="{BB962C8B-B14F-4D97-AF65-F5344CB8AC3E}">
        <p14:creationId xmlns:p14="http://schemas.microsoft.com/office/powerpoint/2010/main" val="7577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EC2C672D-CF12-4DB5-83A1-73E79C214784}"/>
              </a:ext>
            </a:extLst>
          </p:cNvPr>
          <p:cNvSpPr>
            <a:spLocks noGrp="1"/>
          </p:cNvSpPr>
          <p:nvPr>
            <p:ph type="dt" sz="half" idx="10"/>
          </p:nvPr>
        </p:nvSpPr>
        <p:spPr/>
        <p:txBody>
          <a:bodyPr/>
          <a:lstStyle/>
          <a:p>
            <a:fld id="{773E2EB5-760E-4A0A-9E2B-B00CFA182239}" type="datetimeFigureOut">
              <a:rPr lang="ru-RU" smtClean="0"/>
              <a:t>24.11.2021</a:t>
            </a:fld>
            <a:endParaRPr lang="ru-RU"/>
          </a:p>
        </p:txBody>
      </p:sp>
      <p:sp>
        <p:nvSpPr>
          <p:cNvPr id="3" name="Нижний колонтитул 2">
            <a:extLst>
              <a:ext uri="{FF2B5EF4-FFF2-40B4-BE49-F238E27FC236}">
                <a16:creationId xmlns:a16="http://schemas.microsoft.com/office/drawing/2014/main" id="{F1BE61C4-812B-45E7-88C1-B149B222CE36}"/>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6C7B4ABE-26B2-4F10-9872-753E2EB2A405}"/>
              </a:ext>
            </a:extLst>
          </p:cNvPr>
          <p:cNvSpPr>
            <a:spLocks noGrp="1"/>
          </p:cNvSpPr>
          <p:nvPr>
            <p:ph type="sldNum" sz="quarter" idx="12"/>
          </p:nvPr>
        </p:nvSpPr>
        <p:spPr/>
        <p:txBody>
          <a:bodyPr/>
          <a:lstStyle/>
          <a:p>
            <a:fld id="{F6072D0C-9A76-4584-8ECE-F2EB8D8E3A84}" type="slidenum">
              <a:rPr lang="ru-RU" smtClean="0"/>
              <a:t>‹#›</a:t>
            </a:fld>
            <a:endParaRPr lang="ru-RU"/>
          </a:p>
        </p:txBody>
      </p:sp>
    </p:spTree>
    <p:extLst>
      <p:ext uri="{BB962C8B-B14F-4D97-AF65-F5344CB8AC3E}">
        <p14:creationId xmlns:p14="http://schemas.microsoft.com/office/powerpoint/2010/main" val="3105884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2D73A7-5115-41AB-B92B-CBFBFEC3D85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DB53235A-DF8D-4C9C-9576-39D9C4653E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BE62564-38E9-4A9F-91DD-5C3E8DDEBA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E35E778-347F-4FEC-8C22-12C4762CCB0A}"/>
              </a:ext>
            </a:extLst>
          </p:cNvPr>
          <p:cNvSpPr>
            <a:spLocks noGrp="1"/>
          </p:cNvSpPr>
          <p:nvPr>
            <p:ph type="dt" sz="half" idx="10"/>
          </p:nvPr>
        </p:nvSpPr>
        <p:spPr/>
        <p:txBody>
          <a:bodyPr/>
          <a:lstStyle/>
          <a:p>
            <a:fld id="{773E2EB5-760E-4A0A-9E2B-B00CFA182239}" type="datetimeFigureOut">
              <a:rPr lang="ru-RU" smtClean="0"/>
              <a:t>24.11.2021</a:t>
            </a:fld>
            <a:endParaRPr lang="ru-RU"/>
          </a:p>
        </p:txBody>
      </p:sp>
      <p:sp>
        <p:nvSpPr>
          <p:cNvPr id="6" name="Нижний колонтитул 5">
            <a:extLst>
              <a:ext uri="{FF2B5EF4-FFF2-40B4-BE49-F238E27FC236}">
                <a16:creationId xmlns:a16="http://schemas.microsoft.com/office/drawing/2014/main" id="{D42945A3-06E6-44A4-935E-69318AF1CBB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BA5E0FF-A150-493D-944F-2BACE0854907}"/>
              </a:ext>
            </a:extLst>
          </p:cNvPr>
          <p:cNvSpPr>
            <a:spLocks noGrp="1"/>
          </p:cNvSpPr>
          <p:nvPr>
            <p:ph type="sldNum" sz="quarter" idx="12"/>
          </p:nvPr>
        </p:nvSpPr>
        <p:spPr/>
        <p:txBody>
          <a:bodyPr/>
          <a:lstStyle/>
          <a:p>
            <a:fld id="{F6072D0C-9A76-4584-8ECE-F2EB8D8E3A84}" type="slidenum">
              <a:rPr lang="ru-RU" smtClean="0"/>
              <a:t>‹#›</a:t>
            </a:fld>
            <a:endParaRPr lang="ru-RU"/>
          </a:p>
        </p:txBody>
      </p:sp>
    </p:spTree>
    <p:extLst>
      <p:ext uri="{BB962C8B-B14F-4D97-AF65-F5344CB8AC3E}">
        <p14:creationId xmlns:p14="http://schemas.microsoft.com/office/powerpoint/2010/main" val="3895538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693F3C-E6FA-4566-97F5-13F9D6B8745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AF7405D-4EDA-474D-9E93-30EE7FEC2C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780A372-BA32-411B-9877-49E0E301E4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CCA2A40-6BB9-4240-B6BC-EBFD54800576}"/>
              </a:ext>
            </a:extLst>
          </p:cNvPr>
          <p:cNvSpPr>
            <a:spLocks noGrp="1"/>
          </p:cNvSpPr>
          <p:nvPr>
            <p:ph type="dt" sz="half" idx="10"/>
          </p:nvPr>
        </p:nvSpPr>
        <p:spPr/>
        <p:txBody>
          <a:bodyPr/>
          <a:lstStyle/>
          <a:p>
            <a:fld id="{773E2EB5-760E-4A0A-9E2B-B00CFA182239}" type="datetimeFigureOut">
              <a:rPr lang="ru-RU" smtClean="0"/>
              <a:t>24.11.2021</a:t>
            </a:fld>
            <a:endParaRPr lang="ru-RU"/>
          </a:p>
        </p:txBody>
      </p:sp>
      <p:sp>
        <p:nvSpPr>
          <p:cNvPr id="6" name="Нижний колонтитул 5">
            <a:extLst>
              <a:ext uri="{FF2B5EF4-FFF2-40B4-BE49-F238E27FC236}">
                <a16:creationId xmlns:a16="http://schemas.microsoft.com/office/drawing/2014/main" id="{93F86BB9-626F-41C2-B59F-830B98CB84E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52C41B3-A7E5-4F02-8AB6-C57BBA4F0751}"/>
              </a:ext>
            </a:extLst>
          </p:cNvPr>
          <p:cNvSpPr>
            <a:spLocks noGrp="1"/>
          </p:cNvSpPr>
          <p:nvPr>
            <p:ph type="sldNum" sz="quarter" idx="12"/>
          </p:nvPr>
        </p:nvSpPr>
        <p:spPr/>
        <p:txBody>
          <a:bodyPr/>
          <a:lstStyle/>
          <a:p>
            <a:fld id="{F6072D0C-9A76-4584-8ECE-F2EB8D8E3A84}" type="slidenum">
              <a:rPr lang="ru-RU" smtClean="0"/>
              <a:t>‹#›</a:t>
            </a:fld>
            <a:endParaRPr lang="ru-RU"/>
          </a:p>
        </p:txBody>
      </p:sp>
    </p:spTree>
    <p:extLst>
      <p:ext uri="{BB962C8B-B14F-4D97-AF65-F5344CB8AC3E}">
        <p14:creationId xmlns:p14="http://schemas.microsoft.com/office/powerpoint/2010/main" val="3655663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7F6C5C-B2AE-46DC-BC33-2C402E5571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F2029B42-4C9A-49D9-8981-86B5D62433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036E7C8-3C61-4E7C-AFBC-94678CE79D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3E2EB5-760E-4A0A-9E2B-B00CFA182239}" type="datetimeFigureOut">
              <a:rPr lang="ru-RU" smtClean="0"/>
              <a:t>24.11.2021</a:t>
            </a:fld>
            <a:endParaRPr lang="ru-RU"/>
          </a:p>
        </p:txBody>
      </p:sp>
      <p:sp>
        <p:nvSpPr>
          <p:cNvPr id="5" name="Нижний колонтитул 4">
            <a:extLst>
              <a:ext uri="{FF2B5EF4-FFF2-40B4-BE49-F238E27FC236}">
                <a16:creationId xmlns:a16="http://schemas.microsoft.com/office/drawing/2014/main" id="{CF9B7814-8D8B-4814-96BE-33750C8CE9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8B9A0183-91CB-4A05-864F-617992FE5F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72D0C-9A76-4584-8ECE-F2EB8D8E3A84}" type="slidenum">
              <a:rPr lang="ru-RU" smtClean="0"/>
              <a:t>‹#›</a:t>
            </a:fld>
            <a:endParaRPr lang="ru-RU"/>
          </a:p>
        </p:txBody>
      </p:sp>
    </p:spTree>
    <p:extLst>
      <p:ext uri="{BB962C8B-B14F-4D97-AF65-F5344CB8AC3E}">
        <p14:creationId xmlns:p14="http://schemas.microsoft.com/office/powerpoint/2010/main" val="3343765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22F1BB-670E-4632-80D3-BE8A2B4EC2F2}"/>
              </a:ext>
            </a:extLst>
          </p:cNvPr>
          <p:cNvSpPr>
            <a:spLocks noGrp="1"/>
          </p:cNvSpPr>
          <p:nvPr>
            <p:ph type="ctrTitle"/>
          </p:nvPr>
        </p:nvSpPr>
        <p:spPr/>
        <p:txBody>
          <a:bodyPr>
            <a:normAutofit fontScale="90000"/>
          </a:bodyPr>
          <a:lstStyle/>
          <a:p>
            <a:r>
              <a:rPr lang="ru-RU" dirty="0"/>
              <a:t>Решение Правления ГФ по распределению ресурсов по трем заболеваниям</a:t>
            </a:r>
          </a:p>
        </p:txBody>
      </p:sp>
      <p:sp>
        <p:nvSpPr>
          <p:cNvPr id="3" name="Подзаголовок 2">
            <a:extLst>
              <a:ext uri="{FF2B5EF4-FFF2-40B4-BE49-F238E27FC236}">
                <a16:creationId xmlns:a16="http://schemas.microsoft.com/office/drawing/2014/main" id="{54B1E384-5710-44A3-89B0-C0C80F7E28A1}"/>
              </a:ext>
            </a:extLst>
          </p:cNvPr>
          <p:cNvSpPr>
            <a:spLocks noGrp="1"/>
          </p:cNvSpPr>
          <p:nvPr>
            <p:ph type="subTitle" idx="1"/>
          </p:nvPr>
        </p:nvSpPr>
        <p:spPr/>
        <p:txBody>
          <a:bodyPr>
            <a:normAutofit/>
          </a:bodyPr>
          <a:lstStyle/>
          <a:p>
            <a:r>
              <a:rPr lang="ru-RU" sz="3200" dirty="0"/>
              <a:t>Профессор </a:t>
            </a:r>
            <a:r>
              <a:rPr lang="ru-RU" sz="3200" dirty="0" err="1"/>
              <a:t>Кульжанов</a:t>
            </a:r>
            <a:r>
              <a:rPr lang="ru-RU" sz="3200" dirty="0"/>
              <a:t> М.К.</a:t>
            </a:r>
          </a:p>
        </p:txBody>
      </p:sp>
    </p:spTree>
    <p:extLst>
      <p:ext uri="{BB962C8B-B14F-4D97-AF65-F5344CB8AC3E}">
        <p14:creationId xmlns:p14="http://schemas.microsoft.com/office/powerpoint/2010/main" val="196769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A784E9-82CA-49B0-843F-392ECEF3C7D0}"/>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FF98D3DC-E86B-4813-9457-69C38D178EC1}"/>
              </a:ext>
            </a:extLst>
          </p:cNvPr>
          <p:cNvSpPr>
            <a:spLocks noGrp="1"/>
          </p:cNvSpPr>
          <p:nvPr>
            <p:ph idx="1"/>
          </p:nvPr>
        </p:nvSpPr>
        <p:spPr/>
        <p:txBody>
          <a:bodyPr>
            <a:normAutofit fontScale="77500" lnSpcReduction="20000"/>
          </a:bodyPr>
          <a:lstStyle/>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Вариант 2 заключается в сохранении существующего глобального распределения болезней: 50% для ВИЧ, 18% для туберкулеза и 32% для малярии. Секретариат рекомендует вариант 1, поскольку он направит дополнительные ресурсы на борьбу с туберкулезом при определенных уровнях финансирования, одновременно защищая программы по ВИЧ и малярии от значительного сокращения по сравнению с периодом распределения 2020–2022 годов. Сохранение глобального распределения болезней неизменным при любом сценарии финансирования было бы упущенной возможностью ответить на возросшую потребность в инвестициях в борьбу с туберкулезом. Комитет по стратегии не рекомендовал вариант изменения разделения независимо от доступного финансирования или других предлагаемых вариантов, поскольку это подорвало бы усилия по борьбе с ВИЧ и малярией и уменьшило бы ресурсы, доступные странам с низкими доходами, в случае меньших ресурсов.</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026858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4C994E-F63C-41AE-B673-8316368A8154}"/>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A7255261-367A-4CC8-8431-4BE31B8B9E3D}"/>
              </a:ext>
            </a:extLst>
          </p:cNvPr>
          <p:cNvSpPr>
            <a:spLocks noGrp="1"/>
          </p:cNvSpPr>
          <p:nvPr>
            <p:ph idx="1"/>
          </p:nvPr>
        </p:nvSpPr>
        <p:spPr/>
        <p:txBody>
          <a:bodyPr/>
          <a:lstStyle/>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Вариант применения глобального распределения болезней в 45% для ВИЧ, 25% для туберкулеза и 30% для малярии к дополнительным суммам финансирования, превышающим 11 млрд долларов США, был предложен Правлению для принятия решения, которое рекомендовано Правлением. Секретариат. Это предложение описано в следующем разделе.</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781486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4E3329-7276-40C4-A959-DA652BF0B2F0}"/>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96503C7D-5ECD-42C4-864A-3E8C573E2BB6}"/>
              </a:ext>
            </a:extLst>
          </p:cNvPr>
          <p:cNvSpPr>
            <a:spLocks noGrp="1"/>
          </p:cNvSpPr>
          <p:nvPr>
            <p:ph idx="1"/>
          </p:nvPr>
        </p:nvSpPr>
        <p:spPr/>
        <p:txBody>
          <a:bodyPr>
            <a:normAutofit fontScale="85000" lnSpcReduction="10000"/>
          </a:bodyPr>
          <a:lstStyle/>
          <a:p>
            <a:r>
              <a:rPr lang="ru-RU" sz="2800" dirty="0">
                <a:effectLst/>
                <a:latin typeface="Calibri" panose="020F0502020204030204" pitchFamily="34" charset="0"/>
                <a:ea typeface="Calibri" panose="020F0502020204030204" pitchFamily="34" charset="0"/>
                <a:cs typeface="Times New Roman" panose="02020603050405020304" pitchFamily="18" charset="0"/>
              </a:rPr>
              <a:t>Один из подходов, предложенных группой Канада-Швейцария-Австралия (CSA) и обсужденный Комитетом по стратегии, заключался в следующем: 1) сохранить существующее глобальное разделение болезней до 11 миллиардов долларов США, 2) применить новое глобальное разделение болезней в 48% - 21% -31% при цене 14 млрд долларов США и выше, и 3) применить промежуточное разделение между 11 и 14 млрд долларов США, при этом более чем пропорциональная доля средств, направляемых на борьбу с туберкулезом, достигнет 21% при цене 14 долларов США. млрд.6 По сравнению с вариантом, рекомендованным Секретариатом, описанным в следующем разделе, предложение CSA позволит более амбициозно увеличить финансирование борьбы с туберкулезом. Однако параметры, изложенные в предложении CSA, обеспечат меньшую защиту от ассигнований на ВИЧ и малярию и для стран с низкими доходами при тех же уровнях финансирования, что и в период распределения 2020-2022 годов. </a:t>
            </a:r>
            <a:endParaRPr lang="ru-RU" dirty="0"/>
          </a:p>
        </p:txBody>
      </p:sp>
    </p:spTree>
    <p:extLst>
      <p:ext uri="{BB962C8B-B14F-4D97-AF65-F5344CB8AC3E}">
        <p14:creationId xmlns:p14="http://schemas.microsoft.com/office/powerpoint/2010/main" val="2047349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DB99C9-5E11-4276-864B-522C421EBC9D}"/>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CCEB16B3-D2D9-4A2D-83E9-A7112FB32BC6}"/>
              </a:ext>
            </a:extLst>
          </p:cNvPr>
          <p:cNvSpPr>
            <a:spLocks noGrp="1"/>
          </p:cNvSpPr>
          <p:nvPr>
            <p:ph idx="1"/>
          </p:nvPr>
        </p:nvSpPr>
        <p:spPr/>
        <p:txBody>
          <a:bodyPr/>
          <a:lstStyle/>
          <a:p>
            <a:r>
              <a:rPr lang="ru-RU" sz="2800" dirty="0">
                <a:effectLst/>
                <a:latin typeface="Calibri" panose="020F0502020204030204" pitchFamily="34" charset="0"/>
                <a:ea typeface="Calibri" panose="020F0502020204030204" pitchFamily="34" charset="0"/>
                <a:cs typeface="Times New Roman" panose="02020603050405020304" pitchFamily="18" charset="0"/>
              </a:rPr>
              <a:t>Умеренное изменение глобального распределения болезней - например, 21% на ТБ - предложенное ВОЗ и поддержанное Партнерством «Остановить туберкулез» - применяемое при любом сценарии финансирования, не приведет к увеличению финансирования борьбы с ВИЧ / СПИДом и малярией для верхних слоев населения.</a:t>
            </a:r>
            <a:endParaRPr lang="ru-RU" dirty="0"/>
          </a:p>
        </p:txBody>
      </p:sp>
    </p:spTree>
    <p:extLst>
      <p:ext uri="{BB962C8B-B14F-4D97-AF65-F5344CB8AC3E}">
        <p14:creationId xmlns:p14="http://schemas.microsoft.com/office/powerpoint/2010/main" val="598677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5CCB10-E297-4E8D-8ABB-1DCD32E8FCA3}"/>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5E4DCF19-4881-40D6-9F39-BEE82E352247}"/>
              </a:ext>
            </a:extLst>
          </p:cNvPr>
          <p:cNvSpPr>
            <a:spLocks noGrp="1"/>
          </p:cNvSpPr>
          <p:nvPr>
            <p:ph idx="1"/>
          </p:nvPr>
        </p:nvSpPr>
        <p:spPr/>
        <p:txBody>
          <a:bodyPr>
            <a:normAutofit fontScale="92500" lnSpcReduction="20000"/>
          </a:bodyPr>
          <a:lstStyle/>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Сумма для страновых отчислений</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Рекомендуемая методология для Global </a:t>
            </a:r>
            <a:r>
              <a:rPr lang="ru-RU" sz="2800" dirty="0" err="1">
                <a:effectLst/>
                <a:latin typeface="Calibri" panose="020F0502020204030204" pitchFamily="34" charset="0"/>
                <a:ea typeface="Calibri" panose="020F0502020204030204" pitchFamily="34" charset="0"/>
                <a:cs typeface="Times New Roman" panose="02020603050405020304" pitchFamily="18" charset="0"/>
              </a:rPr>
              <a:t>Disease</a:t>
            </a:r>
            <a:r>
              <a:rPr lang="ru-RU" sz="2800" dirty="0">
                <a:effectLst/>
                <a:latin typeface="Calibri" panose="020F0502020204030204" pitchFamily="34" charset="0"/>
                <a:ea typeface="Calibri" panose="020F0502020204030204" pitchFamily="34" charset="0"/>
                <a:cs typeface="Times New Roman" panose="02020603050405020304" pitchFamily="18" charset="0"/>
              </a:rPr>
              <a:t> </a:t>
            </a:r>
            <a:r>
              <a:rPr lang="ru-RU" sz="2800" dirty="0" err="1">
                <a:effectLst/>
                <a:latin typeface="Calibri" panose="020F0502020204030204" pitchFamily="34" charset="0"/>
                <a:ea typeface="Calibri" panose="020F0502020204030204" pitchFamily="34" charset="0"/>
                <a:cs typeface="Times New Roman" panose="02020603050405020304" pitchFamily="18" charset="0"/>
              </a:rPr>
              <a:t>Split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До 11 миллиардов долларов</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Примените разделение 50% -18% -32%</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Более 11 миллиардов долларов</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Примените разделение 45% -25% -30% к дополнительной сумме финансирования свыше 11 миллиардов долларов.</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Почему Секретариат рекомендует этот вариант?</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374828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83DCE0-EBC5-4672-B46A-2351D3D13145}"/>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1C241A2F-EFA9-4CA8-AC66-F7993D5D0C50}"/>
              </a:ext>
            </a:extLst>
          </p:cNvPr>
          <p:cNvSpPr>
            <a:spLocks noGrp="1"/>
          </p:cNvSpPr>
          <p:nvPr>
            <p:ph idx="1"/>
          </p:nvPr>
        </p:nvSpPr>
        <p:spPr/>
        <p:txBody>
          <a:bodyPr/>
          <a:lstStyle/>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Ключевой вопрос заключается в том, что Правление утвердит глобальную разбивку по болезням до того, как станет известна доступная сумма для страновых ассигнований. Если пакет финансирования будет ниже, чем для ассигнований на 2020–2022 годы, изменение глобального распределения болезней в пользу туберкулеза приведет к более резкому сокращению финансирования для борьбы с ВИЧ / СПИДом и / или малярией, что может поставить под угрозу непрерывность оказания основных услуг.</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600450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8DC590-254D-40C7-A0B4-1CA84FCE1624}"/>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E5CC08F5-1CE6-4D5E-802F-7906EE6C8448}"/>
              </a:ext>
            </a:extLst>
          </p:cNvPr>
          <p:cNvSpPr>
            <a:spLocks noGrp="1"/>
          </p:cNvSpPr>
          <p:nvPr>
            <p:ph idx="1"/>
          </p:nvPr>
        </p:nvSpPr>
        <p:spPr/>
        <p:txBody>
          <a:bodyPr>
            <a:normAutofit fontScale="92500" lnSpcReduction="10000"/>
          </a:bodyPr>
          <a:lstStyle/>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На основании проведенного им анализа и рекомендаций Секретариата по глобальному распределению болезней на период 2023-2025 гг., А также соответствующих обсуждений в Комитете по стратегии, Правление:</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1. Признает, что общая сумма средств, доступных для выделения странам (включая утвержденные источники средств для выделения странам и любые дополнительные средства, утвержденные как доступные для выделения странам), будет определена Правлением в ноябре 2022 года на основе рекомендации Аудитора. и Финансовый комитет после объявленных результатов седьмого пополнения;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29436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BC3AA2-CC72-49FD-836E-BBE75E6B5259}"/>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A44BEAD0-76FD-49BD-8D32-9C71011B515F}"/>
              </a:ext>
            </a:extLst>
          </p:cNvPr>
          <p:cNvSpPr>
            <a:spLocks noGrp="1"/>
          </p:cNvSpPr>
          <p:nvPr>
            <p:ph idx="1"/>
          </p:nvPr>
        </p:nvSpPr>
        <p:spPr/>
        <p:txBody>
          <a:bodyPr>
            <a:normAutofit fontScale="92500" lnSpcReduction="20000"/>
          </a:bodyPr>
          <a:lstStyle/>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2. Утверждает, что распределение доступных страновых ассигнований по компонентам болезней («Глобальное распределение болезней») на период распределения 2023–2025 годов будет определяться общей суммой доступных средств для выделения странам на период выделения 2023–2025 годов, утвержденным Правлением;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3. Признавая увеличение доли смертей от туберкулеза среди трех болезней, утверждает следующее Глобальное распределение заболеваний на период 2023–2025 годов, которое увеличивает финансирование борьбы с туберкулезом при сохранении финансирования и потенциала для расширения масштабов борьбы с ВИЧ и малярией:</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917458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ADF8FF-EB84-4FBB-9290-0B2BC0C877A1}"/>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66A76791-970C-4677-A4AB-A286B865B059}"/>
              </a:ext>
            </a:extLst>
          </p:cNvPr>
          <p:cNvSpPr>
            <a:spLocks noGrp="1"/>
          </p:cNvSpPr>
          <p:nvPr>
            <p:ph idx="1"/>
          </p:nvPr>
        </p:nvSpPr>
        <p:spPr/>
        <p:txBody>
          <a:bodyPr>
            <a:normAutofit fontScale="85000" lnSpcReduction="10000"/>
          </a:bodyPr>
          <a:lstStyle/>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Любые доступные средства для выделения странам в размере до 12 миллиардов долларов США включительно будут распределяться следующим образом: 50% на ВИЧ / СПИД, 18% на туберкулез и 32% на малярию; а также</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б. Любые дополнительные доступные средства для выделения странам свыше 12 миллиардов долларов США будут распределены следующим образом: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я. 45% этих средств будет направлено на борьбу с ВИЧ / СПИДом;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II. 25% этих средств будет направлено на туберкулез; а также</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err="1">
                <a:effectLst/>
                <a:latin typeface="Calibri" panose="020F0502020204030204" pitchFamily="34" charset="0"/>
                <a:ea typeface="Calibri" panose="020F0502020204030204" pitchFamily="34" charset="0"/>
                <a:cs typeface="Times New Roman" panose="02020603050405020304" pitchFamily="18" charset="0"/>
              </a:rPr>
              <a:t>iii</a:t>
            </a:r>
            <a:r>
              <a:rPr lang="ru-RU" sz="2800" dirty="0">
                <a:effectLst/>
                <a:latin typeface="Calibri" panose="020F0502020204030204" pitchFamily="34" charset="0"/>
                <a:ea typeface="Calibri" panose="020F0502020204030204" pitchFamily="34" charset="0"/>
                <a:cs typeface="Times New Roman" panose="02020603050405020304" pitchFamily="18" charset="0"/>
              </a:rPr>
              <a:t>. 30% этих средств будет направлено на борьбу с малярией.</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984747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06558B-9A41-4D54-84C9-141456708CBB}"/>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06147570-A94E-4EA5-AC60-6AF337E78329}"/>
              </a:ext>
            </a:extLst>
          </p:cNvPr>
          <p:cNvSpPr>
            <a:spLocks noGrp="1"/>
          </p:cNvSpPr>
          <p:nvPr>
            <p:ph idx="1"/>
          </p:nvPr>
        </p:nvSpPr>
        <p:spPr/>
        <p:txBody>
          <a:bodyPr>
            <a:normAutofit fontScale="62500" lnSpcReduction="20000"/>
          </a:bodyPr>
          <a:lstStyle/>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4. Признавая необходимость дальнейшего увеличения финансирования борьбы с туберкулезом и максимального повышения качества и воздействия программ борьбы с туберкулезом в соответствии с целями описательной части стратегии Глобального фонда.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 а. Представление Правлению на его 47-м заседании предложения об усилении стимулирующих инвестиций на период распределения 2023–2025 годов для мобилизации дополнительных ресурсов для снижения смертности от туберкулеза;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б. Активное изучение на постоянной основе основанных на фактических данных возможностей оптимизации портфеля и расстановки приоритетов для более эффективного решения проблемы заболеваемости и смертности от туберкулеза в странах с высоким бременем туберкулеза;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c. Продолжение выполнения и мониторинга обязательств по внутреннему </a:t>
            </a:r>
            <a:r>
              <a:rPr lang="ru-RU" sz="2800" dirty="0" err="1">
                <a:effectLst/>
                <a:latin typeface="Calibri" panose="020F0502020204030204" pitchFamily="34" charset="0"/>
                <a:ea typeface="Calibri" panose="020F0502020204030204" pitchFamily="34" charset="0"/>
                <a:cs typeface="Times New Roman" panose="02020603050405020304" pitchFamily="18" charset="0"/>
              </a:rPr>
              <a:t>софинансированию</a:t>
            </a:r>
            <a:r>
              <a:rPr lang="ru-RU" sz="2800" dirty="0">
                <a:effectLst/>
                <a:latin typeface="Calibri" panose="020F0502020204030204" pitchFamily="34" charset="0"/>
                <a:ea typeface="Calibri" panose="020F0502020204030204" pitchFamily="34" charset="0"/>
                <a:cs typeface="Times New Roman" panose="02020603050405020304" pitchFamily="18" charset="0"/>
              </a:rPr>
              <a:t>, необходимых для увеличения общего финансирования борьбы с туберкулезом; а также</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d. Продолжение использования инновационных финансовых возможностей для увеличения финансирования борьбы с туберкулезом в странах с высоким бременем болезни.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960196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8D077A-1C79-4187-AFD6-4BFC294FA4F0}"/>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6F2792DC-4E3F-4C01-8F79-BBEAC25EE8E6}"/>
              </a:ext>
            </a:extLst>
          </p:cNvPr>
          <p:cNvSpPr>
            <a:spLocks noGrp="1"/>
          </p:cNvSpPr>
          <p:nvPr>
            <p:ph idx="1"/>
          </p:nvPr>
        </p:nvSpPr>
        <p:spPr/>
        <p:txBody>
          <a:bodyPr>
            <a:normAutofit fontScale="92500" lnSpcReduction="20000"/>
          </a:bodyPr>
          <a:lstStyle/>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С тех пор, как Глобальный фонд запустил свою модель распределения в 2013 году, глобальное распределение заболеваний оставалось фиксированным: 50% для ВИЧ, 18% для туберкулеза и 32% для малярии. Почти 10 лет спустя контекст изменился. Относительное бремя болезней изменилось с увеличением доли смертей от туберкулеза, увеличилось внутреннее финансирование, а в последнее время прогресс в борьбе со всеми тремя заболеваниями резко изменился с началом пандемии COVID-19. Кроме того, после трех циклов выделения средств для обеспечения стран более предсказуемым финансированием Глобальный фонд принимает на себя значительные обязательства в отношении программ, в которые он инвестирует, и жизни, которую эти программы поддерживают.</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33311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1823A4-2FCD-49EB-B749-3F3F8AD885DC}"/>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AAC43B3C-C318-470C-802F-F58EE3EA8332}"/>
              </a:ext>
            </a:extLst>
          </p:cNvPr>
          <p:cNvSpPr>
            <a:spLocks noGrp="1"/>
          </p:cNvSpPr>
          <p:nvPr>
            <p:ph idx="1"/>
          </p:nvPr>
        </p:nvSpPr>
        <p:spPr/>
        <p:txBody>
          <a:bodyPr>
            <a:normAutofit lnSpcReduction="10000"/>
          </a:bodyPr>
          <a:lstStyle/>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Принимая во внимание возросшую долю туберкулеза в смертности, зависимость от финансирования Глобального фонда и ресурсы, отвлеченные на COVID-19, SC пришел к выводу, что существует необходимость в большем финансировании борьбы с туберкулезом и обоснование для рассмотрения изменения в глобальном разбиении болезней, чтобы обеспечить туберкулез. доля размещений более 18%. Однако было признано, что все три болезни требуют значительных ресурсов, и для всех необходимы жизненно важные мероприятия, поддерживаемые Глобальным фондом.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470691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D75C73-795B-41AB-BC92-5E8D7B5C3966}"/>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C1A4D8C5-E414-40EA-A550-E438E181AEAB}"/>
              </a:ext>
            </a:extLst>
          </p:cNvPr>
          <p:cNvSpPr>
            <a:spLocks noGrp="1"/>
          </p:cNvSpPr>
          <p:nvPr>
            <p:ph idx="1"/>
          </p:nvPr>
        </p:nvSpPr>
        <p:spPr/>
        <p:txBody>
          <a:bodyPr>
            <a:normAutofit fontScale="92500" lnSpcReduction="20000"/>
          </a:bodyPr>
          <a:lstStyle/>
          <a:p>
            <a:pPr>
              <a:lnSpc>
                <a:spcPct val="107000"/>
              </a:lnSpc>
              <a:spcAft>
                <a:spcPts val="800"/>
              </a:spcAft>
            </a:pPr>
            <a:r>
              <a:rPr lang="ru-RU" sz="2800" dirty="0">
                <a:effectLst/>
                <a:latin typeface="Calibri" panose="020F0502020204030204" pitchFamily="34" charset="0"/>
                <a:ea typeface="Calibri" panose="020F0502020204030204" pitchFamily="34" charset="0"/>
                <a:cs typeface="Times New Roman" panose="02020603050405020304" pitchFamily="18" charset="0"/>
              </a:rPr>
              <a:t>Были рассмотрены следующие варианты: 1) Без изменений глобального разбиения болезней; 2) изменение глобальной разбивки по болезням на основе имеющегося финансирования для страновых ассигнований; и 3) изменение глобального распределения болезней независимо от объема доступного финансирования. Были рассмотрены различные варианты изменения глобального распределения болезней в зависимости от уровня финансирования. Что касается изменения на Несмотря на глобальное разделение болезней, независимо от доступного финансирования, Секретариат и Комитет по стратегии рассмотрели влияние 21% и 25% на ТБ с изменениями, вызванными ВИЧ и малярией.</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832945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1AA47D-A02D-4550-86E4-A96047C67A1D}"/>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1432EBFA-EA51-4E03-8058-29318A406D78}"/>
              </a:ext>
            </a:extLst>
          </p:cNvPr>
          <p:cNvSpPr>
            <a:spLocks noGrp="1"/>
          </p:cNvSpPr>
          <p:nvPr>
            <p:ph idx="1"/>
          </p:nvPr>
        </p:nvSpPr>
        <p:spPr/>
        <p:txBody>
          <a:bodyPr>
            <a:normAutofit fontScale="92500" lnSpcReduction="10000"/>
          </a:bodyPr>
          <a:lstStyle/>
          <a:p>
            <a:r>
              <a:rPr lang="ru-RU" sz="2800" dirty="0">
                <a:effectLst/>
                <a:latin typeface="Calibri" panose="020F0502020204030204" pitchFamily="34" charset="0"/>
                <a:ea typeface="Calibri" panose="020F0502020204030204" pitchFamily="34" charset="0"/>
                <a:cs typeface="Times New Roman" panose="02020603050405020304" pitchFamily="18" charset="0"/>
              </a:rPr>
              <a:t>Комитет по стратегии не достиг консенсуса по рекомендуемому глобальному разделению болезней на цикл распределения 2020–2022 годов. Чтобы дать достаточно времени для подготовки группы клиентов Правления, Комитет по стратегии выдвинул на рассмотрение Правления два варианта. Вариант 1 - изменить глобальную разбивку по болезням на основе доступного финансирования в соответствии со следующим подходом: (1) применить существующую глобальную разбивку по болезням к первым 11 миллиардам долларов США, доступным для страновых ассигнований, 1 и (2) применить новую глобальную болезнь разделить 45% на ВИЧ, 25% на ТБ и 30% на малярию на дополнительные суммы финансирования, превышающие 11 миллиардов долларов США. </a:t>
            </a:r>
            <a:endParaRPr lang="ru-RU" dirty="0"/>
          </a:p>
        </p:txBody>
      </p:sp>
    </p:spTree>
    <p:extLst>
      <p:ext uri="{BB962C8B-B14F-4D97-AF65-F5344CB8AC3E}">
        <p14:creationId xmlns:p14="http://schemas.microsoft.com/office/powerpoint/2010/main" val="270154446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1318</Words>
  <Application>Microsoft Office PowerPoint</Application>
  <PresentationFormat>Широкоэкранный</PresentationFormat>
  <Paragraphs>32</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Arial</vt:lpstr>
      <vt:lpstr>Calibri</vt:lpstr>
      <vt:lpstr>Calibri Light</vt:lpstr>
      <vt:lpstr>Тема Office</vt:lpstr>
      <vt:lpstr>Решение Правления ГФ по распределению ресурсов по трем заболеваниям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Решение Правления ГФ по распределению ресурсов по трем заболеваниям</dc:title>
  <dc:creator>Maksut Kulzhanov</dc:creator>
  <cp:lastModifiedBy>Maksut Kulzhanov</cp:lastModifiedBy>
  <cp:revision>2</cp:revision>
  <cp:lastPrinted>2021-11-24T05:23:34Z</cp:lastPrinted>
  <dcterms:created xsi:type="dcterms:W3CDTF">2021-11-24T05:16:48Z</dcterms:created>
  <dcterms:modified xsi:type="dcterms:W3CDTF">2021-11-24T05:29:51Z</dcterms:modified>
</cp:coreProperties>
</file>