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8"/>
  </p:notesMasterIdLst>
  <p:sldIdLst>
    <p:sldId id="273" r:id="rId3"/>
    <p:sldId id="286" r:id="rId4"/>
    <p:sldId id="288" r:id="rId5"/>
    <p:sldId id="287" r:id="rId6"/>
    <p:sldId id="28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D6209"/>
    <a:srgbClr val="E0890A"/>
    <a:srgbClr val="C5760D"/>
    <a:srgbClr val="BF5B09"/>
    <a:srgbClr val="C4971A"/>
    <a:srgbClr val="E5B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F821-523B-4A28-B524-8B2252B28E5A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31D1C-3F3A-4122-BA99-1CBC5BB74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6000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35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45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9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CC8E6D-ED87-4FBC-B58E-D2E640C21B0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ktangel 6"/>
          <p:cNvSpPr>
            <a:spLocks noChangeArrowheads="1"/>
          </p:cNvSpPr>
          <p:nvPr userDrawn="1"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rgbClr val="006A9C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>
              <a:defRPr/>
            </a:pPr>
            <a:r>
              <a:rPr lang="da-DK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34824" name="Billede 7" descr="WHO-EURO-EN-W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03925"/>
            <a:ext cx="17557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6084168" y="6008688"/>
            <a:ext cx="297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 smtClean="0">
                <a:solidFill>
                  <a:srgbClr val="FFFFFF"/>
                </a:solidFill>
              </a:rPr>
              <a:t>Minimum package cross-border</a:t>
            </a:r>
          </a:p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800" dirty="0" smtClean="0">
                <a:solidFill>
                  <a:srgbClr val="DAEDEF">
                    <a:lumMod val="50000"/>
                  </a:srgbClr>
                </a:solidFill>
              </a:rPr>
              <a:t>pco@euro.who.int</a:t>
            </a:r>
          </a:p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800" dirty="0" smtClean="0">
                <a:solidFill>
                  <a:srgbClr val="FFFFFF"/>
                </a:solidFill>
              </a:rPr>
              <a:t>High-level Meeting on TB &amp; Migration</a:t>
            </a:r>
            <a:r>
              <a:rPr lang="de-DE" sz="1200" dirty="0" smtClean="0">
                <a:solidFill>
                  <a:srgbClr val="FFFFFF"/>
                </a:solidFill>
              </a:rPr>
              <a:t/>
            </a:r>
            <a:br>
              <a:rPr lang="de-DE" sz="1200" dirty="0" smtClean="0">
                <a:solidFill>
                  <a:srgbClr val="FFFFFF"/>
                </a:solidFill>
              </a:rPr>
            </a:br>
            <a:r>
              <a:rPr lang="de-DE" sz="800" dirty="0" smtClean="0">
                <a:solidFill>
                  <a:srgbClr val="FFFFFF"/>
                </a:solidFill>
              </a:rPr>
              <a:t>19-20 Nov 2015, Almaty</a:t>
            </a:r>
            <a:endParaRPr lang="en-US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31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CBAE2-D835-421F-A78F-27D9BBA33CF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2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6CEA-8FFC-49AA-9A8D-3559F442F11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482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412875"/>
            <a:ext cx="3852862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2350" y="1412875"/>
            <a:ext cx="38544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AE524-A420-4C35-8B4A-A6C16A591469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21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9E686-24A4-460C-9A0F-C6F1E0B1DB89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05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C43F8-56CA-4CAF-A010-85759E4CFD2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00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80755-53FE-43A7-BB70-85FEC37409D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13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BDCEB-4F20-480D-9748-E55CF22A270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69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93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16F16-C419-4AB3-9DB7-A7205BED39C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947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66686-0CF8-4185-857C-6EE5C5D6AE9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84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FCE94-0770-4D90-8B66-B073440617D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02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7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3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9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3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6BF7-2837-42FC-9677-E4B70792BDBF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5104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541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412875"/>
            <a:ext cx="7859712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FEBA4B-6FCE-4EA1-8DD9-8069E16657C1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ktangel 6"/>
          <p:cNvSpPr>
            <a:spLocks noChangeArrowheads="1"/>
          </p:cNvSpPr>
          <p:nvPr userDrawn="1"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rgbClr val="006A9C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>
              <a:defRPr/>
            </a:pPr>
            <a:r>
              <a:rPr lang="da-DK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32" name="Billede 7" descr="WHO-EURO-EN-W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003925"/>
            <a:ext cx="17557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 txBox="1">
            <a:spLocks/>
          </p:cNvSpPr>
          <p:nvPr userDrawn="1"/>
        </p:nvSpPr>
        <p:spPr>
          <a:xfrm>
            <a:off x="3571868" y="6215082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2277A-386F-4BA2-9501-E030FCF90F7A}" type="slidenum">
              <a:rPr lang="en-GB" sz="1200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 userDrawn="1"/>
        </p:nvSpPr>
        <p:spPr bwMode="auto">
          <a:xfrm>
            <a:off x="6096000" y="6008688"/>
            <a:ext cx="297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 smtClean="0">
                <a:solidFill>
                  <a:srgbClr val="FFFFFF"/>
                </a:solidFill>
              </a:rPr>
              <a:t>Minimum package cross-border</a:t>
            </a:r>
          </a:p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800" dirty="0" smtClean="0">
                <a:solidFill>
                  <a:srgbClr val="DAEDEF">
                    <a:lumMod val="50000"/>
                  </a:srgbClr>
                </a:solidFill>
              </a:rPr>
              <a:t>pco@euro.who.int</a:t>
            </a:r>
          </a:p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800" dirty="0" smtClean="0">
                <a:solidFill>
                  <a:srgbClr val="FFFFFF"/>
                </a:solidFill>
              </a:rPr>
              <a:t>High-level Meeting on TB &amp; Migration</a:t>
            </a:r>
            <a:r>
              <a:rPr lang="de-DE" sz="1200" dirty="0" smtClean="0">
                <a:solidFill>
                  <a:srgbClr val="FFFFFF"/>
                </a:solidFill>
              </a:rPr>
              <a:t/>
            </a:r>
            <a:br>
              <a:rPr lang="de-DE" sz="1200" dirty="0" smtClean="0">
                <a:solidFill>
                  <a:srgbClr val="FFFFFF"/>
                </a:solidFill>
              </a:rPr>
            </a:br>
            <a:r>
              <a:rPr lang="de-DE" sz="800" dirty="0" smtClean="0">
                <a:solidFill>
                  <a:srgbClr val="FFFFFF"/>
                </a:solidFill>
              </a:rPr>
              <a:t>19-20 Nov 2015, Almaty</a:t>
            </a:r>
            <a:endParaRPr lang="en-US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9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993300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1500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1500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15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1500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1500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1500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1500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1500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15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876800"/>
            <a:ext cx="5715000" cy="147002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Бабамурадов Б.Т </a:t>
            </a:r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24 январь 2018</a:t>
            </a:r>
            <a:r>
              <a:rPr 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en-US" sz="2000" b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229600" cy="4191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Предварительные </a:t>
            </a:r>
            <a:r>
              <a:rPr lang="ru-RU" sz="3600" dirty="0" smtClean="0"/>
              <a:t>итоги внедрения проекта в 2017 году и планы на 2018 год по задаче  </a:t>
            </a:r>
            <a:endParaRPr lang="ru-RU" sz="3600" dirty="0"/>
          </a:p>
          <a:p>
            <a:r>
              <a:rPr lang="ru-RU" sz="3600" dirty="0"/>
              <a:t>«Мероприятия, направленные на </a:t>
            </a:r>
            <a:r>
              <a:rPr lang="ru-RU" sz="3600" dirty="0" err="1" smtClean="0"/>
              <a:t>транcграничный</a:t>
            </a:r>
            <a:r>
              <a:rPr lang="ru-RU" sz="3600" dirty="0" smtClean="0"/>
              <a:t> контроль </a:t>
            </a:r>
            <a:r>
              <a:rPr lang="ru-RU" sz="3600" dirty="0"/>
              <a:t>и лечение ТБ, МЛУ ТБ и ТБ/ВИЧ среди трудовых мигрантов» </a:t>
            </a:r>
            <a:r>
              <a:rPr lang="ru-RU" sz="3600" dirty="0" smtClean="0"/>
              <a:t>по гранту ГФ</a:t>
            </a:r>
          </a:p>
          <a:p>
            <a:endParaRPr lang="en-US" sz="3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21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C00"/>
                </a:solidFill>
              </a:rPr>
              <a:t>Краткая информация </a:t>
            </a:r>
            <a:endParaRPr lang="en-US" dirty="0">
              <a:solidFill>
                <a:srgbClr val="FF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78" y="1407402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Задача 7 </a:t>
            </a:r>
            <a:r>
              <a:rPr lang="ru-RU" dirty="0" smtClean="0"/>
              <a:t> Концептуальной Заявки (Задача 4.4</a:t>
            </a:r>
            <a:r>
              <a:rPr lang="en-US" dirty="0" smtClean="0"/>
              <a:t> </a:t>
            </a:r>
            <a:r>
              <a:rPr lang="ru-RU" dirty="0" smtClean="0"/>
              <a:t>Комплексный план по борьбе с ТБ в Казахстане 2014-2020)- </a:t>
            </a:r>
            <a:r>
              <a:rPr lang="ru-RU" dirty="0"/>
              <a:t>Оказание противотуберкулезной медицинской помощи внутренним и внешним мигрантам</a:t>
            </a:r>
            <a:endParaRPr lang="en-US" dirty="0" smtClean="0"/>
          </a:p>
          <a:p>
            <a:r>
              <a:rPr lang="ru-RU" dirty="0" smtClean="0"/>
              <a:t>Срок </a:t>
            </a:r>
            <a:r>
              <a:rPr lang="ru-RU" dirty="0"/>
              <a:t>внедрения: декабрь </a:t>
            </a:r>
            <a:r>
              <a:rPr lang="ru-RU" dirty="0" smtClean="0"/>
              <a:t>2014 - </a:t>
            </a:r>
            <a:r>
              <a:rPr lang="ru-RU" dirty="0"/>
              <a:t>декабрь 2017 </a:t>
            </a:r>
            <a:r>
              <a:rPr lang="ru-RU" dirty="0" smtClean="0"/>
              <a:t>гг.</a:t>
            </a:r>
          </a:p>
          <a:p>
            <a:r>
              <a:rPr lang="ru-RU" dirty="0" smtClean="0"/>
              <a:t>Целевая </a:t>
            </a:r>
            <a:r>
              <a:rPr lang="ru-RU" dirty="0"/>
              <a:t>группа: </a:t>
            </a:r>
            <a:r>
              <a:rPr lang="ru-RU" dirty="0" smtClean="0"/>
              <a:t> внутренние и внешние мигранты</a:t>
            </a:r>
            <a:endParaRPr lang="ru-RU" dirty="0"/>
          </a:p>
          <a:p>
            <a:r>
              <a:rPr lang="ru-RU" dirty="0"/>
              <a:t>Пилотные регионы: </a:t>
            </a:r>
            <a:r>
              <a:rPr lang="ru-RU" dirty="0" smtClean="0"/>
              <a:t>Алматы, </a:t>
            </a:r>
            <a:r>
              <a:rPr lang="ru-RU" dirty="0"/>
              <a:t>Алматинская область, Астана, </a:t>
            </a:r>
            <a:r>
              <a:rPr lang="ru-RU" dirty="0" smtClean="0"/>
              <a:t>Актау, </a:t>
            </a:r>
            <a:r>
              <a:rPr lang="en-US" dirty="0" smtClean="0"/>
              <a:t>A</a:t>
            </a:r>
            <a:r>
              <a:rPr lang="ru-RU" dirty="0" err="1" smtClean="0"/>
              <a:t>ктобе</a:t>
            </a:r>
            <a:r>
              <a:rPr lang="ru-RU" dirty="0" smtClean="0"/>
              <a:t>, </a:t>
            </a:r>
            <a:r>
              <a:rPr lang="ru-RU" dirty="0"/>
              <a:t>Караганда, Шымкент</a:t>
            </a:r>
          </a:p>
          <a:p>
            <a:r>
              <a:rPr lang="ru-RU" dirty="0"/>
              <a:t>Внешние </a:t>
            </a:r>
            <a:r>
              <a:rPr lang="ru-RU" dirty="0" smtClean="0"/>
              <a:t>партнеры</a:t>
            </a:r>
            <a:r>
              <a:rPr lang="ru-RU" dirty="0"/>
              <a:t>: ЕвроВОЗ, МОМ, МОККП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1440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Основные мероприятия в 2017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8"/>
            <a:ext cx="8229600" cy="544036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Проведена совместно </a:t>
            </a:r>
            <a:r>
              <a:rPr lang="ru-RU" dirty="0" smtClean="0"/>
              <a:t>с Евро </a:t>
            </a:r>
            <a:r>
              <a:rPr lang="ru-RU" dirty="0"/>
              <a:t>ВОЗ и </a:t>
            </a:r>
            <a:r>
              <a:rPr lang="en-US" dirty="0"/>
              <a:t>ERS </a:t>
            </a:r>
            <a:r>
              <a:rPr lang="ru-RU" dirty="0"/>
              <a:t>семинар по использованию электронной платформы </a:t>
            </a:r>
            <a:r>
              <a:rPr lang="ru-RU" dirty="0" err="1"/>
              <a:t>ЕвроВОЗ</a:t>
            </a:r>
            <a:r>
              <a:rPr lang="ru-RU" dirty="0"/>
              <a:t> по трансграничному обмену </a:t>
            </a:r>
            <a:r>
              <a:rPr lang="ru-RU" dirty="0"/>
              <a:t>данными </a:t>
            </a:r>
            <a:r>
              <a:rPr lang="ru-RU" dirty="0" smtClean="0"/>
              <a:t>для НТП Казахстана</a:t>
            </a:r>
            <a:r>
              <a:rPr lang="ru-RU" dirty="0"/>
              <a:t>, Кыргызстана, Таджикистана, Узбекистана </a:t>
            </a:r>
            <a:endParaRPr lang="ru-RU" dirty="0"/>
          </a:p>
          <a:p>
            <a:r>
              <a:rPr lang="ru-RU" dirty="0" smtClean="0"/>
              <a:t>Закуп оборудования </a:t>
            </a:r>
            <a:r>
              <a:rPr lang="en-US" dirty="0" err="1" smtClean="0"/>
              <a:t>GeneXpert</a:t>
            </a:r>
            <a:r>
              <a:rPr lang="ru-RU" dirty="0" smtClean="0"/>
              <a:t> (33 аппарата)</a:t>
            </a:r>
            <a:r>
              <a:rPr lang="en-US" dirty="0" smtClean="0"/>
              <a:t> </a:t>
            </a:r>
            <a:r>
              <a:rPr lang="ru-RU" dirty="0" smtClean="0"/>
              <a:t>и 54 000 картриджей</a:t>
            </a:r>
          </a:p>
          <a:p>
            <a:r>
              <a:rPr lang="ru-RU" dirty="0" smtClean="0"/>
              <a:t>Проведена встреча Региональной рабочей группы по разработке </a:t>
            </a:r>
            <a:r>
              <a:rPr lang="ru-RU" dirty="0" err="1" smtClean="0"/>
              <a:t>межстрановых</a:t>
            </a:r>
            <a:r>
              <a:rPr lang="ru-RU" dirty="0" smtClean="0"/>
              <a:t> соглашений и встреча на высоком уровне «Миграция и туберкулез»</a:t>
            </a:r>
          </a:p>
          <a:p>
            <a:r>
              <a:rPr lang="ru-RU" dirty="0" err="1" smtClean="0"/>
              <a:t>Межстрановые</a:t>
            </a:r>
            <a:r>
              <a:rPr lang="ru-RU" dirty="0" smtClean="0"/>
              <a:t> соглашения прошли экспертизу и одобрение МВД, МЭ, МФ, </a:t>
            </a:r>
            <a:r>
              <a:rPr lang="ru-RU" dirty="0" err="1" smtClean="0"/>
              <a:t>МТиСР</a:t>
            </a:r>
            <a:r>
              <a:rPr lang="ru-RU" dirty="0" smtClean="0"/>
              <a:t>, находится на рассмотрении в МЮ</a:t>
            </a:r>
          </a:p>
          <a:p>
            <a:r>
              <a:rPr lang="ru-RU" dirty="0" smtClean="0"/>
              <a:t>Инициировано создание Региональной сети НПО по трансграничным мероприятиями по профилактике туберкулеза с участием НПО Казахстана, Кыргызстана, Таджикистана, Узбекистана </a:t>
            </a:r>
          </a:p>
          <a:p>
            <a:r>
              <a:rPr lang="ru-RU" dirty="0" smtClean="0"/>
              <a:t>Организован привлечение консалтинговой организации «</a:t>
            </a:r>
            <a:r>
              <a:rPr lang="en-US" dirty="0" err="1" smtClean="0"/>
              <a:t>Avenir</a:t>
            </a:r>
            <a:r>
              <a:rPr lang="en-US" dirty="0" smtClean="0"/>
              <a:t> Health</a:t>
            </a:r>
            <a:r>
              <a:rPr lang="ru-RU" dirty="0" smtClean="0"/>
              <a:t>» для математического моделирования эпидемиологии туберкулеза в РК</a:t>
            </a:r>
          </a:p>
          <a:p>
            <a:r>
              <a:rPr lang="ru-RU" dirty="0" smtClean="0"/>
              <a:t> РЦРЗ при МЗ РК одобрил для издания и использования «Руководство по </a:t>
            </a:r>
            <a:r>
              <a:rPr lang="ru-RU" dirty="0" smtClean="0"/>
              <a:t>контролю туберкулеза среди </a:t>
            </a:r>
            <a:r>
              <a:rPr lang="ru-RU" dirty="0" smtClean="0"/>
              <a:t>мигрантов </a:t>
            </a:r>
            <a:r>
              <a:rPr lang="ru-RU" dirty="0" smtClean="0"/>
              <a:t>в РК»</a:t>
            </a:r>
          </a:p>
          <a:p>
            <a:r>
              <a:rPr lang="ru-RU" dirty="0" smtClean="0"/>
              <a:t>Заседания рабочей группы по обсуждению доступа к АРТ для мигрантов с ТБ/ВИЧ, подготовлено обращение с </a:t>
            </a:r>
            <a:r>
              <a:rPr lang="ru-RU" dirty="0" err="1" smtClean="0"/>
              <a:t>Мажлис</a:t>
            </a:r>
            <a:r>
              <a:rPr lang="ru-RU" dirty="0" smtClean="0"/>
              <a:t> РК.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0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48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Итоги 2017 года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6980" y="1905000"/>
            <a:ext cx="7772400" cy="3505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Информировано – 85 247 мигрантов</a:t>
            </a:r>
          </a:p>
          <a:p>
            <a:r>
              <a:rPr lang="ru-RU" sz="3200" dirty="0" smtClean="0"/>
              <a:t>Охвачено обследованием на ТБ, включая активный скрининг методом флюорографии -27 927 </a:t>
            </a:r>
          </a:p>
          <a:p>
            <a:r>
              <a:rPr lang="ru-RU" sz="3200" dirty="0" smtClean="0"/>
              <a:t>Выявлено 638 больных ТБ мигрантов </a:t>
            </a:r>
          </a:p>
        </p:txBody>
      </p:sp>
    </p:spTree>
    <p:extLst>
      <p:ext uri="{BB962C8B-B14F-4D97-AF65-F5344CB8AC3E}">
        <p14:creationId xmlns:p14="http://schemas.microsoft.com/office/powerpoint/2010/main" val="180467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План на 2018 год в рамках гранта </a:t>
            </a:r>
            <a:r>
              <a:rPr lang="ru-RU" dirty="0" err="1" smtClean="0">
                <a:solidFill>
                  <a:srgbClr val="FFC000"/>
                </a:solidFill>
              </a:rPr>
              <a:t>субполучателя</a:t>
            </a:r>
            <a:r>
              <a:rPr lang="ru-RU" dirty="0" smtClean="0">
                <a:solidFill>
                  <a:srgbClr val="FFC000"/>
                </a:solidFill>
              </a:rPr>
              <a:t> от ПП ННЦФ РК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Бюджет на 2018-2019 гг. – 1,049 млн дол США.</a:t>
            </a:r>
          </a:p>
          <a:p>
            <a:r>
              <a:rPr lang="ru-RU" dirty="0" smtClean="0"/>
              <a:t>Пилотные регионы - г. Алматы, Астана, Караганда, </a:t>
            </a:r>
            <a:r>
              <a:rPr lang="ru-RU" dirty="0" err="1" smtClean="0"/>
              <a:t>Алматинская</a:t>
            </a:r>
            <a:r>
              <a:rPr lang="ru-RU" dirty="0" smtClean="0"/>
              <a:t> Область</a:t>
            </a:r>
          </a:p>
          <a:p>
            <a:r>
              <a:rPr lang="ru-RU" dirty="0" smtClean="0"/>
              <a:t>По согласованию, включить г. </a:t>
            </a:r>
            <a:r>
              <a:rPr lang="ru-RU" dirty="0" err="1" smtClean="0"/>
              <a:t>Сарыагаш</a:t>
            </a:r>
            <a:r>
              <a:rPr lang="ru-RU" dirty="0" smtClean="0"/>
              <a:t>, ЮКО (бюджет </a:t>
            </a:r>
            <a:r>
              <a:rPr lang="en-US" dirty="0" smtClean="0"/>
              <a:t>~ 8,45 </a:t>
            </a:r>
            <a:r>
              <a:rPr lang="ru-RU" dirty="0" smtClean="0"/>
              <a:t>млн тенге на 1 год)</a:t>
            </a:r>
            <a:endParaRPr lang="en-US" dirty="0" smtClean="0"/>
          </a:p>
          <a:p>
            <a:r>
              <a:rPr lang="ru-RU" dirty="0" smtClean="0"/>
              <a:t>Целевая группа – внешние мигранты</a:t>
            </a:r>
          </a:p>
          <a:p>
            <a:r>
              <a:rPr lang="ru-RU" dirty="0" smtClean="0"/>
              <a:t>Основные мероприятия направлены на информирование, создание доступа к диагностике, лечению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r>
              <a:rPr lang="ru-RU" dirty="0"/>
              <a:t>сопровождению </a:t>
            </a:r>
            <a:r>
              <a:rPr lang="ru-RU" dirty="0" smtClean="0"/>
              <a:t>и обеспечению мотивационной поддержкой.</a:t>
            </a:r>
          </a:p>
          <a:p>
            <a:r>
              <a:rPr lang="ru-RU" dirty="0" smtClean="0"/>
              <a:t>Продолжение работы по подписанию </a:t>
            </a:r>
            <a:r>
              <a:rPr lang="ru-RU" dirty="0" err="1" smtClean="0"/>
              <a:t>межстрановых</a:t>
            </a:r>
            <a:r>
              <a:rPr lang="ru-RU" dirty="0" smtClean="0"/>
              <a:t> соглашений по трансграничному контролю ТБ в ЦАР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57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Tradeshow</Template>
  <TotalTime>1264</TotalTime>
  <Words>379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2_Default Design</vt:lpstr>
      <vt:lpstr>Бабамурадов Б.Т   24 январь 2018 </vt:lpstr>
      <vt:lpstr>Краткая информация </vt:lpstr>
      <vt:lpstr>Основные мероприятия в 2017</vt:lpstr>
      <vt:lpstr>Итоги 2017 года</vt:lpstr>
      <vt:lpstr>План на 2018 год в рамках гранта субполучателя от ПП ННЦФ РК</vt:lpstr>
    </vt:vector>
  </TitlesOfParts>
  <Company>Project HOPE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Region</dc:title>
  <dc:creator>Dalebout, Sandra</dc:creator>
  <cp:lastModifiedBy>Microsoft</cp:lastModifiedBy>
  <cp:revision>125</cp:revision>
  <dcterms:created xsi:type="dcterms:W3CDTF">2013-03-11T15:11:25Z</dcterms:created>
  <dcterms:modified xsi:type="dcterms:W3CDTF">2018-01-24T05:43:03Z</dcterms:modified>
</cp:coreProperties>
</file>