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1"/>
  </p:notesMasterIdLst>
  <p:handoutMasterIdLst>
    <p:handoutMasterId r:id="rId22"/>
  </p:handoutMasterIdLst>
  <p:sldIdLst>
    <p:sldId id="256" r:id="rId5"/>
    <p:sldId id="284" r:id="rId6"/>
    <p:sldId id="283" r:id="rId7"/>
    <p:sldId id="261" r:id="rId8"/>
    <p:sldId id="286" r:id="rId9"/>
    <p:sldId id="285" r:id="rId10"/>
    <p:sldId id="260" r:id="rId11"/>
    <p:sldId id="265" r:id="rId12"/>
    <p:sldId id="266" r:id="rId13"/>
    <p:sldId id="289" r:id="rId14"/>
    <p:sldId id="268" r:id="rId15"/>
    <p:sldId id="269" r:id="rId16"/>
    <p:sldId id="287" r:id="rId17"/>
    <p:sldId id="290" r:id="rId18"/>
    <p:sldId id="291" r:id="rId19"/>
    <p:sldId id="288" r:id="rId2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Добро пожаловать!" id="{E75E278A-FF0E-49A4-B170-79828D63BBAD}">
          <p14:sldIdLst>
            <p14:sldId id="256"/>
            <p14:sldId id="284"/>
            <p14:sldId id="283"/>
            <p14:sldId id="261"/>
            <p14:sldId id="286"/>
            <p14:sldId id="285"/>
            <p14:sldId id="260"/>
            <p14:sldId id="265"/>
            <p14:sldId id="266"/>
            <p14:sldId id="289"/>
            <p14:sldId id="268"/>
            <p14:sldId id="269"/>
            <p14:sldId id="287"/>
            <p14:sldId id="290"/>
            <p14:sldId id="291"/>
            <p14:sldId id="288"/>
          </p14:sldIdLst>
        </p14:section>
        <p14:section name="Конструктор, трансформация, добавление заметок, совместная работа, помощник" id="{B9B51309-D148-4332-87C2-07BE32FBCA3B}">
          <p14:sldIdLst/>
        </p14:section>
        <p14:section name="Подробнее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6" autoAdjust="0"/>
    <p:restoredTop sz="94241" autoAdjust="0"/>
  </p:normalViewPr>
  <p:slideViewPr>
    <p:cSldViewPr snapToGrid="0">
      <p:cViewPr varScale="1">
        <p:scale>
          <a:sx n="60" d="100"/>
          <a:sy n="60" d="100"/>
        </p:scale>
        <p:origin x="760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26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938C8DA9-757A-4E97-BC83-5E3106421419}"/>
    <pc:docChg chg="custSel modSld">
      <pc:chgData name="Ryssaldy Demeuova" userId="1b36aab8-03ea-4a7c-9005-27f2602792bf" providerId="ADAL" clId="{938C8DA9-757A-4E97-BC83-5E3106421419}" dt="2021-12-02T07:59:51.400" v="95" actId="20577"/>
      <pc:docMkLst>
        <pc:docMk/>
      </pc:docMkLst>
      <pc:sldChg chg="modSp mod">
        <pc:chgData name="Ryssaldy Demeuova" userId="1b36aab8-03ea-4a7c-9005-27f2602792bf" providerId="ADAL" clId="{938C8DA9-757A-4E97-BC83-5E3106421419}" dt="2021-12-02T07:59:51.400" v="95" actId="20577"/>
        <pc:sldMkLst>
          <pc:docMk/>
          <pc:sldMk cId="3328482057" sldId="291"/>
        </pc:sldMkLst>
        <pc:spChg chg="mod">
          <ac:chgData name="Ryssaldy Demeuova" userId="1b36aab8-03ea-4a7c-9005-27f2602792bf" providerId="ADAL" clId="{938C8DA9-757A-4E97-BC83-5E3106421419}" dt="2021-12-02T07:59:51.400" v="95" actId="20577"/>
          <ac:spMkLst>
            <pc:docMk/>
            <pc:sldMk cId="3328482057" sldId="291"/>
            <ac:spMk id="3" creationId="{7A873F46-BA80-4C8B-9F62-036A7D21745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8014AD-F481-4E14-9BD9-D47CBAE72461}" type="datetime1">
              <a:rPr lang="ru-RU" smtClean="0"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455C72D-B947-43B7-ACB2-A2F85E78585E}" type="datetime1">
              <a:rPr lang="ru-RU" noProof="0" smtClean="0"/>
              <a:t>02.12.2021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BEA9688-C9C9-4214-807D-21324925409C}" type="datetime1">
              <a:rPr lang="ru-RU" noProof="0" smtClean="0"/>
              <a:t>02.12.2021</a:t>
            </a:fld>
            <a:endParaRPr lang="ru-RU" noProof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8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10" name="Прямоуголь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05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00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ru-RU" noProof="0"/>
              <a:t>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2EB7719-815B-4B5E-83ED-26C3E4DC4C4F}" type="datetime1">
              <a:rPr lang="ru-RU" noProof="0" smtClean="0"/>
              <a:t>02.12.2021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8" name="Прямая соединительная линия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cmkz.kz/upload/CCM_Oversight%20Plan_ENG_2019_updated_18%2007%202019.xlsx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164323"/>
            <a:ext cx="10515600" cy="2552911"/>
          </a:xfrm>
        </p:spPr>
        <p:txBody>
          <a:bodyPr rtlCol="0" anchor="ctr" anchorCtr="0">
            <a:normAutofit fontScale="90000"/>
          </a:bodyPr>
          <a:lstStyle/>
          <a:p>
            <a:pPr algn="ctr"/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надзорной функции СКК. </a:t>
            </a:r>
            <a:r>
              <a:rPr lang="ru-RU" sz="4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Статус реализации квалификационного критерия №3 Глобального фонда</a:t>
            </a:r>
            <a:br>
              <a:rPr lang="ru-RU" sz="4800" b="1" dirty="0">
                <a:solidFill>
                  <a:schemeClr val="bg1"/>
                </a:solidFill>
                <a:latin typeface="+mj-lt"/>
              </a:rPr>
            </a:br>
            <a:endParaRPr lang="ru-RU" sz="4800" b="1" dirty="0">
              <a:solidFill>
                <a:schemeClr val="bg1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FC24EE2-BEF3-4A0A-AEB8-EA34AA5FAC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1040" y="5317544"/>
            <a:ext cx="6742760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BBCFC0-77C2-4B26-977E-CA402E9B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1147332" cy="64008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A120DA-2A8E-4C20-A592-6D67B1F0A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5" y="1381539"/>
            <a:ext cx="10989895" cy="5237921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Павлодарской области обсуждались вопросы: выделения нового здания для ОЦСПИД, выделение социальной помощи для пациентов с туберкулезом, организация государственного социального заказа для НПО области, выделение дополнительного автотранспорта для передвижного пункта доверия, выделение дополнительного финансирования для приобретения новых компьютеров.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Атырауской области обсуждался вопросы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создания НПО для работы с КГН по вопросам профилактики ВИЧ и ТБ; проведения круглого стола с НПО, чтобы ознакомить их с профилактическими программами и мотивировать для вовлечения в поддержку программы по ВИЧ/СПИД и Туберкулезу; подготовить техническую спецификацию для получения ГСЗ и проект представить в ОУЗ; в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технических спецификациях для ГСЗ обязательно указывать, чтобы в конкурсах могут участвовать только НПО Атырауской области.</a:t>
            </a:r>
            <a:endParaRPr kumimoji="0" lang="ru-K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124998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BFF149-C021-4A9C-B869-561A2A11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1167209" cy="64008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7AC7AA-E39E-45A8-A0B8-333349EF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2696"/>
            <a:ext cx="10702970" cy="5436704"/>
          </a:xfrm>
        </p:spPr>
        <p:txBody>
          <a:bodyPr>
            <a:normAutofit fontScale="47500" lnSpcReduction="20000"/>
          </a:bodyPr>
          <a:lstStyle/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Аутрич-работа среди ключевых групп населения – ЛУН, РС, МСМ во всех регионах: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kk-KZ" sz="4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Рекомендация ОЦСПИД Атырауской и Туркестанской  областей</a:t>
            </a:r>
            <a:r>
              <a:rPr lang="kk-KZ" sz="4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KZ" sz="4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kk-KZ" sz="4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запросить техническую помощь в КНЦДИЗ или у международных доноров для проведения быстрой оценки ситуации среди МСМ, чтобы определить места дислокации МСМ в городе и области с целью вовлечения новых МСМ в программу и определения рационального оценочного числа; </a:t>
            </a:r>
            <a:endParaRPr lang="ru-KZ" sz="4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kk-KZ" sz="4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kk-KZ" sz="4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инициировать запрос в КНЦДИЗ для проведения вводного тренинга новым сотрудникам ОЦСПИД, которые ранее не имели опыта работы с ключевыми группами населения на государственнном языке;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kk-KZ" sz="4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3) Внедрить онлайн аутрич и использовать мессенджеры для работы с группой МСМ;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kk-KZ" sz="4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Предоставить методические пособия для молодых  сотрудников ОЦСПИД на государственном языке.</a:t>
            </a:r>
            <a:endParaRPr lang="ru-KZ" sz="4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kk-KZ" sz="4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KZ" sz="4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309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361AB5-FCCA-442B-9E28-8EAB3F997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423333"/>
            <a:ext cx="10761132" cy="59266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8A5246-2C0A-4B8B-B03F-024B36753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39" y="1371600"/>
            <a:ext cx="10878194" cy="5063067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Дружественные кабинеты и пункты доверия функционирующие на базе медицинских организаций, оказывали услуги для КГН и были оснащены соответствующими лекарственными препаратами и расходными материалами; Сотрудники Дружественных кабинетов высказали пожелания расширить ассортимент лекарственных препаратов для лечения ИППП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Налажен механизм распространения раздаточных материалов через аутрич-работников НПО. Были пожелания со стороны КГН и сотрудников ОГЦСПИД увеличить нормы по выдаче шприцев и презервативов с внесением изменений в приказ МЗРК №137 от 2020 года;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Предоставляются услуги равных консультантов и работает система перенаправления клиентов за услугами к узким специалистам, что иногда требует вмешательства руководства или специалиста ЦСПИД, так как не всегда принимают по направлениям. Были пожелания по усилению партнерства с ПМСП в рамках ФОМС;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19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4D6BE-29C2-4E6C-B292-AC3C11F56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448056"/>
            <a:ext cx="11316296" cy="6400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endParaRPr lang="ru-K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C5E926-A1DD-415D-82D8-E1ED982B6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435608"/>
            <a:ext cx="11029652" cy="5084462"/>
          </a:xfrm>
        </p:spPr>
        <p:txBody>
          <a:bodyPr>
            <a:normAutofit lnSpcReduction="10000"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Рекомендации ННЦФ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предоставить единое методическое руководство по проведению «Школы пациента» для ОПТД, с указанием конкретных тем для обучения.  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Рекомендации ОПТД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определить одного ответственного сотрудника (врач), курирующего обучение медицинских сестер в рамках «Школы пациента». Ежемесячно проводить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рефреш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тренинги для медицинских сестер. Пересмотреть тематику обучения, определить основные темы для разных возрастных групп (дети и взрослые).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Рекомендации НПО: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адвокация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лотов по ТБ и ВИЧ, работе с КГН в рамках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заказа через Общественный совет, ресурсный центр НПО, депутатов городского и областного маслихатов; выделение финансирования на три года; 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Рекомендации ГРП ННЦФ: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 проводить онлайн менторство со стороны опытных НПО для новых НПО. Также обратить внимание на то, что выявление ТБ среди групп ЛУИН, ЛЖВ достаточно низкое. Возможно, это связано с тем, что в составе аутрич работников нет представителей данных целевых групп, что затрудняет доступ в данные группы. 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563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FBBD5-FFF5-4825-AC0C-33282C3D4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1216905" cy="640080"/>
          </a:xfrm>
        </p:spPr>
        <p:txBody>
          <a:bodyPr/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DFD76F-AEC3-4980-BD08-F7D516FFE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5" y="1341783"/>
            <a:ext cx="11089287" cy="5227981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Рекомендации ГРП по ВИЧ и ТБ: </a:t>
            </a:r>
            <a:r>
              <a:rPr lang="ru-R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потребность в обучении по вопросам вакцинации от Ковид-19, совместимость вакцины и АРТ, метадона и противотуберкулезных препаратов и информации о профилактической работе с людьми, употребляющих новые психоактивные вещества;</a:t>
            </a:r>
          </a:p>
          <a:p>
            <a:pPr marL="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Рекомендация ОЦСПИД и ЦИГЗА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следует организовать совместные тренинги по улучшению коммуникативных навыков, толерантному отношению и этическому поведению при предоставлении услуг для представителей КГН. </a:t>
            </a:r>
            <a:endParaRPr lang="ru-K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Рекомендация ОЦСПИД и КНЦДИЗ:</a:t>
            </a:r>
            <a:r>
              <a:rPr lang="ru-RU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Сотрудники НПО  просили рассмотреть возможность использования средств экономии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летних лагерей для сообщества МСМ и усилить взаимодействие с клиентами проекта. </a:t>
            </a:r>
            <a:endParaRPr lang="ru-K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751748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D6F-7057-4930-939E-54076479D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448056"/>
            <a:ext cx="11117514" cy="6400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ТЕХНИЧЕСКАЯ ПОДДЕРЖКА</a:t>
            </a:r>
            <a:endParaRPr lang="ru-K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873F46-BA80-4C8B-9F62-036A7D217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435608"/>
            <a:ext cx="11099226" cy="485586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70000"/>
              </a:lnSpc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Техническая поддержка: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Павлодарской области несколько пациентов были добавлены в Национальный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WhatsApp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чат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«Снижение вреда работает» в котором общаются активисты и пациенты из различных городов РК. Данный чат является площадкой для общения и получения достоверной информации по различным темам. В Туркестанской области обучение в режиме  вопросов и ответов по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эпид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расследованию, по аутрич работе, по работе с КГН и другим вопросам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государственном языке.  </a:t>
            </a:r>
            <a:endParaRPr lang="ru-K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K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328482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EB2562-7147-4D1A-A567-8E099572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5F123F-FC43-44F4-A6E3-44F40C90F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7" y="1817867"/>
            <a:ext cx="10406270" cy="397764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pPr algn="ctr"/>
            <a: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KZ" sz="4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341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36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Глобальный фонд по борьбе со СПИД, туберкулезом и малярией (ГФСТМ)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D0395B8-78EA-49F3-BC61-B099704AD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7017" y="1134592"/>
            <a:ext cx="5198165" cy="5283794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Политике по работе с СКК, все СКК должны иметь постоянный комитет по надзору с соответствующими навыками и опытом для обеспечения периодического надзора.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Надзор, одна из основных сфер ответственности СКК, сосредоточен на ключевых финансовых, программных и управленческих аспектах портфеля грантов и их вкладе в национальные ответные меры в области здравоохранения.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Надзорная функция  направлена на обеспечение условий выполнения  грантов в соответствии с согласованными планами и целями.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5774635" y="1222515"/>
            <a:ext cx="5844208" cy="528379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 соответствует квалификационному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требованию  3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требующему разработки плана надзора.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 - это не мониторинг грантов, который является повседневной обязанностью основных реципиентов. Эта функция дает возможность поддержать основных реципиентов в выявлении и устранении ключевых узких мест в реализации.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принцип надзора заключается в обеспечении эффективного и действенного использования ресурсов для прекращения болезней и содействия обеспечению устойчивости систем здравоохранения.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32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0F56C-4468-4ABF-8746-D3A07E6FA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1385871" cy="6400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3 ГФСТМ: </a:t>
            </a:r>
            <a:endParaRPr lang="ru-K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8CE04B-8CBE-4C54-8576-63A48CE4476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373669" cy="4438418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Признавая важность надзорных функций, Глобальный фонд предписывает всем СКК представлять и строго выполнять планы осуществления надзора за освоением всех грантов, утвержденных Глобальным фондом. План надзора должен содержать подробное описание надзорных мероприятий и мер, принимаемых СКК в целях привлечения к участию в мероприятиях по надзору всех сторон, участвующих в программной деятельности, включая членов СКК и стороны, не являющиеся членами СКК, в частности избирательные группы от неправительственных организаций людей, живущих с заболеваниями или затронутых заболеваниями. 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38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F3F192-7310-48BE-923B-0E466665B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832" y="437323"/>
            <a:ext cx="9523679" cy="70567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компоненты процесса надзора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12">
            <a:extLst>
              <a:ext uri="{FF2B5EF4-FFF2-40B4-BE49-F238E27FC236}">
                <a16:creationId xmlns:a16="http://schemas.microsoft.com/office/drawing/2014/main" id="{B20BC2F1-DB10-4B71-A46E-FA3C954CB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1357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информации : проблемы, риски и лучшие практики</a:t>
            </a:r>
            <a:endParaRPr lang="en-US" sz="1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BD3A40E-E5FB-4CA0-942E-DAF5C263D717}"/>
              </a:ext>
            </a:extLst>
          </p:cNvPr>
          <p:cNvSpPr/>
          <p:nvPr/>
        </p:nvSpPr>
        <p:spPr>
          <a:xfrm>
            <a:off x="102204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C6D7D54-032A-4823-B46B-BC2F426808FD}"/>
              </a:ext>
            </a:extLst>
          </p:cNvPr>
          <p:cNvSpPr/>
          <p:nvPr/>
        </p:nvSpPr>
        <p:spPr>
          <a:xfrm>
            <a:off x="568067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74711EDE-0575-4A2D-867D-AEDFF8A61F65}"/>
              </a:ext>
            </a:extLst>
          </p:cNvPr>
          <p:cNvSpPr/>
          <p:nvPr/>
        </p:nvSpPr>
        <p:spPr>
          <a:xfrm>
            <a:off x="7992502" y="2810312"/>
            <a:ext cx="2125533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Отслеживание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30AA14F-A2C1-4698-8D1E-6F11D0A11701}"/>
              </a:ext>
            </a:extLst>
          </p:cNvPr>
          <p:cNvCxnSpPr>
            <a:stCxn id="9" idx="3"/>
            <a:endCxn id="13" idx="1"/>
          </p:cNvCxnSpPr>
          <p:nvPr/>
        </p:nvCxnSpPr>
        <p:spPr>
          <a:xfrm>
            <a:off x="3016237" y="3506598"/>
            <a:ext cx="335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62BD69B-644D-461D-8866-51113595AC6F}"/>
              </a:ext>
            </a:extLst>
          </p:cNvPr>
          <p:cNvCxnSpPr/>
          <p:nvPr/>
        </p:nvCxnSpPr>
        <p:spPr>
          <a:xfrm>
            <a:off x="5345552" y="3507996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F6003576-19F7-448F-AF81-A2828C80E0BA}"/>
              </a:ext>
            </a:extLst>
          </p:cNvPr>
          <p:cNvCxnSpPr/>
          <p:nvPr/>
        </p:nvCxnSpPr>
        <p:spPr>
          <a:xfrm>
            <a:off x="7692352" y="3506598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CE8A1DB9-E2E5-4B09-9A8D-6697A7B600F3}"/>
              </a:ext>
            </a:extLst>
          </p:cNvPr>
          <p:cNvSpPr/>
          <p:nvPr/>
        </p:nvSpPr>
        <p:spPr>
          <a:xfrm>
            <a:off x="1057012" y="4627498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Брифинги МАФ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10B865C6-EED9-4433-8DEF-8E9637EE34E8}"/>
              </a:ext>
            </a:extLst>
          </p:cNvPr>
          <p:cNvSpPr/>
          <p:nvPr/>
        </p:nvSpPr>
        <p:spPr>
          <a:xfrm>
            <a:off x="3651506" y="4627498"/>
            <a:ext cx="2444493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Ежеквартальные отчеты в СКК </a:t>
            </a:r>
            <a:r>
              <a:rPr lang="ru-RU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2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:a16="http://schemas.microsoft.com/office/drawing/2014/main" id="{774F47CF-23F7-42B1-A9D5-6529853A3E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3362A87-AA59-471D-AEBB-097C76FDD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13" y="192155"/>
            <a:ext cx="11221278" cy="647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22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BF0EE-2DC5-4DC9-BB51-4ACC66301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1167209" cy="64008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ЧЛЕНАМ НАДЗОРНОГО КОМИТЕТА СКК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7283C9-8374-457A-98D2-08995777E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699591"/>
            <a:ext cx="4184035" cy="4341770"/>
          </a:xfrm>
        </p:spPr>
        <p:txBody>
          <a:bodyPr>
            <a:norm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1) эксперт с навыками управления;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2) эксперт по заболеваниям ВИЧ и туберкулез;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3) эксперт по вопросам закупок;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4) лицо, живущее или затронутое заболеваниями.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ru-RU" sz="2400" b="0" i="0" u="sng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endParaRPr lang="ru-KZ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44513FC-15BF-4D4B-98FA-062A32B16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3843" y="1550505"/>
            <a:ext cx="5287617" cy="449085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эффективного надзора требуется четкое управление существующими структурами и процедурами, а также четкое планирование (план надзора).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24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/>
              </a:rPr>
              <a:t>Выборы членов Надзорного комитета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24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/>
              </a:rPr>
              <a:t>План работы СКК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по выполнению надзорной функции 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85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587228"/>
            <a:ext cx="10058400" cy="70295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Надзорные визиты СКК 20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г.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39496" y="1435608"/>
            <a:ext cx="9270426" cy="3977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1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Атырауская область</a:t>
            </a:r>
          </a:p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2. Павлодарская область </a:t>
            </a:r>
          </a:p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3. Туркестанская область, г. Шымкент</a:t>
            </a:r>
          </a:p>
        </p:txBody>
      </p:sp>
    </p:spTree>
    <p:extLst>
      <p:ext uri="{BB962C8B-B14F-4D97-AF65-F5344CB8AC3E}">
        <p14:creationId xmlns:p14="http://schemas.microsoft.com/office/powerpoint/2010/main" val="4265684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3E738E-C747-4A3C-A166-4B2CF15A9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67748"/>
            <a:ext cx="11060779" cy="785191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241231-60D0-476C-AF29-E9668A72C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064" y="1262271"/>
            <a:ext cx="11268709" cy="522798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ГФСТМ реализуются в соответствии с условиями договора с Основными получателем 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-получателем;</a:t>
            </a:r>
          </a:p>
          <a:p>
            <a:pPr marL="514350" indent="-514350">
              <a:buAutoNum type="arabicPeriod"/>
            </a:pPr>
            <a:r>
              <a:rPr lang="ru-RU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регионах функционируют Областные  координационный совет по охране здоровья при Акимах областей. Однако, последний раз вопросы ВИЧ/СПИДа  и ТБ выносились на рассмотрение  в 2018 году;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регионах выделяется ГСЗ на реализацию проектов по ВИЧ и ТБ, но суммы очень маленькие: 750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1 млн 200 тыс. В Атырауской области государственный социальный заказ по  ВИЧ был выделен в 2019 г., выиграла НПО из г. Алматы, по ТБ не выделяется; в 2020 г. конкурс не состоялся; нет НПО, работающих с КГН;</a:t>
            </a:r>
            <a:r>
              <a:rPr lang="kk-KZ" sz="1800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kk-KZ" sz="2600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объем социальной помощи - 8,5% (стандарт 4%) от общей суммы финансирования на противотуберкулезные мероприятия;</a:t>
            </a:r>
            <a:endParaRPr lang="ru-KZ" sz="2600" kern="50" dirty="0">
              <a:effectLst/>
              <a:latin typeface="Calibri" panose="020F050202020403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514350" indent="-5143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года были перебои в аутрич работе, с обеспечением ТМЦ. Причины перебоев были связаны с ограничительными мероприятиями по 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COVID-19</a:t>
            </a:r>
            <a:r>
              <a:rPr lang="ru-RU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514350" indent="-5143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Начата работа по ДКП;</a:t>
            </a:r>
            <a:endParaRPr lang="ru-KZ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9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5DD4B-9EAA-4904-9091-1274BFE0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893" y="516835"/>
            <a:ext cx="10615890" cy="70795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9B55EF-77EE-4E63-B9CF-C03C40846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07" y="1142999"/>
            <a:ext cx="10915580" cy="5516217"/>
          </a:xfrm>
        </p:spPr>
        <p:txBody>
          <a:bodyPr>
            <a:normAutofit fontScale="32500" lnSpcReduction="20000"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регионах были проведены встречи с руководителями управлений здравоохранения; руководители были достаточно хорошо осведомлены о проектах и статусе реализации программы по ВИЧ и ТБ, однако были малознакомы с работой НПО;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визита к руководству области – информировать о статусе программы, о необходимости увеличения или выделения финансирования: 1) для поддержки НПО в рамках государственного социального заказа; 2) для ставок аутрич-работников; 3) на закуп шприцев, презервативов,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лубрикантов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4) лекарственных препаратов для дружественных кабинетов, 5) на ТБ, а также включение НПО  в состав общественных советов при Акимате или ОУЗ;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ru-KZ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ru-RU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534127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54_TF10001108" id="{AD03B7F0-D966-4354-AC03-7A90B59AFB51}" vid="{C94E022A-E681-4920-85C8-04125627F5A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{68AF2EAF-2903-4B50-8ACF-F28DF487DCD4}tf10001108_win32</Template>
  <TotalTime>849</TotalTime>
  <Words>1321</Words>
  <Application>Microsoft Office PowerPoint</Application>
  <PresentationFormat>Широкоэкранный</PresentationFormat>
  <Paragraphs>75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Segoe UI</vt:lpstr>
      <vt:lpstr>Segoe UI Light</vt:lpstr>
      <vt:lpstr>Times New Roman</vt:lpstr>
      <vt:lpstr>Wingdings 3</vt:lpstr>
      <vt:lpstr>WelcomeDoc</vt:lpstr>
      <vt:lpstr>Результаты надзорной функции СКК. Статус реализации квалификационного критерия №3 Глобального фонда </vt:lpstr>
      <vt:lpstr>Глобальный фонд по борьбе со СПИД, туберкулезом и малярией (ГФСТМ)</vt:lpstr>
      <vt:lpstr>Требование 3 ГФСТМ: </vt:lpstr>
      <vt:lpstr>Основные компоненты процесса надзора</vt:lpstr>
      <vt:lpstr>Презентация PowerPoint</vt:lpstr>
      <vt:lpstr>ТРЕБОВАНИЯ К ЧЛЕНАМ НАДЗОРНОГО КОМИТЕТА СКК</vt:lpstr>
      <vt:lpstr>Надзорные визиты СКК 2021 г.</vt:lpstr>
      <vt:lpstr>Обзор</vt:lpstr>
      <vt:lpstr>Координация</vt:lpstr>
      <vt:lpstr>Координация</vt:lpstr>
      <vt:lpstr>Мероприятия</vt:lpstr>
      <vt:lpstr>Мероприятия</vt:lpstr>
      <vt:lpstr>РЕКОМЕНДАЦИИ</vt:lpstr>
      <vt:lpstr>РЕКОМЕНДАЦИИ</vt:lpstr>
      <vt:lpstr>ТЕХНИЧЕСКАЯ ПОДДЕРЖКА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надзорной функции СКК. Статус реализации квалификационного критерия №3 Глобального фонда </dc:title>
  <dc:creator>Sauranbayeva, Mira</dc:creator>
  <cp:keywords/>
  <cp:lastModifiedBy>Ryssaldy Demeuova</cp:lastModifiedBy>
  <cp:revision>27</cp:revision>
  <dcterms:created xsi:type="dcterms:W3CDTF">2021-12-01T16:40:19Z</dcterms:created>
  <dcterms:modified xsi:type="dcterms:W3CDTF">2021-12-02T07:59:59Z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