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72" y="2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51236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7395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01690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547730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85384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42151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2314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2201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3332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4347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7496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959D36-25BA-4252-A3E2-9961FDD7B370}" type="datetimeFigureOut">
              <a:rPr lang="en-GB" smtClean="0"/>
              <a:t>04/03/2016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F4FEFA-4D92-4E50-8CA9-F7A549C68F3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3564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lvl="0"/>
            <a:r>
              <a:rPr lang="ru-RU" sz="3200" b="1" dirty="0"/>
              <a:t>Информация по сбору планов работы с избирателями от каждого члена СКК, утвержденные избирателями каждого члена СКК (Требование </a:t>
            </a:r>
            <a:r>
              <a:rPr lang="ru-RU" sz="3200" b="1" dirty="0" smtClean="0"/>
              <a:t>№5);</a:t>
            </a:r>
            <a:endParaRPr lang="en-GB" sz="32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Н. </a:t>
            </a:r>
            <a:r>
              <a:rPr lang="ru-RU" dirty="0" err="1" smtClean="0"/>
              <a:t>Аманжолов</a:t>
            </a:r>
            <a:r>
              <a:rPr lang="ru-RU" dirty="0" smtClean="0"/>
              <a:t>, заместитель председателя СКК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48406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Квалификационный критерий №5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Согласно требованиям Глобального фонда, все члены СКК, представляющие неправительственные избирательные группы, должны избираться своими избирательными группами на основе документальных и прозрачных процедур, разработанных каждой избирательной группой. Это требование применяется ко всем членам комитета, представляющим неправительственный сектор, включая членов комитета, на которых распространяется Требование </a:t>
            </a:r>
            <a:r>
              <a:rPr lang="en-US" dirty="0"/>
              <a:t>4</a:t>
            </a:r>
            <a:r>
              <a:rPr lang="ru-RU" dirty="0" smtClean="0"/>
              <a:t>, </a:t>
            </a:r>
            <a:r>
              <a:rPr lang="ru-RU" dirty="0" smtClean="0"/>
              <a:t>и не применяется к многосторонним и двусторонним партнерам.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3593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800" dirty="0" smtClean="0"/>
              <a:t/>
            </a:r>
            <a:br>
              <a:rPr lang="ru-RU" sz="2800" dirty="0" smtClean="0"/>
            </a:br>
            <a:r>
              <a:rPr lang="ru-RU" sz="2800" b="1" dirty="0" smtClean="0"/>
              <a:t>СКК имеет четкие процедуры обмена информацией в порядке обратной связи со своими избирательными группами, которые выбрали состав СКК, чтобы представлять в нем свои интересы</a:t>
            </a:r>
            <a:r>
              <a:rPr lang="ru-RU" sz="2800" dirty="0" smtClean="0"/>
              <a:t>.</a:t>
            </a:r>
            <a:r>
              <a:rPr lang="en-GB" sz="2800" dirty="0" smtClean="0"/>
              <a:t/>
            </a:r>
            <a:br>
              <a:rPr lang="en-GB" sz="2800" dirty="0" smtClean="0"/>
            </a:br>
            <a:endParaRPr lang="en-GB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438399"/>
            <a:ext cx="10515600" cy="3738563"/>
          </a:xfrm>
        </p:spPr>
        <p:txBody>
          <a:bodyPr/>
          <a:lstStyle/>
          <a:p>
            <a:r>
              <a:rPr lang="ru-RU" dirty="0" smtClean="0"/>
              <a:t>Каждый представитель гражданского общества в СКК имеет план работы в рамках своей избирательной группы с указанием основных задач и обязанностей в области коммуникаций, которые он должен выполнять в качестве представителя избирательной группы.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6416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Критерий оценки: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b="1" u="sng" dirty="0" smtClean="0"/>
              <a:t>Не соответствует </a:t>
            </a:r>
            <a:r>
              <a:rPr lang="ru-RU" dirty="0" smtClean="0"/>
              <a:t>- Менее 80% представителей гражданского общества в СКК имеют план работы, одобренный избирательной группой.</a:t>
            </a:r>
          </a:p>
          <a:p>
            <a:r>
              <a:rPr lang="ru-RU" b="1" u="sng" dirty="0" smtClean="0"/>
              <a:t>Соответствует частично </a:t>
            </a:r>
            <a:r>
              <a:rPr lang="ru-RU" dirty="0" smtClean="0"/>
              <a:t>- Большинство представителей гражданского общества в СКК находятся в процессе разработки плана работы; и/или планы работы еще не одобрены избирательной группой.</a:t>
            </a:r>
          </a:p>
          <a:p>
            <a:r>
              <a:rPr lang="ru-RU" b="1" u="sng" dirty="0" smtClean="0"/>
              <a:t>Полностью соответствует </a:t>
            </a:r>
            <a:r>
              <a:rPr lang="ru-RU" dirty="0" smtClean="0"/>
              <a:t>- Более 80% представителей гражданского общества в СКК имеют план работы, поддержанный избирательной группой.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4204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 секретариате СКК должны храниться: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Планы работы представителей сектора гражданского общества; </a:t>
            </a:r>
          </a:p>
          <a:p>
            <a:r>
              <a:rPr lang="ru-RU" dirty="0" smtClean="0"/>
              <a:t>протоколы заседаний избирательных групп от гражданского общества; </a:t>
            </a:r>
          </a:p>
          <a:p>
            <a:r>
              <a:rPr lang="ru-RU" dirty="0" smtClean="0"/>
              <a:t>данные, подтверждающие регулярный обмен информацией с избирательными группами.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10581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84186"/>
          </a:xfrm>
        </p:spPr>
        <p:txBody>
          <a:bodyPr>
            <a:normAutofit fontScale="90000"/>
          </a:bodyPr>
          <a:lstStyle/>
          <a:p>
            <a:pPr lvl="0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ru-RU" dirty="0" smtClean="0"/>
              <a:t>Образец плана:</a:t>
            </a:r>
            <a:endParaRPr lang="en-GB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66295112"/>
              </p:ext>
            </p:extLst>
          </p:nvPr>
        </p:nvGraphicFramePr>
        <p:xfrm>
          <a:off x="1157681" y="1184223"/>
          <a:ext cx="9625648" cy="618876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78853"/>
                <a:gridCol w="6722850"/>
                <a:gridCol w="2223945"/>
              </a:tblGrid>
              <a:tr h="47605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900" dirty="0">
                          <a:effectLst/>
                        </a:rPr>
                        <a:t>№</a:t>
                      </a:r>
                      <a:endParaRPr lang="en-GB" sz="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Описание мероприятия</a:t>
                      </a:r>
                      <a:endParaRPr lang="en-GB" sz="14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Сроки исполнения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</a:tr>
              <a:tr h="952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1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Активное </a:t>
                      </a:r>
                      <a:r>
                        <a:rPr lang="ru-RU" sz="1400" dirty="0">
                          <a:effectLst/>
                        </a:rPr>
                        <a:t>участие в заседаниях СКК, с анализом вынесенных на обсуждение вопросов</a:t>
                      </a:r>
                      <a:endParaRPr lang="en-GB" sz="1400" dirty="0">
                        <a:effectLst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en-GB" sz="1400" dirty="0" smtClean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 графику СКК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</a:tr>
              <a:tr h="714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2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Ознакомление избирателей с работой СКК, с обсуждаемыми вопросами и с их мнением по их решению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после каждого собрания СКК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</a:tr>
              <a:tr h="11901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3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Поднимать вопросы улучшения качества образования, путем адаптации международных стандартов обучения к условиям отечественного здравоохранения и образования, внедрения новых образовательных технологий в учебный процесс</a:t>
                      </a:r>
                      <a:endParaRPr lang="en-GB" sz="14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 dirty="0">
                          <a:effectLst/>
                        </a:rPr>
                        <a:t> 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на основе предложений избирателей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</a:tr>
              <a:tr h="714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4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Развивать дистанционное обучение по актуальным вопросам ТБ/ВИЧ, в том числе НПО</a:t>
                      </a:r>
                      <a:endParaRPr lang="en-GB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на основе предложений сообщества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</a:tr>
              <a:tr h="95211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5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Совершенствовать работу по вопросам профилактики туберкулеза/ВИЧ среди населения, пациентов, врачей, путем создания школ для больных (ТБ, ВИЧ), врачей (школа фтизиатра)</a:t>
                      </a:r>
                      <a:endParaRPr lang="en-GB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после каждого заседания СКК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</a:tr>
              <a:tr h="476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6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Участвовать в оценке деятельности проектов и грантов</a:t>
                      </a:r>
                      <a:endParaRPr lang="en-GB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по графику и согласно решениям СКК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</a:tr>
              <a:tr h="71408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900">
                          <a:effectLst/>
                        </a:rPr>
                        <a:t>7</a:t>
                      </a:r>
                      <a:endParaRPr lang="en-GB" sz="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Собирать предложения избирателей для включения в повестку дня заседания СКК</a:t>
                      </a:r>
                      <a:endParaRPr lang="en-GB" sz="14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kk-KZ" sz="1400">
                          <a:effectLst/>
                        </a:rPr>
                        <a:t> 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перед каждым заседанием</a:t>
                      </a:r>
                      <a:endParaRPr lang="en-GB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2637" marR="5263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984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67</TotalTime>
  <Words>379</Words>
  <Application>Microsoft Office PowerPoint</Application>
  <PresentationFormat>Widescreen</PresentationFormat>
  <Paragraphs>47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Информация по сбору планов работы с избирателями от каждого члена СКК, утвержденные избирателями каждого члена СКК (Требование №5);</vt:lpstr>
      <vt:lpstr>Квалификационный критерий №5</vt:lpstr>
      <vt:lpstr> СКК имеет четкие процедуры обмена информацией в порядке обратной связи со своими избирательными группами, которые выбрали состав СКК, чтобы представлять в нем свои интересы. </vt:lpstr>
      <vt:lpstr>Критерий оценки:</vt:lpstr>
      <vt:lpstr>В секретариате СКК должны храниться:</vt:lpstr>
      <vt:lpstr>Образец плана: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Информация по сбору планов работы с избирателями от каждого члена СКК, утвержденные избирателями каждого члена СКК (Требование №5);</dc:title>
  <dc:creator>Ryssaldy Demeuova</dc:creator>
  <cp:lastModifiedBy>Kazakhstan Registry</cp:lastModifiedBy>
  <cp:revision>4</cp:revision>
  <dcterms:created xsi:type="dcterms:W3CDTF">2016-03-04T05:16:38Z</dcterms:created>
  <dcterms:modified xsi:type="dcterms:W3CDTF">2016-03-04T09:18:51Z</dcterms:modified>
</cp:coreProperties>
</file>