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8" r:id="rId3"/>
    <p:sldId id="259" r:id="rId4"/>
    <p:sldId id="270" r:id="rId5"/>
    <p:sldId id="266" r:id="rId6"/>
    <p:sldId id="268" r:id="rId7"/>
    <p:sldId id="262" r:id="rId8"/>
    <p:sldId id="263" r:id="rId9"/>
    <p:sldId id="264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726D4-90FF-4EAD-84D1-7896D98D3340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F1A8C-C72A-48A6-8510-B4DA76E96A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0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F1A8C-C72A-48A6-8510-B4DA76E96A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322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75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10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83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12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74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85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56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4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67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5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13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47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31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94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901C139-3487-4BED-8D50-D6F63A58007F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916FE6C-3D78-4876-BBEB-5002784C2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88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C739C3-E831-4578-8AD8-DB3766DF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модули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9F5BBD-4A43-4C04-8324-C01EA5C9F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49" y="2356756"/>
            <a:ext cx="11243300" cy="3636511"/>
          </a:xfrm>
        </p:spPr>
        <p:txBody>
          <a:bodyPr>
            <a:normAutofit/>
          </a:bodyPr>
          <a:lstStyle/>
          <a:p>
            <a:r>
              <a:rPr lang="en-US" sz="2400" dirty="0"/>
              <a:t>Prevention Package for</a:t>
            </a:r>
            <a:r>
              <a:rPr lang="ru-RU" sz="2400" dirty="0"/>
              <a:t> </a:t>
            </a:r>
            <a:r>
              <a:rPr lang="en-US" sz="2400" dirty="0"/>
              <a:t>Men Who Have Sex with</a:t>
            </a:r>
            <a:r>
              <a:rPr lang="ru-RU" sz="2400" dirty="0"/>
              <a:t> </a:t>
            </a:r>
            <a:r>
              <a:rPr lang="en-US" sz="2400" dirty="0"/>
              <a:t>Men (MSM) and their</a:t>
            </a:r>
            <a:r>
              <a:rPr lang="ru-RU" sz="2400" dirty="0"/>
              <a:t> </a:t>
            </a:r>
            <a:r>
              <a:rPr lang="en-US" sz="2400" dirty="0"/>
              <a:t>Sexual Partners</a:t>
            </a:r>
            <a:endParaRPr lang="ru-RU" sz="2400" dirty="0"/>
          </a:p>
          <a:p>
            <a:r>
              <a:rPr lang="en-US" sz="2400" dirty="0"/>
              <a:t>Prevention Package for</a:t>
            </a:r>
            <a:r>
              <a:rPr lang="ru-RU" sz="2400" dirty="0"/>
              <a:t> </a:t>
            </a:r>
            <a:r>
              <a:rPr lang="en-US" sz="2400" dirty="0"/>
              <a:t>PUD (injecting and non-injecting) and their Sexual</a:t>
            </a:r>
            <a:r>
              <a:rPr lang="ru-RU" sz="2400" dirty="0"/>
              <a:t> </a:t>
            </a:r>
            <a:r>
              <a:rPr lang="en-US" sz="2400" dirty="0"/>
              <a:t>Partners</a:t>
            </a:r>
            <a:endParaRPr lang="ru-RU" sz="2400" dirty="0"/>
          </a:p>
          <a:p>
            <a:r>
              <a:rPr lang="en-US" sz="2400" dirty="0"/>
              <a:t>Prevention Package for</a:t>
            </a:r>
            <a:r>
              <a:rPr lang="ru-RU" sz="2400" dirty="0"/>
              <a:t> </a:t>
            </a:r>
            <a:r>
              <a:rPr lang="en-US" sz="2400" dirty="0"/>
              <a:t>People in Prisons and</a:t>
            </a:r>
            <a:r>
              <a:rPr lang="ru-RU" sz="2400" dirty="0"/>
              <a:t> </a:t>
            </a:r>
            <a:r>
              <a:rPr lang="en-US" sz="2400" dirty="0"/>
              <a:t>Other Closed Settings</a:t>
            </a:r>
            <a:endParaRPr lang="ru-RU" sz="2400" dirty="0"/>
          </a:p>
          <a:p>
            <a:r>
              <a:rPr lang="en-US" sz="2400" dirty="0"/>
              <a:t>Prevention Program</a:t>
            </a:r>
            <a:r>
              <a:rPr lang="ru-RU" sz="2400" dirty="0"/>
              <a:t> </a:t>
            </a:r>
            <a:r>
              <a:rPr lang="en-US" sz="2400" dirty="0"/>
              <a:t>Stewardship</a:t>
            </a:r>
            <a:endParaRPr lang="ru-RU" sz="2400" dirty="0"/>
          </a:p>
          <a:p>
            <a:r>
              <a:rPr lang="en-US" sz="2400" dirty="0"/>
              <a:t>Prevention Package for</a:t>
            </a:r>
            <a:r>
              <a:rPr lang="ru-RU" sz="2400" dirty="0"/>
              <a:t> </a:t>
            </a:r>
            <a:r>
              <a:rPr lang="en-US" sz="2400" dirty="0"/>
              <a:t>Other Vulnerable</a:t>
            </a:r>
            <a:r>
              <a:rPr lang="ru-RU" sz="2400" dirty="0"/>
              <a:t> </a:t>
            </a:r>
            <a:r>
              <a:rPr lang="en-US" sz="2400" dirty="0"/>
              <a:t>Populations (OVP)</a:t>
            </a:r>
            <a:endParaRPr lang="ru-RU" sz="2400" dirty="0"/>
          </a:p>
          <a:p>
            <a:r>
              <a:rPr lang="en-US" sz="2400" dirty="0"/>
              <a:t>Treatment, Care and Support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088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C996D-59C4-402A-8782-1CA82474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Treatment, Care and Support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73AA85E-F0BA-4EAF-BD55-F566D61FC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307920"/>
              </p:ext>
            </p:extLst>
          </p:nvPr>
        </p:nvGraphicFramePr>
        <p:xfrm>
          <a:off x="0" y="2222500"/>
          <a:ext cx="121920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435">
                  <a:extLst>
                    <a:ext uri="{9D8B030D-6E8A-4147-A177-3AD203B41FA5}">
                      <a16:colId xmlns:a16="http://schemas.microsoft.com/office/drawing/2014/main" val="1026604332"/>
                    </a:ext>
                  </a:extLst>
                </a:gridCol>
                <a:gridCol w="2541494">
                  <a:extLst>
                    <a:ext uri="{9D8B030D-6E8A-4147-A177-3AD203B41FA5}">
                      <a16:colId xmlns:a16="http://schemas.microsoft.com/office/drawing/2014/main" val="2796589632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val="4233483121"/>
                    </a:ext>
                  </a:extLst>
                </a:gridCol>
                <a:gridCol w="3706906">
                  <a:extLst>
                    <a:ext uri="{9D8B030D-6E8A-4147-A177-3AD203B41FA5}">
                      <a16:colId xmlns:a16="http://schemas.microsoft.com/office/drawing/2014/main" val="2863331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180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HIV treatment and</a:t>
                      </a:r>
                    </a:p>
                    <a:p>
                      <a:pPr algn="just"/>
                      <a:r>
                        <a:rPr lang="en-US" dirty="0"/>
                        <a:t>differentiated service</a:t>
                      </a:r>
                    </a:p>
                    <a:p>
                      <a:pPr algn="just"/>
                      <a:r>
                        <a:rPr lang="en-US" dirty="0"/>
                        <a:t>delivery – adults (15 and</a:t>
                      </a:r>
                    </a:p>
                    <a:p>
                      <a:pPr algn="just"/>
                      <a:r>
                        <a:rPr lang="en-US" dirty="0"/>
                        <a:t>above)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клинических специалистов (психиатров) по ВИЧ-ассоциированным психическим расстройствам (тренинг)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Устранение скрываемой и нескрываемой стигмы, а также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самостигмы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дискриминации и барьеров в доступе к специализированной, а также психологической помощи.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 год.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HIV-O </a:t>
                      </a:r>
                      <a:r>
                        <a:rPr lang="ru-RU" dirty="0"/>
                        <a:t>15</a:t>
                      </a:r>
                      <a:r>
                        <a:rPr lang="en-US" dirty="0"/>
                        <a:t> Percentage of people living with HIV who report experiences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of HIV-related discrimination in health-care settings.</a:t>
                      </a:r>
                      <a:endParaRPr lang="ru-RU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HIV-O 2</a:t>
                      </a:r>
                      <a:r>
                        <a:rPr lang="ru-RU" dirty="0"/>
                        <a:t>7</a:t>
                      </a:r>
                      <a:r>
                        <a:rPr lang="en-US" dirty="0"/>
                        <a:t> Percentage of people living with HIV who report internalized stigma.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907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HIV treatment and</a:t>
                      </a:r>
                    </a:p>
                    <a:p>
                      <a:pPr algn="just"/>
                      <a:r>
                        <a:rPr lang="en-US" dirty="0"/>
                        <a:t>differentiated service</a:t>
                      </a:r>
                    </a:p>
                    <a:p>
                      <a:pPr algn="just"/>
                      <a:r>
                        <a:rPr lang="en-US" dirty="0"/>
                        <a:t>delivery – adults (15 and</a:t>
                      </a:r>
                    </a:p>
                    <a:p>
                      <a:pPr algn="just"/>
                      <a:r>
                        <a:rPr lang="en-US" dirty="0"/>
                        <a:t>above)</a:t>
                      </a:r>
                      <a:endParaRPr lang="ru-RU" dirty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клинических специалистов по вопросам ППР в результате употребления ПАВ по классификации МКБ-11 (тренинг)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ЛУН квалифицированной медицинской помощи, с обоснованием клинических диагнозов, основанных на современной классификации МКБ-11.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 год.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dirty="0"/>
                        <a:t>Количество обученных специалистов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18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77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78A029-0199-4342-874B-3CF3656A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Men Who Have Sex with</a:t>
            </a:r>
            <a:r>
              <a:rPr lang="ru-RU" dirty="0"/>
              <a:t> </a:t>
            </a:r>
            <a:r>
              <a:rPr lang="en-US" dirty="0"/>
              <a:t>Men (MSM) and their</a:t>
            </a:r>
            <a:r>
              <a:rPr lang="ru-RU" dirty="0"/>
              <a:t> </a:t>
            </a:r>
            <a:r>
              <a:rPr lang="en-US" dirty="0"/>
              <a:t>Sexual Partners</a:t>
            </a:r>
            <a:endParaRPr lang="ru-RU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8F2C298-2D25-45CA-A32F-B5691B07B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920737"/>
              </p:ext>
            </p:extLst>
          </p:nvPr>
        </p:nvGraphicFramePr>
        <p:xfrm>
          <a:off x="0" y="2222500"/>
          <a:ext cx="12192001" cy="463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2929">
                  <a:extLst>
                    <a:ext uri="{9D8B030D-6E8A-4147-A177-3AD203B41FA5}">
                      <a16:colId xmlns:a16="http://schemas.microsoft.com/office/drawing/2014/main" val="4137941173"/>
                    </a:ext>
                  </a:extLst>
                </a:gridCol>
                <a:gridCol w="2272553">
                  <a:extLst>
                    <a:ext uri="{9D8B030D-6E8A-4147-A177-3AD203B41FA5}">
                      <a16:colId xmlns:a16="http://schemas.microsoft.com/office/drawing/2014/main" val="1081720098"/>
                    </a:ext>
                  </a:extLst>
                </a:gridCol>
                <a:gridCol w="3684494">
                  <a:extLst>
                    <a:ext uri="{9D8B030D-6E8A-4147-A177-3AD203B41FA5}">
                      <a16:colId xmlns:a16="http://schemas.microsoft.com/office/drawing/2014/main" val="3829410127"/>
                    </a:ext>
                  </a:extLst>
                </a:gridCol>
                <a:gridCol w="4312025">
                  <a:extLst>
                    <a:ext uri="{9D8B030D-6E8A-4147-A177-3AD203B41FA5}">
                      <a16:colId xmlns:a16="http://schemas.microsoft.com/office/drawing/2014/main" val="4133579509"/>
                    </a:ext>
                  </a:extLst>
                </a:gridCol>
              </a:tblGrid>
              <a:tr h="375573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39082"/>
                  </a:ext>
                </a:extLst>
              </a:tr>
              <a:tr h="4259927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Community empowerment</a:t>
                      </a:r>
                    </a:p>
                    <a:p>
                      <a:pPr algn="just"/>
                      <a:r>
                        <a:rPr lang="en-US" dirty="0"/>
                        <a:t>for MSM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клинических специалистов (наркологов) по вопросам сексуализированного употребления НПВ -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chemsex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(тренинг)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Устранение скрываемой и нескрываемой стигмы, а также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самостигмы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дискриминации и барьеров в доступе к специализированной квалифицированной медико-социальной помощи при употреблении психоактивных веществ в контексте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химсекса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ГБМСМ, практикующие сочетанное употребление психоактивных веществ совместно с сексуальным опытом.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HIV-O 23 Percentage of health workers who report negative attitudes towards key populations.</a:t>
                      </a:r>
                      <a:endParaRPr lang="ru-RU" dirty="0"/>
                    </a:p>
                    <a:p>
                      <a:pPr algn="just"/>
                      <a:endParaRPr lang="en-US" dirty="0"/>
                    </a:p>
                    <a:p>
                      <a:pPr algn="just"/>
                      <a:r>
                        <a:rPr lang="en-US" dirty="0"/>
                        <a:t>HIV-O 24 Percentage of health workers who report negative attitudes towards people living with HIV.</a:t>
                      </a:r>
                    </a:p>
                    <a:p>
                      <a:pPr algn="just"/>
                      <a:endParaRPr lang="en-US" dirty="0"/>
                    </a:p>
                    <a:p>
                      <a:pPr algn="just"/>
                      <a:r>
                        <a:rPr lang="en-US" dirty="0"/>
                        <a:t>HIV-O 28a Percentage of MSM who report having experienced stigma and discrimination in the last 6 months.</a:t>
                      </a:r>
                    </a:p>
                    <a:p>
                      <a:pPr algn="just"/>
                      <a:endParaRPr lang="en-US" dirty="0"/>
                    </a:p>
                    <a:p>
                      <a:pPr algn="just"/>
                      <a:r>
                        <a:rPr lang="en-US" dirty="0"/>
                        <a:t>HIV-O 16a Percentage of men who have sex with men who avoid health care because stigma and discrimination.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533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02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D4CEA-D35D-4DB6-875D-D4894EBB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PUD (injecting and non-injecting) and their Sexual</a:t>
            </a:r>
            <a:r>
              <a:rPr lang="ru-RU" dirty="0"/>
              <a:t> </a:t>
            </a:r>
            <a:r>
              <a:rPr lang="en-US" dirty="0"/>
              <a:t>Partners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E6C41A8-EE21-4192-A5E8-49AF69919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940851"/>
              </p:ext>
            </p:extLst>
          </p:nvPr>
        </p:nvGraphicFramePr>
        <p:xfrm>
          <a:off x="0" y="2222500"/>
          <a:ext cx="121920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059">
                  <a:extLst>
                    <a:ext uri="{9D8B030D-6E8A-4147-A177-3AD203B41FA5}">
                      <a16:colId xmlns:a16="http://schemas.microsoft.com/office/drawing/2014/main" val="3364160680"/>
                    </a:ext>
                  </a:extLst>
                </a:gridCol>
                <a:gridCol w="2877670">
                  <a:extLst>
                    <a:ext uri="{9D8B030D-6E8A-4147-A177-3AD203B41FA5}">
                      <a16:colId xmlns:a16="http://schemas.microsoft.com/office/drawing/2014/main" val="4172747390"/>
                    </a:ext>
                  </a:extLst>
                </a:gridCol>
                <a:gridCol w="4074459">
                  <a:extLst>
                    <a:ext uri="{9D8B030D-6E8A-4147-A177-3AD203B41FA5}">
                      <a16:colId xmlns:a16="http://schemas.microsoft.com/office/drawing/2014/main" val="2679193806"/>
                    </a:ext>
                  </a:extLst>
                </a:gridCol>
                <a:gridCol w="3222812">
                  <a:extLst>
                    <a:ext uri="{9D8B030D-6E8A-4147-A177-3AD203B41FA5}">
                      <a16:colId xmlns:a16="http://schemas.microsoft.com/office/drawing/2014/main" val="41568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36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Opioid substitution therapy</a:t>
                      </a:r>
                    </a:p>
                    <a:p>
                      <a:pPr algn="just"/>
                      <a:r>
                        <a:rPr lang="en-US" dirty="0"/>
                        <a:t>and other medically</a:t>
                      </a:r>
                    </a:p>
                    <a:p>
                      <a:pPr algn="just"/>
                      <a:r>
                        <a:rPr lang="en-US" dirty="0"/>
                        <a:t>assisted drug dependence</a:t>
                      </a:r>
                    </a:p>
                    <a:p>
                      <a:pPr algn="just"/>
                      <a:r>
                        <a:rPr lang="en-US" dirty="0"/>
                        <a:t>treatment for PWID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МБГ ПТАО по предоставлению комплексных медицинских и социальных услуг, в т.ч. поддержка приверженности АРТ (тренинг)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Регулярное обучение сотрудников кабинетов ПТАО, в том числе и впервые открывшихся, создание благоприятной терапевтической среды.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2024, 2025 годы.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КР – 5 </a:t>
                      </a:r>
                      <a:r>
                        <a:rPr lang="en-US" dirty="0"/>
                        <a:t>Percentage of individuals receiving OST who received treatment for at least 6 month.</a:t>
                      </a:r>
                    </a:p>
                    <a:p>
                      <a:pPr algn="just"/>
                      <a:endParaRPr lang="ru-RU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КР – 8 </a:t>
                      </a:r>
                      <a:r>
                        <a:rPr lang="en-US" dirty="0"/>
                        <a:t>Percentage of PWID receiving OST.</a:t>
                      </a:r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6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  <a:p>
                      <a:pPr algn="just"/>
                      <a:r>
                        <a:rPr lang="en-US" dirty="0"/>
                        <a:t>Opioid substitution therapy</a:t>
                      </a:r>
                    </a:p>
                    <a:p>
                      <a:pPr algn="just"/>
                      <a:r>
                        <a:rPr lang="en-US" dirty="0"/>
                        <a:t>and other medically</a:t>
                      </a:r>
                    </a:p>
                    <a:p>
                      <a:pPr algn="just"/>
                      <a:r>
                        <a:rPr lang="en-US" dirty="0"/>
                        <a:t>assisted drug dependence</a:t>
                      </a:r>
                    </a:p>
                    <a:p>
                      <a:pPr algn="just"/>
                      <a:r>
                        <a:rPr lang="en-US" dirty="0"/>
                        <a:t>treatment for PWID</a:t>
                      </a:r>
                      <a:endParaRPr lang="ru-RU" dirty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еминары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НПО и врачей кабинетов ПТАО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Установление сотрудничества государственного и негосударственного секторов необходимо для более качественной поддержки пациентов ПТАО, ЛУИН, ЛЖВ.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  <a:p>
                      <a:pPr algn="just"/>
                      <a:r>
                        <a:rPr lang="ru-RU" dirty="0"/>
                        <a:t>КР – 5 </a:t>
                      </a:r>
                      <a:r>
                        <a:rPr lang="en-US" dirty="0"/>
                        <a:t>Percentage of individuals receiving OST who received treatment for at least 6 month.</a:t>
                      </a:r>
                    </a:p>
                    <a:p>
                      <a:pPr algn="just"/>
                      <a:endParaRPr lang="ru-RU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КР – 8 </a:t>
                      </a:r>
                      <a:r>
                        <a:rPr lang="en-US" dirty="0"/>
                        <a:t>Percentage of PWID receiving 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19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04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D4CEA-D35D-4DB6-875D-D4894EBB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PUD (injecting and non-injecting) and their Sexual</a:t>
            </a:r>
            <a:r>
              <a:rPr lang="ru-RU" dirty="0"/>
              <a:t> </a:t>
            </a:r>
            <a:r>
              <a:rPr lang="en-US" dirty="0"/>
              <a:t>Partners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E6C41A8-EE21-4192-A5E8-49AF69919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194608"/>
              </p:ext>
            </p:extLst>
          </p:nvPr>
        </p:nvGraphicFramePr>
        <p:xfrm>
          <a:off x="0" y="2222500"/>
          <a:ext cx="121920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059">
                  <a:extLst>
                    <a:ext uri="{9D8B030D-6E8A-4147-A177-3AD203B41FA5}">
                      <a16:colId xmlns:a16="http://schemas.microsoft.com/office/drawing/2014/main" val="3364160680"/>
                    </a:ext>
                  </a:extLst>
                </a:gridCol>
                <a:gridCol w="2877670">
                  <a:extLst>
                    <a:ext uri="{9D8B030D-6E8A-4147-A177-3AD203B41FA5}">
                      <a16:colId xmlns:a16="http://schemas.microsoft.com/office/drawing/2014/main" val="4172747390"/>
                    </a:ext>
                  </a:extLst>
                </a:gridCol>
                <a:gridCol w="4074459">
                  <a:extLst>
                    <a:ext uri="{9D8B030D-6E8A-4147-A177-3AD203B41FA5}">
                      <a16:colId xmlns:a16="http://schemas.microsoft.com/office/drawing/2014/main" val="2679193806"/>
                    </a:ext>
                  </a:extLst>
                </a:gridCol>
                <a:gridCol w="3222812">
                  <a:extLst>
                    <a:ext uri="{9D8B030D-6E8A-4147-A177-3AD203B41FA5}">
                      <a16:colId xmlns:a16="http://schemas.microsoft.com/office/drawing/2014/main" val="41568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36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Opioid substitution therapy</a:t>
                      </a:r>
                    </a:p>
                    <a:p>
                      <a:pPr algn="just"/>
                      <a:r>
                        <a:rPr lang="en-US" dirty="0"/>
                        <a:t>and other medically</a:t>
                      </a:r>
                    </a:p>
                    <a:p>
                      <a:pPr algn="just"/>
                      <a:r>
                        <a:rPr lang="en-US" dirty="0"/>
                        <a:t>assisted drug dependence</a:t>
                      </a:r>
                    </a:p>
                    <a:p>
                      <a:pPr algn="just"/>
                      <a:r>
                        <a:rPr lang="en-US" dirty="0"/>
                        <a:t>treatment for PWID</a:t>
                      </a:r>
                      <a:endParaRPr lang="ru-RU" dirty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Визиты в регионы для оценки качества предоставления услуг ПТАО, выявления и решения проблем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Site support visits: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оказание организационно-технической поддержки кабинетов ПТАО, а том числе и впервые открывшихся, беседы с пациентами, врачами, медицинскими сестрами, психологами и социальными работниками.</a:t>
                      </a:r>
                    </a:p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2024-2026 годы.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КР – 5 </a:t>
                      </a:r>
                      <a:r>
                        <a:rPr lang="en-US" dirty="0"/>
                        <a:t>Percentage of individuals receiving OST who received treatment for at least 6 month.</a:t>
                      </a:r>
                    </a:p>
                    <a:p>
                      <a:pPr algn="just"/>
                      <a:endParaRPr lang="ru-RU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КР – 8 </a:t>
                      </a:r>
                      <a:r>
                        <a:rPr lang="en-US" dirty="0"/>
                        <a:t>Percentage of PWID receiving 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74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6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65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D4CEA-D35D-4DB6-875D-D4894EBB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PUD (injecting and non-injecting) and their Sexual</a:t>
            </a:r>
            <a:r>
              <a:rPr lang="ru-RU" dirty="0"/>
              <a:t> </a:t>
            </a:r>
            <a:r>
              <a:rPr lang="en-US" dirty="0"/>
              <a:t>Partners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E6C41A8-EE21-4192-A5E8-49AF69919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855337"/>
              </p:ext>
            </p:extLst>
          </p:nvPr>
        </p:nvGraphicFramePr>
        <p:xfrm>
          <a:off x="0" y="2222500"/>
          <a:ext cx="12192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059">
                  <a:extLst>
                    <a:ext uri="{9D8B030D-6E8A-4147-A177-3AD203B41FA5}">
                      <a16:colId xmlns:a16="http://schemas.microsoft.com/office/drawing/2014/main" val="3364160680"/>
                    </a:ext>
                  </a:extLst>
                </a:gridCol>
                <a:gridCol w="2877670">
                  <a:extLst>
                    <a:ext uri="{9D8B030D-6E8A-4147-A177-3AD203B41FA5}">
                      <a16:colId xmlns:a16="http://schemas.microsoft.com/office/drawing/2014/main" val="4172747390"/>
                    </a:ext>
                  </a:extLst>
                </a:gridCol>
                <a:gridCol w="4074459">
                  <a:extLst>
                    <a:ext uri="{9D8B030D-6E8A-4147-A177-3AD203B41FA5}">
                      <a16:colId xmlns:a16="http://schemas.microsoft.com/office/drawing/2014/main" val="2679193806"/>
                    </a:ext>
                  </a:extLst>
                </a:gridCol>
                <a:gridCol w="3222812">
                  <a:extLst>
                    <a:ext uri="{9D8B030D-6E8A-4147-A177-3AD203B41FA5}">
                      <a16:colId xmlns:a16="http://schemas.microsoft.com/office/drawing/2014/main" val="4156870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36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Opioid substitution therapy</a:t>
                      </a:r>
                    </a:p>
                    <a:p>
                      <a:pPr algn="just"/>
                      <a:r>
                        <a:rPr lang="en-US" dirty="0"/>
                        <a:t>and other medically</a:t>
                      </a:r>
                    </a:p>
                    <a:p>
                      <a:pPr algn="just"/>
                      <a:r>
                        <a:rPr lang="en-US" dirty="0"/>
                        <a:t>assisted drug dependence</a:t>
                      </a:r>
                    </a:p>
                    <a:p>
                      <a:pPr algn="just"/>
                      <a:r>
                        <a:rPr lang="en-US" dirty="0"/>
                        <a:t>treatment for PWID</a:t>
                      </a:r>
                      <a:endParaRPr lang="ru-RU" dirty="0"/>
                    </a:p>
                    <a:p>
                      <a:pPr algn="just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устойчивости программы ПТАО - проведение семинара для сотрудников МВД по вопросам программ снижения вреда при опиоидной зависимости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Укрепление сотрудничества двух министерств поспособствует росту устойчивости ПТАО.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Адвокация ПТАО и других программ снижения вреда.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 год.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HIV O-25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Percentage of law enforcement officers who report negative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attitudes towards key populations.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744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sz="1700" dirty="0"/>
                        <a:t>Community empowerment</a:t>
                      </a:r>
                    </a:p>
                    <a:p>
                      <a:pPr algn="just"/>
                      <a:r>
                        <a:rPr lang="en-US" sz="1700" dirty="0"/>
                        <a:t>for PUD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осведомленности о НПВ через СМИ - семинары для представителей СМИ и пресс-секретарей центров СПИД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k-K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семинар-тренинг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осведомленности населения, особенно молодежи о вредных последствиях употребления НПВ, признаках передозировок, симптомов психической и физической зависимости, социальных последствиях.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 год.</a:t>
                      </a:r>
                      <a:endParaRPr lang="en-US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700" dirty="0"/>
                        <a:t>Публикации в СМИ и на страницах медицинских организаций.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60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ru-RU" sz="17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19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22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1D4CEA-D35D-4DB6-875D-D4894EBB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PUD (injecting and non-injecting) and their Sexual</a:t>
            </a:r>
            <a:r>
              <a:rPr lang="ru-RU" dirty="0"/>
              <a:t> </a:t>
            </a:r>
            <a:r>
              <a:rPr lang="en-US" dirty="0"/>
              <a:t>Partners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E6C41A8-EE21-4192-A5E8-49AF69919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208806"/>
              </p:ext>
            </p:extLst>
          </p:nvPr>
        </p:nvGraphicFramePr>
        <p:xfrm>
          <a:off x="0" y="2222500"/>
          <a:ext cx="12192000" cy="463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059">
                  <a:extLst>
                    <a:ext uri="{9D8B030D-6E8A-4147-A177-3AD203B41FA5}">
                      <a16:colId xmlns:a16="http://schemas.microsoft.com/office/drawing/2014/main" val="3364160680"/>
                    </a:ext>
                  </a:extLst>
                </a:gridCol>
                <a:gridCol w="2529541">
                  <a:extLst>
                    <a:ext uri="{9D8B030D-6E8A-4147-A177-3AD203B41FA5}">
                      <a16:colId xmlns:a16="http://schemas.microsoft.com/office/drawing/2014/main" val="4172747390"/>
                    </a:ext>
                  </a:extLst>
                </a:gridCol>
                <a:gridCol w="3826933">
                  <a:extLst>
                    <a:ext uri="{9D8B030D-6E8A-4147-A177-3AD203B41FA5}">
                      <a16:colId xmlns:a16="http://schemas.microsoft.com/office/drawing/2014/main" val="2679193806"/>
                    </a:ext>
                  </a:extLst>
                </a:gridCol>
                <a:gridCol w="3818467">
                  <a:extLst>
                    <a:ext uri="{9D8B030D-6E8A-4147-A177-3AD203B41FA5}">
                      <a16:colId xmlns:a16="http://schemas.microsoft.com/office/drawing/2014/main" val="4156870409"/>
                    </a:ext>
                  </a:extLst>
                </a:gridCol>
              </a:tblGrid>
              <a:tr h="399518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36452"/>
                  </a:ext>
                </a:extLst>
              </a:tr>
              <a:tr h="4235982">
                <a:tc>
                  <a:txBody>
                    <a:bodyPr/>
                    <a:lstStyle/>
                    <a:p>
                      <a:pPr algn="just"/>
                      <a:r>
                        <a:rPr lang="en-US" sz="1700" dirty="0"/>
                        <a:t>Removing human rights-</a:t>
                      </a:r>
                    </a:p>
                    <a:p>
                      <a:pPr algn="just"/>
                      <a:r>
                        <a:rPr lang="en-US" sz="1700" dirty="0"/>
                        <a:t>related barriers to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prevention for PUD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Обмен опытом для  специалистов сектора здравоохранения в специализированном центре, занимающимся оказанием комплексной медико-социальной помощи ЛУН (НПВ)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Улучшение доверительных отношений между врачом и пациентом, привлекательности и эффективности программ снижения вреда для ЛУН (НПВ), снижения уровня стигмы, страха обращения за помощью.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Усиление профилактических программ среди ключевых групп населения, включая ДКП.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 год.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700" dirty="0"/>
                        <a:t>HIV O-15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Percentage of people living with HIV who report experiences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of HIV-related discrimination in health-care settings.</a:t>
                      </a:r>
                      <a:endParaRPr lang="ru-RU" sz="1700" dirty="0"/>
                    </a:p>
                    <a:p>
                      <a:pPr algn="just"/>
                      <a:endParaRPr lang="ru-RU" sz="1700" dirty="0"/>
                    </a:p>
                    <a:p>
                      <a:pPr algn="just"/>
                      <a:r>
                        <a:rPr lang="en-US" sz="1700" dirty="0"/>
                        <a:t>HIV O-1</a:t>
                      </a:r>
                      <a:r>
                        <a:rPr lang="ru-RU" sz="1700" dirty="0"/>
                        <a:t>6а </a:t>
                      </a:r>
                      <a:r>
                        <a:rPr lang="en-US" sz="1700" dirty="0"/>
                        <a:t>Percentage of men who have sex with men who avoid health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care because of stigma and discrimination.</a:t>
                      </a:r>
                      <a:endParaRPr lang="ru-RU" sz="1700" dirty="0"/>
                    </a:p>
                    <a:p>
                      <a:pPr algn="just"/>
                      <a:endParaRPr lang="ru-RU" sz="1700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/>
                        <a:t>HIV O-1</a:t>
                      </a:r>
                      <a:r>
                        <a:rPr lang="ru-RU" sz="1700" dirty="0"/>
                        <a:t>6</a:t>
                      </a:r>
                      <a:r>
                        <a:rPr lang="en-US" sz="1700" dirty="0"/>
                        <a:t>d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Percentage of PWID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who avoid health</a:t>
                      </a:r>
                      <a:r>
                        <a:rPr lang="ru-RU" sz="1700" dirty="0"/>
                        <a:t> </a:t>
                      </a:r>
                      <a:r>
                        <a:rPr lang="en-US" sz="1700" dirty="0"/>
                        <a:t>care because of stigma and discrimination.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660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04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EE85C-1DE3-4ECE-9D49-E5820613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People in Prisons and</a:t>
            </a:r>
            <a:r>
              <a:rPr lang="ru-RU" dirty="0"/>
              <a:t> </a:t>
            </a:r>
            <a:r>
              <a:rPr lang="en-US" dirty="0"/>
              <a:t>Other Closed Settings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2EF1A85C-7BC3-C90C-95B8-D803EBB0F6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909253"/>
              </p:ext>
            </p:extLst>
          </p:nvPr>
        </p:nvGraphicFramePr>
        <p:xfrm>
          <a:off x="0" y="2222500"/>
          <a:ext cx="121920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899995785"/>
                    </a:ext>
                  </a:extLst>
                </a:gridCol>
                <a:gridCol w="2463800">
                  <a:extLst>
                    <a:ext uri="{9D8B030D-6E8A-4147-A177-3AD203B41FA5}">
                      <a16:colId xmlns:a16="http://schemas.microsoft.com/office/drawing/2014/main" val="3144608005"/>
                    </a:ext>
                  </a:extLst>
                </a:gridCol>
                <a:gridCol w="3632200">
                  <a:extLst>
                    <a:ext uri="{9D8B030D-6E8A-4147-A177-3AD203B41FA5}">
                      <a16:colId xmlns:a16="http://schemas.microsoft.com/office/drawing/2014/main" val="183016549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624255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421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Harm reduction</a:t>
                      </a:r>
                    </a:p>
                    <a:p>
                      <a:pPr algn="just"/>
                      <a:r>
                        <a:rPr lang="en-US" dirty="0"/>
                        <a:t>interventions for drug use</a:t>
                      </a:r>
                    </a:p>
                    <a:p>
                      <a:pPr algn="just"/>
                      <a:r>
                        <a:rPr lang="en-US" dirty="0"/>
                        <a:t>for prisoners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Повышение устойчивости программы ПТАО - подготовка нормативных документов для ПТАО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Нормативно-правовое регулирование оборота лекарственных средств, содержащих наркотические средства, подлежащие контролю в Республике Казахстан, находится в компетенции Министерства Здравоохранения. 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утверждение НПА, а также внесение изменений в действующие, качественно повлияет на устойчивость ПТАО в Республике Казахстан.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год.</a:t>
                      </a:r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КР – 5 </a:t>
                      </a:r>
                      <a:r>
                        <a:rPr lang="en-US" dirty="0"/>
                        <a:t>Percentage of individuals receiving OST who received treatment for at least 6 month.</a:t>
                      </a:r>
                    </a:p>
                    <a:p>
                      <a:pPr algn="just"/>
                      <a:endParaRPr lang="ru-RU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КР – 8 </a:t>
                      </a:r>
                      <a:r>
                        <a:rPr lang="en-US" dirty="0"/>
                        <a:t>Percentage of PWID receiving 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790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47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08ED3C-309E-47DB-9DA2-3B492919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Program</a:t>
            </a:r>
            <a:r>
              <a:rPr lang="ru-RU" dirty="0"/>
              <a:t> </a:t>
            </a:r>
            <a:r>
              <a:rPr lang="en-US" dirty="0"/>
              <a:t>Stewardship</a:t>
            </a:r>
            <a:endParaRPr lang="ru-RU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A59D1A71-6C10-41F8-A7FC-057734FFC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974317"/>
              </p:ext>
            </p:extLst>
          </p:nvPr>
        </p:nvGraphicFramePr>
        <p:xfrm>
          <a:off x="0" y="2222500"/>
          <a:ext cx="12192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953">
                  <a:extLst>
                    <a:ext uri="{9D8B030D-6E8A-4147-A177-3AD203B41FA5}">
                      <a16:colId xmlns:a16="http://schemas.microsoft.com/office/drawing/2014/main" val="3550154855"/>
                    </a:ext>
                  </a:extLst>
                </a:gridCol>
                <a:gridCol w="2958353">
                  <a:extLst>
                    <a:ext uri="{9D8B030D-6E8A-4147-A177-3AD203B41FA5}">
                      <a16:colId xmlns:a16="http://schemas.microsoft.com/office/drawing/2014/main" val="1725222573"/>
                    </a:ext>
                  </a:extLst>
                </a:gridCol>
                <a:gridCol w="4141694">
                  <a:extLst>
                    <a:ext uri="{9D8B030D-6E8A-4147-A177-3AD203B41FA5}">
                      <a16:colId xmlns:a16="http://schemas.microsoft.com/office/drawing/2014/main" val="56361172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137065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501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Prevention Program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Stewardship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Пересмотр клинического протокола диагностики и лечения ППР, вызванных употреблением НПВ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Приведение в соответствие с рекомендациями ВОЗ национальных протоколов диагностики и лечения ментальных расстройств, а именно, психических и поведенческих расстройств (заболеваний).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Приведение в соответствие международным нормам правил оказания лечебно-диагностической помощи и актуализация психофармакологических вмешательств.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 год.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Количество ЛУН, получивших терапию в соответствии с КПДЛ ППР НПВ.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573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2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C996D-59C4-402A-8782-1CA82474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Package for</a:t>
            </a:r>
            <a:r>
              <a:rPr lang="ru-RU" dirty="0"/>
              <a:t> </a:t>
            </a:r>
            <a:r>
              <a:rPr lang="en-US" dirty="0"/>
              <a:t>Other Vulnerable</a:t>
            </a:r>
            <a:r>
              <a:rPr lang="ru-RU" dirty="0"/>
              <a:t> </a:t>
            </a:r>
            <a:r>
              <a:rPr lang="en-US" dirty="0"/>
              <a:t>Populations (OVP)</a:t>
            </a:r>
            <a:endParaRPr lang="ru-RU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F73AA85E-F0BA-4EAF-BD55-F566D61FC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435006"/>
              </p:ext>
            </p:extLst>
          </p:nvPr>
        </p:nvGraphicFramePr>
        <p:xfrm>
          <a:off x="0" y="2222500"/>
          <a:ext cx="12192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435">
                  <a:extLst>
                    <a:ext uri="{9D8B030D-6E8A-4147-A177-3AD203B41FA5}">
                      <a16:colId xmlns:a16="http://schemas.microsoft.com/office/drawing/2014/main" val="1026604332"/>
                    </a:ext>
                  </a:extLst>
                </a:gridCol>
                <a:gridCol w="2541494">
                  <a:extLst>
                    <a:ext uri="{9D8B030D-6E8A-4147-A177-3AD203B41FA5}">
                      <a16:colId xmlns:a16="http://schemas.microsoft.com/office/drawing/2014/main" val="2796589632"/>
                    </a:ext>
                  </a:extLst>
                </a:gridCol>
                <a:gridCol w="4276165">
                  <a:extLst>
                    <a:ext uri="{9D8B030D-6E8A-4147-A177-3AD203B41FA5}">
                      <a16:colId xmlns:a16="http://schemas.microsoft.com/office/drawing/2014/main" val="4233483121"/>
                    </a:ext>
                  </a:extLst>
                </a:gridCol>
                <a:gridCol w="3706906">
                  <a:extLst>
                    <a:ext uri="{9D8B030D-6E8A-4147-A177-3AD203B41FA5}">
                      <a16:colId xmlns:a16="http://schemas.microsoft.com/office/drawing/2014/main" val="2863331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Интервенция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Цель, срок исполнения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Индикаторы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180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Community empowerment</a:t>
                      </a:r>
                    </a:p>
                    <a:p>
                      <a:pPr algn="just"/>
                      <a:r>
                        <a:rPr lang="en-US" dirty="0"/>
                        <a:t>for OVP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Обучение психологов государственного и негосударственного секторов по работе с «Синдромом выжившего в эпидемии ВИЧ» (тренинг, практические занятия)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Понятием «синдром выжившего в эпидемии ВИЧ» описывается спектр устойчивых травматических реакций, появившихся как следствие переживания человеком эпидемии ВИЧ/СПИДа. Это комплекс психосоциальных и физиологических проблем со здоровьем, которые различаются по степени интенсивности и по-разному влияют на людей. Входит в понятие ВИЧ-ассоциированных психических расстройств.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 год.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HIV-O </a:t>
                      </a:r>
                      <a:r>
                        <a:rPr lang="ru-RU" dirty="0"/>
                        <a:t>15</a:t>
                      </a:r>
                      <a:r>
                        <a:rPr lang="en-US" dirty="0"/>
                        <a:t> Percentage of people living with HIV who report experiences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of HIV-related discrimination in health-care settings.</a:t>
                      </a:r>
                      <a:endParaRPr lang="ru-RU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HIV-O 2</a:t>
                      </a:r>
                      <a:r>
                        <a:rPr lang="ru-RU" dirty="0"/>
                        <a:t>7</a:t>
                      </a:r>
                      <a:r>
                        <a:rPr lang="en-US" dirty="0"/>
                        <a:t> Percentage of people living with HIV who report internalized stigma.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907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734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Другая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D4E1ED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262</TotalTime>
  <Words>1237</Words>
  <Application>Microsoft Office PowerPoint</Application>
  <PresentationFormat>Широкоэкранный</PresentationFormat>
  <Paragraphs>168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 2</vt:lpstr>
      <vt:lpstr>Цитаты</vt:lpstr>
      <vt:lpstr>Основные модули</vt:lpstr>
      <vt:lpstr>Prevention Package for Men Who Have Sex with Men (MSM) and their Sexual Partners</vt:lpstr>
      <vt:lpstr>Prevention Package for PUD (injecting and non-injecting) and their Sexual Partners</vt:lpstr>
      <vt:lpstr>Prevention Package for PUD (injecting and non-injecting) and their Sexual Partners</vt:lpstr>
      <vt:lpstr>Prevention Package for PUD (injecting and non-injecting) and their Sexual Partners</vt:lpstr>
      <vt:lpstr>Prevention Package for PUD (injecting and non-injecting) and their Sexual Partners</vt:lpstr>
      <vt:lpstr>Prevention Package for People in Prisons and Other Closed Settings</vt:lpstr>
      <vt:lpstr>Prevention Program Stewardship</vt:lpstr>
      <vt:lpstr>Prevention Package for Other Vulnerable Populations (OVP)</vt:lpstr>
      <vt:lpstr>Treatment, Care and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</dc:title>
  <dc:creator>User</dc:creator>
  <cp:lastModifiedBy>Nadezhda Cherchenko</cp:lastModifiedBy>
  <cp:revision>31</cp:revision>
  <dcterms:created xsi:type="dcterms:W3CDTF">2023-03-14T14:33:02Z</dcterms:created>
  <dcterms:modified xsi:type="dcterms:W3CDTF">2023-03-15T06:53:28Z</dcterms:modified>
</cp:coreProperties>
</file>