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77" r:id="rId8"/>
    <p:sldId id="264" r:id="rId9"/>
    <p:sldId id="265" r:id="rId10"/>
    <p:sldId id="269" r:id="rId11"/>
    <p:sldId id="27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FAA5A1-583F-4E4A-ACED-EE36212CAAEF}" v="8" dt="2021-06-02T17:46:29.2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5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97CAB7-D9E7-459E-9C47-BB2C6678E4A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FAA4BB88-5C62-440C-84DA-32FEBFFED95F}" type="pres">
      <dgm:prSet presAssocID="{3797CAB7-D9E7-459E-9C47-BB2C6678E4A4}" presName="linearFlow" presStyleCnt="0">
        <dgm:presLayoutVars>
          <dgm:resizeHandles val="exact"/>
        </dgm:presLayoutVars>
      </dgm:prSet>
      <dgm:spPr/>
    </dgm:pt>
  </dgm:ptLst>
  <dgm:cxnLst>
    <dgm:cxn modelId="{36C534CE-256E-4333-9F02-5E6FFF81B3CA}" type="presOf" srcId="{3797CAB7-D9E7-459E-9C47-BB2C6678E4A4}" destId="{FAA4BB88-5C62-440C-84DA-32FEBFFED95F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81B469-5186-4927-94F2-6F8C07CE13FA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2ADDB8-E9F3-4BD8-8F47-FA7D22002C85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Финансы</a:t>
          </a:r>
        </a:p>
      </dgm:t>
    </dgm:pt>
    <dgm:pt modelId="{83F69224-35AF-4C07-9AA7-36D24BEFDF41}" type="parTrans" cxnId="{9F5AAFA9-5B2E-41A1-9EF1-A5D533C5D726}">
      <dgm:prSet/>
      <dgm:spPr/>
      <dgm:t>
        <a:bodyPr/>
        <a:lstStyle/>
        <a:p>
          <a:endParaRPr lang="ru-RU"/>
        </a:p>
      </dgm:t>
    </dgm:pt>
    <dgm:pt modelId="{A3B17F6F-4323-489C-BDF6-8CD02577C9C7}" type="sibTrans" cxnId="{9F5AAFA9-5B2E-41A1-9EF1-A5D533C5D726}">
      <dgm:prSet/>
      <dgm:spPr/>
      <dgm:t>
        <a:bodyPr/>
        <a:lstStyle/>
        <a:p>
          <a:endParaRPr lang="ru-RU"/>
        </a:p>
      </dgm:t>
    </dgm:pt>
    <dgm:pt modelId="{7CC85620-AF1B-4573-90D9-D371B498775C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Внедрение</a:t>
          </a:r>
        </a:p>
      </dgm:t>
    </dgm:pt>
    <dgm:pt modelId="{FFE1DB99-55BE-4486-B1FA-B958A7AD7C6D}" type="parTrans" cxnId="{270ECA5F-5555-4E56-A622-C36F3FD9724C}">
      <dgm:prSet/>
      <dgm:spPr/>
      <dgm:t>
        <a:bodyPr/>
        <a:lstStyle/>
        <a:p>
          <a:endParaRPr lang="ru-RU"/>
        </a:p>
      </dgm:t>
    </dgm:pt>
    <dgm:pt modelId="{B16F75C0-BF7B-46C3-95DE-444B2E8C7675}" type="sibTrans" cxnId="{270ECA5F-5555-4E56-A622-C36F3FD9724C}">
      <dgm:prSet/>
      <dgm:spPr/>
      <dgm:t>
        <a:bodyPr/>
        <a:lstStyle/>
        <a:p>
          <a:endParaRPr lang="ru-RU"/>
        </a:p>
      </dgm:t>
    </dgm:pt>
    <dgm:pt modelId="{79686208-481F-47AD-8D3C-4D32648F0475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Отчетность</a:t>
          </a:r>
        </a:p>
      </dgm:t>
    </dgm:pt>
    <dgm:pt modelId="{A868E0EA-C0CF-45A6-AA08-5864F53DF4C2}" type="parTrans" cxnId="{BAF97E69-2F74-403C-9B5E-202DBD49EC64}">
      <dgm:prSet/>
      <dgm:spPr/>
      <dgm:t>
        <a:bodyPr/>
        <a:lstStyle/>
        <a:p>
          <a:endParaRPr lang="ru-RU"/>
        </a:p>
      </dgm:t>
    </dgm:pt>
    <dgm:pt modelId="{BF410021-E28F-4017-93F0-4FEDE7AA8570}" type="sibTrans" cxnId="{BAF97E69-2F74-403C-9B5E-202DBD49EC64}">
      <dgm:prSet/>
      <dgm:spPr/>
      <dgm:t>
        <a:bodyPr/>
        <a:lstStyle/>
        <a:p>
          <a:endParaRPr lang="ru-RU"/>
        </a:p>
      </dgm:t>
    </dgm:pt>
    <dgm:pt modelId="{B5F0AF95-AFE6-4883-BE69-E6009BAA5D19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Закупки</a:t>
          </a:r>
        </a:p>
      </dgm:t>
    </dgm:pt>
    <dgm:pt modelId="{A7628E91-32B6-4EB1-8FA1-8603CF8277C6}" type="parTrans" cxnId="{A56E9678-9D7A-4D45-BB42-E527482BB3CA}">
      <dgm:prSet/>
      <dgm:spPr/>
      <dgm:t>
        <a:bodyPr/>
        <a:lstStyle/>
        <a:p>
          <a:endParaRPr lang="ru-RU"/>
        </a:p>
      </dgm:t>
    </dgm:pt>
    <dgm:pt modelId="{04DA968F-056D-4909-A602-B660CCA769E7}" type="sibTrans" cxnId="{A56E9678-9D7A-4D45-BB42-E527482BB3CA}">
      <dgm:prSet/>
      <dgm:spPr/>
      <dgm:t>
        <a:bodyPr/>
        <a:lstStyle/>
        <a:p>
          <a:endParaRPr lang="ru-RU"/>
        </a:p>
      </dgm:t>
    </dgm:pt>
    <dgm:pt modelId="{AA5F8A6D-61DF-42B6-A095-755BD851FB97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Результаты</a:t>
          </a:r>
        </a:p>
      </dgm:t>
    </dgm:pt>
    <dgm:pt modelId="{C9D884B9-9496-4FBE-8BC0-8B3978F6D4CC}" type="parTrans" cxnId="{4C36ABDD-FD27-458C-AF44-61B0BDF0C2BD}">
      <dgm:prSet/>
      <dgm:spPr/>
      <dgm:t>
        <a:bodyPr/>
        <a:lstStyle/>
        <a:p>
          <a:endParaRPr lang="ru-RU"/>
        </a:p>
      </dgm:t>
    </dgm:pt>
    <dgm:pt modelId="{56F32063-AF41-4BC2-A148-A47960D8B963}" type="sibTrans" cxnId="{4C36ABDD-FD27-458C-AF44-61B0BDF0C2BD}">
      <dgm:prSet/>
      <dgm:spPr/>
      <dgm:t>
        <a:bodyPr/>
        <a:lstStyle/>
        <a:p>
          <a:endParaRPr lang="ru-RU"/>
        </a:p>
      </dgm:t>
    </dgm:pt>
    <dgm:pt modelId="{2DCCB8B2-D58C-4F81-A97E-07DA79A6643B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Техническая помощь</a:t>
          </a:r>
        </a:p>
      </dgm:t>
    </dgm:pt>
    <dgm:pt modelId="{1AAF8960-624E-439F-91D8-A1440AA96951}" type="parTrans" cxnId="{E300CA8F-FA53-46B9-B8DD-CF71736F9360}">
      <dgm:prSet/>
      <dgm:spPr/>
      <dgm:t>
        <a:bodyPr/>
        <a:lstStyle/>
        <a:p>
          <a:endParaRPr lang="ru-RU"/>
        </a:p>
      </dgm:t>
    </dgm:pt>
    <dgm:pt modelId="{024F9EF8-3041-4FEB-9303-70B300D4AE85}" type="sibTrans" cxnId="{E300CA8F-FA53-46B9-B8DD-CF71736F9360}">
      <dgm:prSet/>
      <dgm:spPr/>
      <dgm:t>
        <a:bodyPr/>
        <a:lstStyle/>
        <a:p>
          <a:endParaRPr lang="ru-RU"/>
        </a:p>
      </dgm:t>
    </dgm:pt>
    <dgm:pt modelId="{FFE0085D-723C-41A3-B881-80459B5460B2}" type="pres">
      <dgm:prSet presAssocID="{1981B469-5186-4927-94F2-6F8C07CE13FA}" presName="Name0" presStyleCnt="0">
        <dgm:presLayoutVars>
          <dgm:dir/>
          <dgm:animLvl val="lvl"/>
          <dgm:resizeHandles val="exact"/>
        </dgm:presLayoutVars>
      </dgm:prSet>
      <dgm:spPr/>
    </dgm:pt>
    <dgm:pt modelId="{1D9E9FF1-768D-41A4-8348-F373FF95AAA5}" type="pres">
      <dgm:prSet presAssocID="{EA2ADDB8-E9F3-4BD8-8F47-FA7D22002C85}" presName="vertFlow" presStyleCnt="0"/>
      <dgm:spPr/>
    </dgm:pt>
    <dgm:pt modelId="{1846589C-B533-4B3F-9BF0-E7B2EF550731}" type="pres">
      <dgm:prSet presAssocID="{EA2ADDB8-E9F3-4BD8-8F47-FA7D22002C85}" presName="header" presStyleLbl="node1" presStyleIdx="0" presStyleCnt="2"/>
      <dgm:spPr/>
    </dgm:pt>
    <dgm:pt modelId="{1B875D25-1FE8-4BF7-B258-2F8B19BDDFF6}" type="pres">
      <dgm:prSet presAssocID="{FFE1DB99-55BE-4486-B1FA-B958A7AD7C6D}" presName="parTrans" presStyleLbl="sibTrans2D1" presStyleIdx="0" presStyleCnt="4"/>
      <dgm:spPr/>
    </dgm:pt>
    <dgm:pt modelId="{96859536-815C-4187-B04C-530D0507DF5F}" type="pres">
      <dgm:prSet presAssocID="{7CC85620-AF1B-4573-90D9-D371B498775C}" presName="child" presStyleLbl="alignAccFollowNode1" presStyleIdx="0" presStyleCnt="4">
        <dgm:presLayoutVars>
          <dgm:chMax val="0"/>
          <dgm:bulletEnabled val="1"/>
        </dgm:presLayoutVars>
      </dgm:prSet>
      <dgm:spPr/>
    </dgm:pt>
    <dgm:pt modelId="{9A10DEEA-170A-4031-8AAA-AD289745C57A}" type="pres">
      <dgm:prSet presAssocID="{B16F75C0-BF7B-46C3-95DE-444B2E8C7675}" presName="sibTrans" presStyleLbl="sibTrans2D1" presStyleIdx="1" presStyleCnt="4"/>
      <dgm:spPr/>
    </dgm:pt>
    <dgm:pt modelId="{B2F267DA-F1A9-4552-8582-07F78DB716E5}" type="pres">
      <dgm:prSet presAssocID="{79686208-481F-47AD-8D3C-4D32648F0475}" presName="child" presStyleLbl="alignAccFollowNode1" presStyleIdx="1" presStyleCnt="4">
        <dgm:presLayoutVars>
          <dgm:chMax val="0"/>
          <dgm:bulletEnabled val="1"/>
        </dgm:presLayoutVars>
      </dgm:prSet>
      <dgm:spPr/>
    </dgm:pt>
    <dgm:pt modelId="{E614447F-7411-46B4-8960-417EE6F56E04}" type="pres">
      <dgm:prSet presAssocID="{EA2ADDB8-E9F3-4BD8-8F47-FA7D22002C85}" presName="hSp" presStyleCnt="0"/>
      <dgm:spPr/>
    </dgm:pt>
    <dgm:pt modelId="{C924F7B2-4C01-487F-A9B6-3D86D20FB514}" type="pres">
      <dgm:prSet presAssocID="{B5F0AF95-AFE6-4883-BE69-E6009BAA5D19}" presName="vertFlow" presStyleCnt="0"/>
      <dgm:spPr/>
    </dgm:pt>
    <dgm:pt modelId="{3FE9D786-B1CC-4A98-B8EB-542B71AA9451}" type="pres">
      <dgm:prSet presAssocID="{B5F0AF95-AFE6-4883-BE69-E6009BAA5D19}" presName="header" presStyleLbl="node1" presStyleIdx="1" presStyleCnt="2"/>
      <dgm:spPr/>
    </dgm:pt>
    <dgm:pt modelId="{644ECFD4-139B-499C-B406-01BD46EFFA92}" type="pres">
      <dgm:prSet presAssocID="{C9D884B9-9496-4FBE-8BC0-8B3978F6D4CC}" presName="parTrans" presStyleLbl="sibTrans2D1" presStyleIdx="2" presStyleCnt="4"/>
      <dgm:spPr/>
    </dgm:pt>
    <dgm:pt modelId="{1FD3FAC7-F13D-4225-91CB-4A8C5A1997FE}" type="pres">
      <dgm:prSet presAssocID="{AA5F8A6D-61DF-42B6-A095-755BD851FB97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FE1EDAE2-AE96-4344-B676-F4E99E266C5F}" type="pres">
      <dgm:prSet presAssocID="{56F32063-AF41-4BC2-A148-A47960D8B963}" presName="sibTrans" presStyleLbl="sibTrans2D1" presStyleIdx="3" presStyleCnt="4"/>
      <dgm:spPr/>
    </dgm:pt>
    <dgm:pt modelId="{D4D7A3E1-A99E-4732-85CE-8A4F63967751}" type="pres">
      <dgm:prSet presAssocID="{2DCCB8B2-D58C-4F81-A97E-07DA79A6643B}" presName="child" presStyleLbl="alignAccFollowNode1" presStyleIdx="3" presStyleCnt="4">
        <dgm:presLayoutVars>
          <dgm:chMax val="0"/>
          <dgm:bulletEnabled val="1"/>
        </dgm:presLayoutVars>
      </dgm:prSet>
      <dgm:spPr/>
    </dgm:pt>
  </dgm:ptLst>
  <dgm:cxnLst>
    <dgm:cxn modelId="{D03D7635-EDD4-4D28-8F8D-4DA2A77B6B26}" type="presOf" srcId="{EA2ADDB8-E9F3-4BD8-8F47-FA7D22002C85}" destId="{1846589C-B533-4B3F-9BF0-E7B2EF550731}" srcOrd="0" destOrd="0" presId="urn:microsoft.com/office/officeart/2005/8/layout/lProcess1"/>
    <dgm:cxn modelId="{F067463B-CE16-4E09-881D-05DCF99B4900}" type="presOf" srcId="{B16F75C0-BF7B-46C3-95DE-444B2E8C7675}" destId="{9A10DEEA-170A-4031-8AAA-AD289745C57A}" srcOrd="0" destOrd="0" presId="urn:microsoft.com/office/officeart/2005/8/layout/lProcess1"/>
    <dgm:cxn modelId="{270ECA5F-5555-4E56-A622-C36F3FD9724C}" srcId="{EA2ADDB8-E9F3-4BD8-8F47-FA7D22002C85}" destId="{7CC85620-AF1B-4573-90D9-D371B498775C}" srcOrd="0" destOrd="0" parTransId="{FFE1DB99-55BE-4486-B1FA-B958A7AD7C6D}" sibTransId="{B16F75C0-BF7B-46C3-95DE-444B2E8C7675}"/>
    <dgm:cxn modelId="{3A01CF62-BD68-43B7-AF45-CB9DB5F03C8A}" type="presOf" srcId="{AA5F8A6D-61DF-42B6-A095-755BD851FB97}" destId="{1FD3FAC7-F13D-4225-91CB-4A8C5A1997FE}" srcOrd="0" destOrd="0" presId="urn:microsoft.com/office/officeart/2005/8/layout/lProcess1"/>
    <dgm:cxn modelId="{BAF97E69-2F74-403C-9B5E-202DBD49EC64}" srcId="{EA2ADDB8-E9F3-4BD8-8F47-FA7D22002C85}" destId="{79686208-481F-47AD-8D3C-4D32648F0475}" srcOrd="1" destOrd="0" parTransId="{A868E0EA-C0CF-45A6-AA08-5864F53DF4C2}" sibTransId="{BF410021-E28F-4017-93F0-4FEDE7AA8570}"/>
    <dgm:cxn modelId="{4E729C6F-A8DD-48E7-81F6-85930A809CE7}" type="presOf" srcId="{7CC85620-AF1B-4573-90D9-D371B498775C}" destId="{96859536-815C-4187-B04C-530D0507DF5F}" srcOrd="0" destOrd="0" presId="urn:microsoft.com/office/officeart/2005/8/layout/lProcess1"/>
    <dgm:cxn modelId="{069BE370-3AE1-4C5B-B304-74C306B8E1C5}" type="presOf" srcId="{1981B469-5186-4927-94F2-6F8C07CE13FA}" destId="{FFE0085D-723C-41A3-B881-80459B5460B2}" srcOrd="0" destOrd="0" presId="urn:microsoft.com/office/officeart/2005/8/layout/lProcess1"/>
    <dgm:cxn modelId="{2CBA7156-D00B-4AE1-800E-E9A52934A89B}" type="presOf" srcId="{56F32063-AF41-4BC2-A148-A47960D8B963}" destId="{FE1EDAE2-AE96-4344-B676-F4E99E266C5F}" srcOrd="0" destOrd="0" presId="urn:microsoft.com/office/officeart/2005/8/layout/lProcess1"/>
    <dgm:cxn modelId="{A56E9678-9D7A-4D45-BB42-E527482BB3CA}" srcId="{1981B469-5186-4927-94F2-6F8C07CE13FA}" destId="{B5F0AF95-AFE6-4883-BE69-E6009BAA5D19}" srcOrd="1" destOrd="0" parTransId="{A7628E91-32B6-4EB1-8FA1-8603CF8277C6}" sibTransId="{04DA968F-056D-4909-A602-B660CCA769E7}"/>
    <dgm:cxn modelId="{E300CA8F-FA53-46B9-B8DD-CF71736F9360}" srcId="{B5F0AF95-AFE6-4883-BE69-E6009BAA5D19}" destId="{2DCCB8B2-D58C-4F81-A97E-07DA79A6643B}" srcOrd="1" destOrd="0" parTransId="{1AAF8960-624E-439F-91D8-A1440AA96951}" sibTransId="{024F9EF8-3041-4FEB-9303-70B300D4AE85}"/>
    <dgm:cxn modelId="{9F5AAFA9-5B2E-41A1-9EF1-A5D533C5D726}" srcId="{1981B469-5186-4927-94F2-6F8C07CE13FA}" destId="{EA2ADDB8-E9F3-4BD8-8F47-FA7D22002C85}" srcOrd="0" destOrd="0" parTransId="{83F69224-35AF-4C07-9AA7-36D24BEFDF41}" sibTransId="{A3B17F6F-4323-489C-BDF6-8CD02577C9C7}"/>
    <dgm:cxn modelId="{C053A8AD-395A-4DE1-8ED0-696015DD1497}" type="presOf" srcId="{79686208-481F-47AD-8D3C-4D32648F0475}" destId="{B2F267DA-F1A9-4552-8582-07F78DB716E5}" srcOrd="0" destOrd="0" presId="urn:microsoft.com/office/officeart/2005/8/layout/lProcess1"/>
    <dgm:cxn modelId="{C173E1BC-7637-4237-9950-2E2E897A885E}" type="presOf" srcId="{FFE1DB99-55BE-4486-B1FA-B958A7AD7C6D}" destId="{1B875D25-1FE8-4BF7-B258-2F8B19BDDFF6}" srcOrd="0" destOrd="0" presId="urn:microsoft.com/office/officeart/2005/8/layout/lProcess1"/>
    <dgm:cxn modelId="{49C028D8-1704-4307-8694-665E1FF11D56}" type="presOf" srcId="{B5F0AF95-AFE6-4883-BE69-E6009BAA5D19}" destId="{3FE9D786-B1CC-4A98-B8EB-542B71AA9451}" srcOrd="0" destOrd="0" presId="urn:microsoft.com/office/officeart/2005/8/layout/lProcess1"/>
    <dgm:cxn modelId="{4C36ABDD-FD27-458C-AF44-61B0BDF0C2BD}" srcId="{B5F0AF95-AFE6-4883-BE69-E6009BAA5D19}" destId="{AA5F8A6D-61DF-42B6-A095-755BD851FB97}" srcOrd="0" destOrd="0" parTransId="{C9D884B9-9496-4FBE-8BC0-8B3978F6D4CC}" sibTransId="{56F32063-AF41-4BC2-A148-A47960D8B963}"/>
    <dgm:cxn modelId="{E40506E6-C591-44B6-B154-E107BA748037}" type="presOf" srcId="{C9D884B9-9496-4FBE-8BC0-8B3978F6D4CC}" destId="{644ECFD4-139B-499C-B406-01BD46EFFA92}" srcOrd="0" destOrd="0" presId="urn:microsoft.com/office/officeart/2005/8/layout/lProcess1"/>
    <dgm:cxn modelId="{A18E3BF7-29E7-4B63-9C3C-545A52B0A317}" type="presOf" srcId="{2DCCB8B2-D58C-4F81-A97E-07DA79A6643B}" destId="{D4D7A3E1-A99E-4732-85CE-8A4F63967751}" srcOrd="0" destOrd="0" presId="urn:microsoft.com/office/officeart/2005/8/layout/lProcess1"/>
    <dgm:cxn modelId="{0EE4C5A4-0819-4937-836A-33963B9DB17D}" type="presParOf" srcId="{FFE0085D-723C-41A3-B881-80459B5460B2}" destId="{1D9E9FF1-768D-41A4-8348-F373FF95AAA5}" srcOrd="0" destOrd="0" presId="urn:microsoft.com/office/officeart/2005/8/layout/lProcess1"/>
    <dgm:cxn modelId="{AEB107BC-94D6-4AEF-98B7-F7E6D33D5E48}" type="presParOf" srcId="{1D9E9FF1-768D-41A4-8348-F373FF95AAA5}" destId="{1846589C-B533-4B3F-9BF0-E7B2EF550731}" srcOrd="0" destOrd="0" presId="urn:microsoft.com/office/officeart/2005/8/layout/lProcess1"/>
    <dgm:cxn modelId="{7AEE7B0D-3B0E-4275-9434-BA83EC088DAC}" type="presParOf" srcId="{1D9E9FF1-768D-41A4-8348-F373FF95AAA5}" destId="{1B875D25-1FE8-4BF7-B258-2F8B19BDDFF6}" srcOrd="1" destOrd="0" presId="urn:microsoft.com/office/officeart/2005/8/layout/lProcess1"/>
    <dgm:cxn modelId="{FD4323D7-3713-4C18-929E-175CC81E88E1}" type="presParOf" srcId="{1D9E9FF1-768D-41A4-8348-F373FF95AAA5}" destId="{96859536-815C-4187-B04C-530D0507DF5F}" srcOrd="2" destOrd="0" presId="urn:microsoft.com/office/officeart/2005/8/layout/lProcess1"/>
    <dgm:cxn modelId="{C27B5028-55EB-4FEE-8A69-AD60C4A2064F}" type="presParOf" srcId="{1D9E9FF1-768D-41A4-8348-F373FF95AAA5}" destId="{9A10DEEA-170A-4031-8AAA-AD289745C57A}" srcOrd="3" destOrd="0" presId="urn:microsoft.com/office/officeart/2005/8/layout/lProcess1"/>
    <dgm:cxn modelId="{529B80A8-6F44-45CE-9D43-5FC8800EA902}" type="presParOf" srcId="{1D9E9FF1-768D-41A4-8348-F373FF95AAA5}" destId="{B2F267DA-F1A9-4552-8582-07F78DB716E5}" srcOrd="4" destOrd="0" presId="urn:microsoft.com/office/officeart/2005/8/layout/lProcess1"/>
    <dgm:cxn modelId="{8C42C632-56E7-4709-8045-5DC06A7D19C7}" type="presParOf" srcId="{FFE0085D-723C-41A3-B881-80459B5460B2}" destId="{E614447F-7411-46B4-8960-417EE6F56E04}" srcOrd="1" destOrd="0" presId="urn:microsoft.com/office/officeart/2005/8/layout/lProcess1"/>
    <dgm:cxn modelId="{D0FEB7BD-4A70-4F08-BA25-0F5778658115}" type="presParOf" srcId="{FFE0085D-723C-41A3-B881-80459B5460B2}" destId="{C924F7B2-4C01-487F-A9B6-3D86D20FB514}" srcOrd="2" destOrd="0" presId="urn:microsoft.com/office/officeart/2005/8/layout/lProcess1"/>
    <dgm:cxn modelId="{372C1396-842D-41F7-B815-829BA79296BA}" type="presParOf" srcId="{C924F7B2-4C01-487F-A9B6-3D86D20FB514}" destId="{3FE9D786-B1CC-4A98-B8EB-542B71AA9451}" srcOrd="0" destOrd="0" presId="urn:microsoft.com/office/officeart/2005/8/layout/lProcess1"/>
    <dgm:cxn modelId="{8AA8E724-4A8F-4778-A615-C31B82A6FDEC}" type="presParOf" srcId="{C924F7B2-4C01-487F-A9B6-3D86D20FB514}" destId="{644ECFD4-139B-499C-B406-01BD46EFFA92}" srcOrd="1" destOrd="0" presId="urn:microsoft.com/office/officeart/2005/8/layout/lProcess1"/>
    <dgm:cxn modelId="{7DF33A60-52F7-427F-BD73-4D21300CD865}" type="presParOf" srcId="{C924F7B2-4C01-487F-A9B6-3D86D20FB514}" destId="{1FD3FAC7-F13D-4225-91CB-4A8C5A1997FE}" srcOrd="2" destOrd="0" presId="urn:microsoft.com/office/officeart/2005/8/layout/lProcess1"/>
    <dgm:cxn modelId="{D32C3D95-200B-4B38-A40D-D7B02D90B41C}" type="presParOf" srcId="{C924F7B2-4C01-487F-A9B6-3D86D20FB514}" destId="{FE1EDAE2-AE96-4344-B676-F4E99E266C5F}" srcOrd="3" destOrd="0" presId="urn:microsoft.com/office/officeart/2005/8/layout/lProcess1"/>
    <dgm:cxn modelId="{F4D60E29-5D02-419E-98E0-C3C0567BB9A0}" type="presParOf" srcId="{C924F7B2-4C01-487F-A9B6-3D86D20FB514}" destId="{D4D7A3E1-A99E-4732-85CE-8A4F63967751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46589C-B533-4B3F-9BF0-E7B2EF550731}">
      <dsp:nvSpPr>
        <dsp:cNvPr id="0" name=""/>
        <dsp:cNvSpPr/>
      </dsp:nvSpPr>
      <dsp:spPr>
        <a:xfrm>
          <a:off x="4286" y="954550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Финансы</a:t>
          </a:r>
        </a:p>
      </dsp:txBody>
      <dsp:txXfrm>
        <a:off x="32068" y="982332"/>
        <a:ext cx="3738561" cy="892967"/>
      </dsp:txXfrm>
    </dsp:sp>
    <dsp:sp modelId="{1B875D25-1FE8-4BF7-B258-2F8B19BDDFF6}">
      <dsp:nvSpPr>
        <dsp:cNvPr id="0" name=""/>
        <dsp:cNvSpPr/>
      </dsp:nvSpPr>
      <dsp:spPr>
        <a:xfrm rot="5400000">
          <a:off x="1818352" y="1986078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859536-815C-4187-B04C-530D0507DF5F}">
      <dsp:nvSpPr>
        <dsp:cNvPr id="0" name=""/>
        <dsp:cNvSpPr/>
      </dsp:nvSpPr>
      <dsp:spPr>
        <a:xfrm>
          <a:off x="4286" y="2235067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Внедрение</a:t>
          </a:r>
        </a:p>
      </dsp:txBody>
      <dsp:txXfrm>
        <a:off x="32068" y="2262849"/>
        <a:ext cx="3738561" cy="892967"/>
      </dsp:txXfrm>
    </dsp:sp>
    <dsp:sp modelId="{9A10DEEA-170A-4031-8AAA-AD289745C57A}">
      <dsp:nvSpPr>
        <dsp:cNvPr id="0" name=""/>
        <dsp:cNvSpPr/>
      </dsp:nvSpPr>
      <dsp:spPr>
        <a:xfrm rot="5400000">
          <a:off x="1818352" y="3266595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267DA-F1A9-4552-8582-07F78DB716E5}">
      <dsp:nvSpPr>
        <dsp:cNvPr id="0" name=""/>
        <dsp:cNvSpPr/>
      </dsp:nvSpPr>
      <dsp:spPr>
        <a:xfrm>
          <a:off x="4286" y="3515585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Отчетность</a:t>
          </a:r>
        </a:p>
      </dsp:txBody>
      <dsp:txXfrm>
        <a:off x="32068" y="3543367"/>
        <a:ext cx="3738561" cy="892967"/>
      </dsp:txXfrm>
    </dsp:sp>
    <dsp:sp modelId="{3FE9D786-B1CC-4A98-B8EB-542B71AA9451}">
      <dsp:nvSpPr>
        <dsp:cNvPr id="0" name=""/>
        <dsp:cNvSpPr/>
      </dsp:nvSpPr>
      <dsp:spPr>
        <a:xfrm>
          <a:off x="4329588" y="954550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Закупки</a:t>
          </a:r>
        </a:p>
      </dsp:txBody>
      <dsp:txXfrm>
        <a:off x="4357370" y="982332"/>
        <a:ext cx="3738561" cy="892967"/>
      </dsp:txXfrm>
    </dsp:sp>
    <dsp:sp modelId="{644ECFD4-139B-499C-B406-01BD46EFFA92}">
      <dsp:nvSpPr>
        <dsp:cNvPr id="0" name=""/>
        <dsp:cNvSpPr/>
      </dsp:nvSpPr>
      <dsp:spPr>
        <a:xfrm rot="5400000">
          <a:off x="6143654" y="1986078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3FAC7-F13D-4225-91CB-4A8C5A1997FE}">
      <dsp:nvSpPr>
        <dsp:cNvPr id="0" name=""/>
        <dsp:cNvSpPr/>
      </dsp:nvSpPr>
      <dsp:spPr>
        <a:xfrm>
          <a:off x="4329588" y="2235067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Результаты</a:t>
          </a:r>
        </a:p>
      </dsp:txBody>
      <dsp:txXfrm>
        <a:off x="4357370" y="2262849"/>
        <a:ext cx="3738561" cy="892967"/>
      </dsp:txXfrm>
    </dsp:sp>
    <dsp:sp modelId="{FE1EDAE2-AE96-4344-B676-F4E99E266C5F}">
      <dsp:nvSpPr>
        <dsp:cNvPr id="0" name=""/>
        <dsp:cNvSpPr/>
      </dsp:nvSpPr>
      <dsp:spPr>
        <a:xfrm rot="5400000">
          <a:off x="6143654" y="3266595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D7A3E1-A99E-4732-85CE-8A4F63967751}">
      <dsp:nvSpPr>
        <dsp:cNvPr id="0" name=""/>
        <dsp:cNvSpPr/>
      </dsp:nvSpPr>
      <dsp:spPr>
        <a:xfrm>
          <a:off x="4329588" y="3515585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Техническая помощь</a:t>
          </a:r>
        </a:p>
      </dsp:txBody>
      <dsp:txXfrm>
        <a:off x="4357370" y="3543367"/>
        <a:ext cx="3738561" cy="8929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08.09.2025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41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08.09.2025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86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08.09.2025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8561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08.09.2025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787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08.09.2025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5800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08.09.2025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515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08.09.2025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802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08.09.2025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17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08.09.2025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393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08.09.2025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39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08.09.2025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413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08.09.2025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982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08.09.2025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086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08.09.2025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670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08.09.2025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65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08.09.2025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01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A8ABF-952E-419E-8E56-2AA23AEA2AD5}" type="datetimeFigureOut">
              <a:rPr lang="ru-RU" smtClean="0"/>
              <a:t>08.09.2025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911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29168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НАДЗОРНОГО КОМИТЕТА СКК ПО ИТОГАМ ВИЗИТА В КАРАГАНДИНСКУЮ ОБЛАСТЬ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689586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Сауранбаева Мира, член надзорного комитета СКК</a:t>
            </a:r>
          </a:p>
        </p:txBody>
      </p:sp>
    </p:spTree>
    <p:extLst>
      <p:ext uri="{BB962C8B-B14F-4D97-AF65-F5344CB8AC3E}">
        <p14:creationId xmlns:p14="http://schemas.microsoft.com/office/powerpoint/2010/main" val="545132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3133" y="163979"/>
            <a:ext cx="1083501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ННЦФ и ОЦФ</a:t>
            </a:r>
          </a:p>
          <a:p>
            <a:endParaRPr lang="ru-RU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Завершить оформление документации на рентген-аппарат. В настоящее время оборудование не взято на баланс ни одного из учреждений, нет разрешительных документов. Оборудование физически находится в одном из учреждений ДУИС.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Расширить опыт центра ситуационного анализа по вопросам туберкулеза на другие регионы страны.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Включить индикаторы по деятельности НПО по туберкулезу в перечень индикаторов для изучения на базе центра ситуационного анализа по вопросам туберкулеза.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Разработать и внедрять процедуры верификации охвата программами малых грантов целевых групп на районном уровне, малых городах Карагандинской области, отличных от Караганды и Темиртау.</a:t>
            </a:r>
          </a:p>
          <a:p>
            <a:pPr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81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69545"/>
            <a:ext cx="8596668" cy="52718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НАЗАРЛАРЫҢЫЗҒА РАХМЕТ! </a:t>
            </a:r>
          </a:p>
          <a:p>
            <a:pPr marL="0" indent="0" algn="ctr">
              <a:buNone/>
            </a:pPr>
            <a:endParaRPr lang="ru-RU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521236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9182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Глобальный фонд по борьбе со СПИД, туберкулезом и малярией (ГФСТМ)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3D0395B8-78EA-49F3-BC61-B099704AD8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525694"/>
            <a:ext cx="4329232" cy="4892691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Согласно Политике по работе с СКК, все СКК должны иметь постоянный комитет по надзору с соответствующими навыками и опытом для обеспечения периодического надзора. 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Надзор, одна из основных сфер ответственности СКК, сосредоточен на ключевых финансовых, программных и управленческих аспектах портфеля грантов и их вкладе в национальные ответные меры в области здравоохранения. 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Эта функция, которая рассматривает жизненно важные признаки или элементы высокого уровня инвестиций Глобального фонда, направлена на проверку того, что гранты выполняются в соответствии с согласованными планами и целями.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5380894" y="1613616"/>
            <a:ext cx="4123266" cy="489269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1900" dirty="0">
                <a:latin typeface="Arial" pitchFamily="34" charset="0"/>
                <a:cs typeface="Arial" pitchFamily="34" charset="0"/>
              </a:rPr>
              <a:t>Надзор соответствует квалификационному </a:t>
            </a:r>
            <a:r>
              <a:rPr lang="ru-RU" sz="1900" b="1" u="sng" dirty="0">
                <a:latin typeface="Arial" pitchFamily="34" charset="0"/>
                <a:cs typeface="Arial" pitchFamily="34" charset="0"/>
              </a:rPr>
              <a:t>требованию СКК 3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, требующему разработки плана надзора.</a:t>
            </a:r>
          </a:p>
          <a:p>
            <a:pPr algn="just"/>
            <a:r>
              <a:rPr lang="ru-RU" sz="1900" dirty="0">
                <a:latin typeface="Arial" pitchFamily="34" charset="0"/>
                <a:cs typeface="Arial" pitchFamily="34" charset="0"/>
              </a:rPr>
              <a:t> Надзор - это не мониторинг грантов, который является повседневной обязанностью основных реципиентов. Эта функция дает возможность поддержать основных реципиентов в выявлении и устранении ключевых узких мест в реализации.</a:t>
            </a:r>
          </a:p>
          <a:p>
            <a:pPr algn="just"/>
            <a:r>
              <a:rPr lang="ru-RU" sz="1900" dirty="0">
                <a:latin typeface="Arial" pitchFamily="34" charset="0"/>
                <a:cs typeface="Arial" pitchFamily="34" charset="0"/>
              </a:rPr>
              <a:t> Основной принцип надзора заключается в обеспечении эффективного и действенного использования ресурсов для прекращения болезней и содействия обеспечению устойчивости и устойчивости систем здравоохранения.</a:t>
            </a:r>
          </a:p>
          <a:p>
            <a:pPr algn="just"/>
            <a:endParaRPr lang="ru-RU" sz="19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9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332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712488"/>
            <a:ext cx="10053390" cy="91589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надзора является основной обязанностью СКК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</p:nvPr>
        </p:nvGraphicFramePr>
        <p:xfrm>
          <a:off x="1096963" y="2041525"/>
          <a:ext cx="10058400" cy="3827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1425511" y="117043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94942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F3F192-7310-48BE-923B-0E466665B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832" y="822550"/>
            <a:ext cx="9523679" cy="866862"/>
          </a:xfrm>
        </p:spPr>
        <p:txBody>
          <a:bodyPr>
            <a:normAutofit/>
          </a:bodyPr>
          <a:lstStyle/>
          <a:p>
            <a:r>
              <a:rPr lang="ru-RU" sz="27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Основные компоненты процесса надзора.</a:t>
            </a:r>
            <a:endParaRPr lang="en-US" sz="27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Объект 12">
            <a:extLst>
              <a:ext uri="{FF2B5EF4-FFF2-40B4-BE49-F238E27FC236}">
                <a16:creationId xmlns:a16="http://schemas.microsoft.com/office/drawing/2014/main" id="{B20BC2F1-DB10-4B71-A46E-FA3C954CB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1357" y="2810312"/>
            <a:ext cx="1994195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Анализ информации чтобы определить: Проблемы, Риски и лучшие практики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2BD3A40E-E5FB-4CA0-942E-DAF5C263D717}"/>
              </a:ext>
            </a:extLst>
          </p:cNvPr>
          <p:cNvSpPr/>
          <p:nvPr/>
        </p:nvSpPr>
        <p:spPr>
          <a:xfrm>
            <a:off x="1057012" y="2810312"/>
            <a:ext cx="1994195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Сбор информации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C6D7D54-032A-4823-B46B-BC2F426808FD}"/>
              </a:ext>
            </a:extLst>
          </p:cNvPr>
          <p:cNvSpPr/>
          <p:nvPr/>
        </p:nvSpPr>
        <p:spPr>
          <a:xfrm>
            <a:off x="5680672" y="2810312"/>
            <a:ext cx="1994195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Рекомендации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74711EDE-0575-4A2D-867D-AEDFF8A61F65}"/>
              </a:ext>
            </a:extLst>
          </p:cNvPr>
          <p:cNvSpPr/>
          <p:nvPr/>
        </p:nvSpPr>
        <p:spPr>
          <a:xfrm>
            <a:off x="7992502" y="2810312"/>
            <a:ext cx="1994195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Отслеживание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730AA14F-A2C1-4698-8D1E-6F11D0A11701}"/>
              </a:ext>
            </a:extLst>
          </p:cNvPr>
          <p:cNvCxnSpPr>
            <a:stCxn id="9" idx="3"/>
            <a:endCxn id="13" idx="1"/>
          </p:cNvCxnSpPr>
          <p:nvPr/>
        </p:nvCxnSpPr>
        <p:spPr>
          <a:xfrm>
            <a:off x="3051207" y="3506598"/>
            <a:ext cx="3001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462BD69B-644D-461D-8866-51113595AC6F}"/>
              </a:ext>
            </a:extLst>
          </p:cNvPr>
          <p:cNvCxnSpPr/>
          <p:nvPr/>
        </p:nvCxnSpPr>
        <p:spPr>
          <a:xfrm>
            <a:off x="5345552" y="3507996"/>
            <a:ext cx="3001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F6003576-19F7-448F-AF81-A2828C80E0BA}"/>
              </a:ext>
            </a:extLst>
          </p:cNvPr>
          <p:cNvCxnSpPr/>
          <p:nvPr/>
        </p:nvCxnSpPr>
        <p:spPr>
          <a:xfrm>
            <a:off x="7692352" y="3506598"/>
            <a:ext cx="3001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CE8A1DB9-E2E5-4B09-9A8D-6697A7B600F3}"/>
              </a:ext>
            </a:extLst>
          </p:cNvPr>
          <p:cNvSpPr/>
          <p:nvPr/>
        </p:nvSpPr>
        <p:spPr>
          <a:xfrm>
            <a:off x="1057012" y="4627498"/>
            <a:ext cx="1994195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Брифинги МАФ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10B865C6-EED9-4433-8DEF-8E9637EE34E8}"/>
              </a:ext>
            </a:extLst>
          </p:cNvPr>
          <p:cNvSpPr/>
          <p:nvPr/>
        </p:nvSpPr>
        <p:spPr>
          <a:xfrm>
            <a:off x="3651507" y="4627498"/>
            <a:ext cx="2239154" cy="13925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Ежеквартальные отчеты в СКК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Хаб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024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9192" y="188599"/>
            <a:ext cx="10216228" cy="64032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Комитет по надзору СКК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13984" y="956733"/>
            <a:ext cx="5839215" cy="5808134"/>
          </a:xfrm>
        </p:spPr>
        <p:txBody>
          <a:bodyPr>
            <a:noAutofit/>
          </a:bodyPr>
          <a:lstStyle/>
          <a:p>
            <a:pPr marL="0" indent="0" algn="just" fontAlgn="base">
              <a:buNone/>
            </a:pP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</a:rPr>
              <a:t>Состав надзорного комитета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000" b="1" dirty="0" err="1">
                <a:solidFill>
                  <a:schemeClr val="tx1"/>
                </a:solidFill>
                <a:latin typeface="Arial" panose="020B0604020202020204" pitchFamily="34" charset="0"/>
              </a:rPr>
              <a:t>Растокина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</a:rPr>
              <a:t> Е.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</a:rPr>
              <a:t>- эксперт по закупкам;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</a:rPr>
              <a:t>Пак А.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</a:rPr>
              <a:t>- представитель сообществ, живущих и/или затронутых социально-значимыми заболеваниями; 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000" b="1" dirty="0" err="1">
                <a:solidFill>
                  <a:schemeClr val="tx1"/>
                </a:solidFill>
                <a:latin typeface="Arial" panose="020B0604020202020204" pitchFamily="34" charset="0"/>
              </a:rPr>
              <a:t>Катренова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</a:rPr>
              <a:t> А.Н.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</a:rPr>
              <a:t>- эксперт по ВИЧ и туберкулезу (по конкретным заболеваниям); 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000" b="1" dirty="0" err="1">
                <a:solidFill>
                  <a:schemeClr val="tx1"/>
                </a:solidFill>
                <a:latin typeface="Arial" panose="020B0604020202020204" pitchFamily="34" charset="0"/>
              </a:rPr>
              <a:t>Жандаулетова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</a:rPr>
              <a:t> Ж.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</a:rPr>
              <a:t> – эксперт по управлению проектами по ВИЧ и туберкулезу.</a:t>
            </a:r>
            <a:endParaRPr lang="ru-RU" sz="2000" dirty="0">
              <a:solidFill>
                <a:schemeClr val="tx1"/>
              </a:solidFill>
            </a:endParaRP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000" b="1" dirty="0" err="1">
                <a:solidFill>
                  <a:schemeClr val="tx1"/>
                </a:solidFill>
                <a:latin typeface="Arial" panose="020B0604020202020204" pitchFamily="34" charset="0"/>
              </a:rPr>
              <a:t>Сауранбаева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</a:rPr>
              <a:t> М. М.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</a:rPr>
              <a:t> - эксперт по финансовым вопросам проектов по ВИЧ и туберкулезу;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endParaRPr lang="ru-RU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 algn="just" fontAlgn="base">
              <a:lnSpc>
                <a:spcPct val="120000"/>
              </a:lnSpc>
              <a:buNone/>
            </a:pPr>
            <a:endParaRPr lang="ru-RU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 algn="just" fontAlgn="base">
              <a:lnSpc>
                <a:spcPct val="120000"/>
              </a:lnSpc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42853" y="1077363"/>
            <a:ext cx="4218550" cy="5178582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Лученков Н., </a:t>
            </a:r>
            <a:r>
              <a:rPr lang="ru-R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альтернативный член надзорного комитета с экспертными знаниями по финансовым вопросам, представитель сообществ, живущих и/или затронутых социально-значимыми заболеваниями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ru-RU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ru-R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надзорного комитета был одобрен в ноябре 2024 года</a:t>
            </a:r>
          </a:p>
          <a:p>
            <a:pPr algn="just">
              <a:lnSpc>
                <a:spcPct val="120000"/>
              </a:lnSpc>
            </a:pPr>
            <a:r>
              <a:rPr lang="ru-R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 надзорного комитета утвержден в апреле 2025 г.  </a:t>
            </a:r>
          </a:p>
        </p:txBody>
      </p:sp>
    </p:spTree>
    <p:extLst>
      <p:ext uri="{BB962C8B-B14F-4D97-AF65-F5344CB8AC3E}">
        <p14:creationId xmlns:p14="http://schemas.microsoft.com/office/powerpoint/2010/main" val="221117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587228"/>
            <a:ext cx="10058400" cy="70295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Надзорные визиты СКК в 20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г.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77334" y="2160589"/>
            <a:ext cx="9558866" cy="3880773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Карагандинская область, г. Темиртау (июль 2025 г.)</a:t>
            </a:r>
          </a:p>
          <a:p>
            <a:pPr marL="742950" indent="-742950">
              <a:buAutoNum type="arabicPeriod"/>
            </a:pPr>
            <a:r>
              <a:rPr 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Актюбинская область (сентябрь 2025 г.)</a:t>
            </a:r>
          </a:p>
        </p:txBody>
      </p:sp>
    </p:spTree>
    <p:extLst>
      <p:ext uri="{BB962C8B-B14F-4D97-AF65-F5344CB8AC3E}">
        <p14:creationId xmlns:p14="http://schemas.microsoft.com/office/powerpoint/2010/main" val="4265684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934" y="245533"/>
            <a:ext cx="8596668" cy="838200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Организации Карагандинской области: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54667"/>
            <a:ext cx="8596668" cy="4686695"/>
          </a:xfrm>
        </p:spPr>
        <p:txBody>
          <a:bodyPr/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Карагандинский областной центр по профилактике и борьбе со СПИД (ОЦСПИД); </a:t>
            </a:r>
          </a:p>
          <a:p>
            <a:r>
              <a:rPr lang="ru-RU" sz="2800" dirty="0">
                <a:latin typeface="Arial" pitchFamily="34" charset="0"/>
                <a:cs typeface="Arial" pitchFamily="34" charset="0"/>
              </a:rPr>
              <a:t>Областной центр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фтизиопульмонологии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(ОЦФ);</a:t>
            </a:r>
          </a:p>
          <a:p>
            <a:r>
              <a:rPr lang="ru-RU" sz="2800" dirty="0">
                <a:latin typeface="Arial" pitchFamily="34" charset="0"/>
                <a:cs typeface="Arial" pitchFamily="34" charset="0"/>
              </a:rPr>
              <a:t>ОО «УМИТ» (проект ГФСТМ и ГСЗ по туберкулезу);</a:t>
            </a:r>
          </a:p>
          <a:p>
            <a:r>
              <a:rPr lang="ru-RU" sz="2800" dirty="0">
                <a:latin typeface="Arial" pitchFamily="34" charset="0"/>
                <a:cs typeface="Arial" pitchFamily="34" charset="0"/>
              </a:rPr>
              <a:t>ОЮЛ «Доверие» (проект ГФСТМ и ГСЗ по ВИЧ);</a:t>
            </a:r>
          </a:p>
          <a:p>
            <a:r>
              <a:rPr lang="ru-RU" sz="2800" dirty="0">
                <a:latin typeface="Arial" pitchFamily="34" charset="0"/>
                <a:cs typeface="Arial" pitchFamily="34" charset="0"/>
              </a:rPr>
              <a:t>ОО «GALA»;</a:t>
            </a:r>
          </a:p>
          <a:p>
            <a:r>
              <a:rPr lang="ru-RU" sz="2800" dirty="0">
                <a:latin typeface="Arial" pitchFamily="34" charset="0"/>
                <a:cs typeface="Arial" pitchFamily="34" charset="0"/>
              </a:rPr>
              <a:t>ОБФ «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Шапагат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0593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1708" y="276225"/>
            <a:ext cx="10058400" cy="52387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по итогам визита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1708" y="962025"/>
            <a:ext cx="10777393" cy="54197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ННЦФ и КНЦДИЗ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Основным получателям гранта ГФ по ВИЧ и ТБ, совместно с региональными центрами ВИЧ, ОЦФ и НПО усилить работу по восстановлению документов ЛЖВ и предоставлять антиретровирусную терапию  стационарным пациентам ОЦФ , опираясь на приказ МЗ РК о лечение инфекционных и паразитарных заболеваний в стационарных условиях /ҚР ДСМ-162/2020.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Адвокатировать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выделения финансирования в рамках ГСЗ на три года для реализации проектов по ВИЧ и туберкулезу;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Повысить оплату труда полевых сотрудников НПО и обеспечить равные выплаты в ТБ и ВИЧ проектах.</a:t>
            </a: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endParaRPr lang="ru-RU" sz="2000" b="1" u="sng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ru-RU" sz="20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КНЦДИЗ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Необходимо внести в код 124 подпункты, которые более детально покажут группы тестируемых. 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011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6718" y="579422"/>
            <a:ext cx="10603282" cy="554515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28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ОЦ СПИД:  </a:t>
            </a:r>
          </a:p>
          <a:p>
            <a:pPr algn="just"/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Планирование закупок ТМЦ инициировать с начала финансового года, с учетом нужд и потребностей целевых групп;</a:t>
            </a:r>
          </a:p>
          <a:p>
            <a:pPr algn="just"/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Включить в техническое задание закупок требования подготовленные на основании результатов фокус групп, проведенных среди представителей целевых групп (качество, запах и др.).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ru-RU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en-US" sz="2800" dirty="0">
              <a:effectLst/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  <a:p>
            <a:pPr algn="just">
              <a:lnSpc>
                <a:spcPct val="100000"/>
              </a:lnSpc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22714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4593</TotalTime>
  <Words>679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Аспект</vt:lpstr>
      <vt:lpstr>РЕКОМЕНДАЦИИ НАДЗОРНОГО КОМИТЕТА СКК ПО ИТОГАМ ВИЗИТА В КАРАГАНДИНСКУЮ ОБЛАСТЬ </vt:lpstr>
      <vt:lpstr>Глобальный фонд по борьбе со СПИД, туберкулезом и малярией (ГФСТМ)</vt:lpstr>
      <vt:lpstr>Обеспечение надзора является основной обязанностью СКК</vt:lpstr>
      <vt:lpstr>Основные компоненты процесса надзора.</vt:lpstr>
      <vt:lpstr>Комитет по надзору СКК</vt:lpstr>
      <vt:lpstr>Надзорные визиты СКК в 2025 г.</vt:lpstr>
      <vt:lpstr>Организации Карагандинской области:</vt:lpstr>
      <vt:lpstr>Рекомендации по итогам визита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Mira Sauranbayeva</dc:creator>
  <cp:lastModifiedBy>Ryssaldy Demeuova</cp:lastModifiedBy>
  <cp:revision>86</cp:revision>
  <dcterms:created xsi:type="dcterms:W3CDTF">2020-02-12T05:59:38Z</dcterms:created>
  <dcterms:modified xsi:type="dcterms:W3CDTF">2025-09-08T08:51:30Z</dcterms:modified>
</cp:coreProperties>
</file>